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7"/>
  </p:notesMasterIdLst>
  <p:handoutMasterIdLst>
    <p:handoutMasterId r:id="rId18"/>
  </p:handoutMasterIdLst>
  <p:sldIdLst>
    <p:sldId id="403" r:id="rId3"/>
    <p:sldId id="406" r:id="rId4"/>
    <p:sldId id="415" r:id="rId5"/>
    <p:sldId id="413" r:id="rId6"/>
    <p:sldId id="414" r:id="rId7"/>
    <p:sldId id="407" r:id="rId8"/>
    <p:sldId id="416" r:id="rId9"/>
    <p:sldId id="408" r:id="rId10"/>
    <p:sldId id="417" r:id="rId11"/>
    <p:sldId id="409" r:id="rId12"/>
    <p:sldId id="411" r:id="rId13"/>
    <p:sldId id="412" r:id="rId14"/>
    <p:sldId id="419" r:id="rId15"/>
    <p:sldId id="418" r:id="rId16"/>
  </p:sldIdLst>
  <p:sldSz cx="12192000" cy="6858000"/>
  <p:notesSz cx="6797675" cy="9926638"/>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8">
          <p15:clr>
            <a:srgbClr val="A4A3A4"/>
          </p15:clr>
        </p15:guide>
        <p15:guide id="2" pos="2101">
          <p15:clr>
            <a:srgbClr val="A4A3A4"/>
          </p15:clr>
        </p15:guide>
        <p15:guide id="3" orient="horz" pos="3127">
          <p15:clr>
            <a:srgbClr val="A4A3A4"/>
          </p15:clr>
        </p15:guide>
        <p15:guide id="4"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123" initials="123" lastIdx="4" clrIdx="0"/>
  <p:cmAuthor id="1" name="Csuzdi Szonja" initials="CSSZ" lastIdx="1" clrIdx="1"/>
  <p:cmAuthor id="2" name="Jeney Nóra" initials="JN"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B6D37A"/>
    <a:srgbClr val="72B240"/>
    <a:srgbClr val="666666"/>
    <a:srgbClr val="6864A2"/>
    <a:srgbClr val="FBFCF6"/>
    <a:srgbClr val="51A200"/>
    <a:srgbClr val="7D7D7D"/>
    <a:srgbClr val="39BA24"/>
    <a:srgbClr val="0A5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Közepesen sötét stílus 2 – 6.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94671" autoAdjust="0"/>
  </p:normalViewPr>
  <p:slideViewPr>
    <p:cSldViewPr snapToGrid="0">
      <p:cViewPr varScale="1">
        <p:scale>
          <a:sx n="91" d="100"/>
          <a:sy n="91" d="100"/>
        </p:scale>
        <p:origin x="1080"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9" d="100"/>
          <a:sy n="69" d="100"/>
        </p:scale>
        <p:origin x="-3918" y="-120"/>
      </p:cViewPr>
      <p:guideLst>
        <p:guide orient="horz" pos="3128"/>
        <p:guide pos="2101"/>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1" y="0"/>
            <a:ext cx="2945659" cy="496333"/>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50443" y="0"/>
            <a:ext cx="2945659" cy="496333"/>
          </a:xfrm>
          <a:prstGeom prst="rect">
            <a:avLst/>
          </a:prstGeom>
        </p:spPr>
        <p:txBody>
          <a:bodyPr vert="horz" lIns="91440" tIns="45720" rIns="91440" bIns="45720" rtlCol="0"/>
          <a:lstStyle>
            <a:lvl1pPr algn="r">
              <a:defRPr sz="1200"/>
            </a:lvl1pPr>
          </a:lstStyle>
          <a:p>
            <a:fld id="{AC89D374-4ABF-4A74-B475-C217D3141879}" type="datetimeFigureOut">
              <a:rPr lang="hu-HU" smtClean="0"/>
              <a:t>2025. 05. 12.</a:t>
            </a:fld>
            <a:endParaRPr lang="hu-HU"/>
          </a:p>
        </p:txBody>
      </p:sp>
      <p:sp>
        <p:nvSpPr>
          <p:cNvPr id="4" name="Élőláb helye 3"/>
          <p:cNvSpPr>
            <a:spLocks noGrp="1"/>
          </p:cNvSpPr>
          <p:nvPr>
            <p:ph type="ftr" sz="quarter" idx="2"/>
          </p:nvPr>
        </p:nvSpPr>
        <p:spPr>
          <a:xfrm>
            <a:off x="1" y="9428582"/>
            <a:ext cx="2945659" cy="496333"/>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50443" y="9428582"/>
            <a:ext cx="2945659" cy="496333"/>
          </a:xfrm>
          <a:prstGeom prst="rect">
            <a:avLst/>
          </a:prstGeom>
        </p:spPr>
        <p:txBody>
          <a:bodyPr vert="horz" lIns="91440" tIns="45720" rIns="91440" bIns="45720" rtlCol="0" anchor="b"/>
          <a:lstStyle>
            <a:lvl1pPr algn="r">
              <a:defRPr sz="1200"/>
            </a:lvl1pPr>
          </a:lstStyle>
          <a:p>
            <a:fld id="{997C6F45-C139-463C-B125-E14BFEA4D008}" type="slidenum">
              <a:rPr lang="hu-HU" smtClean="0"/>
              <a:t>‹nr.›</a:t>
            </a:fld>
            <a:endParaRPr lang="hu-HU"/>
          </a:p>
        </p:txBody>
      </p:sp>
    </p:spTree>
    <p:extLst>
      <p:ext uri="{BB962C8B-B14F-4D97-AF65-F5344CB8AC3E}">
        <p14:creationId xmlns:p14="http://schemas.microsoft.com/office/powerpoint/2010/main" val="3921654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1" y="0"/>
            <a:ext cx="2945659" cy="496333"/>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50443" y="0"/>
            <a:ext cx="2945659" cy="496333"/>
          </a:xfrm>
          <a:prstGeom prst="rect">
            <a:avLst/>
          </a:prstGeom>
        </p:spPr>
        <p:txBody>
          <a:bodyPr vert="horz" lIns="91440" tIns="45720" rIns="91440" bIns="45720" rtlCol="0"/>
          <a:lstStyle>
            <a:lvl1pPr algn="r">
              <a:defRPr sz="1200"/>
            </a:lvl1pPr>
          </a:lstStyle>
          <a:p>
            <a:fld id="{B1C85964-301B-4E05-A0AC-A222FD1D8677}" type="datetimeFigureOut">
              <a:rPr lang="hu-HU" smtClean="0"/>
              <a:t>2025. 05. 12.</a:t>
            </a:fld>
            <a:endParaRPr lang="hu-HU"/>
          </a:p>
        </p:txBody>
      </p:sp>
      <p:sp>
        <p:nvSpPr>
          <p:cNvPr id="4" name="Diakép helye 3"/>
          <p:cNvSpPr>
            <a:spLocks noGrp="1" noRot="1" noChangeAspect="1"/>
          </p:cNvSpPr>
          <p:nvPr>
            <p:ph type="sldImg" idx="2"/>
          </p:nvPr>
        </p:nvSpPr>
        <p:spPr>
          <a:xfrm>
            <a:off x="88900" y="744538"/>
            <a:ext cx="6619875" cy="3724275"/>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79768" y="4715155"/>
            <a:ext cx="5438140" cy="4466987"/>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1" y="9428582"/>
            <a:ext cx="2945659" cy="496333"/>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50443" y="9428582"/>
            <a:ext cx="2945659" cy="496333"/>
          </a:xfrm>
          <a:prstGeom prst="rect">
            <a:avLst/>
          </a:prstGeom>
        </p:spPr>
        <p:txBody>
          <a:bodyPr vert="horz" lIns="91440" tIns="45720" rIns="91440" bIns="45720" rtlCol="0" anchor="b"/>
          <a:lstStyle>
            <a:lvl1pPr algn="r">
              <a:defRPr sz="1200"/>
            </a:lvl1pPr>
          </a:lstStyle>
          <a:p>
            <a:fld id="{7ABCD048-3DD1-4962-B730-99E29D05AA1F}" type="slidenum">
              <a:rPr lang="hu-HU" smtClean="0"/>
              <a:t>‹nr.›</a:t>
            </a:fld>
            <a:endParaRPr lang="hu-HU"/>
          </a:p>
        </p:txBody>
      </p:sp>
    </p:spTree>
    <p:extLst>
      <p:ext uri="{BB962C8B-B14F-4D97-AF65-F5344CB8AC3E}">
        <p14:creationId xmlns:p14="http://schemas.microsoft.com/office/powerpoint/2010/main" val="2771999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7ABCD048-3DD1-4962-B730-99E29D05AA1F}" type="slidenum">
              <a:rPr lang="hu-HU" smtClean="0"/>
              <a:t>1</a:t>
            </a:fld>
            <a:endParaRPr lang="hu-HU"/>
          </a:p>
        </p:txBody>
      </p:sp>
    </p:spTree>
    <p:extLst>
      <p:ext uri="{BB962C8B-B14F-4D97-AF65-F5344CB8AC3E}">
        <p14:creationId xmlns:p14="http://schemas.microsoft.com/office/powerpoint/2010/main" val="1718625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 egy soros">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1522800" y="1711354"/>
            <a:ext cx="10080000" cy="880844"/>
          </a:xfrm>
          <a:prstGeom prst="rect">
            <a:avLst/>
          </a:prstGeom>
        </p:spPr>
        <p:txBody>
          <a:bodyPr anchor="b"/>
          <a:lstStyle>
            <a:lvl1pPr algn="l">
              <a:defRPr sz="6000" cap="all" baseline="0">
                <a:solidFill>
                  <a:schemeClr val="bg1"/>
                </a:solidFill>
                <a:latin typeface="Garamond" pitchFamily="18" charset="0"/>
              </a:defRPr>
            </a:lvl1pPr>
          </a:lstStyle>
          <a:p>
            <a:r>
              <a:rPr lang="hu-HU" dirty="0"/>
              <a:t>A prezentáció címe</a:t>
            </a:r>
          </a:p>
        </p:txBody>
      </p:sp>
      <p:sp>
        <p:nvSpPr>
          <p:cNvPr id="3" name="Alcím 2"/>
          <p:cNvSpPr>
            <a:spLocks noGrp="1"/>
          </p:cNvSpPr>
          <p:nvPr>
            <p:ph type="subTitle" idx="1" hasCustomPrompt="1"/>
          </p:nvPr>
        </p:nvSpPr>
        <p:spPr>
          <a:xfrm>
            <a:off x="1522800" y="2734812"/>
            <a:ext cx="10080000" cy="729842"/>
          </a:xfrm>
          <a:prstGeom prst="rect">
            <a:avLst/>
          </a:prstGeom>
        </p:spPr>
        <p:txBody>
          <a:bodyPr>
            <a:normAutofit/>
          </a:bodyPr>
          <a:lstStyle>
            <a:lvl1pPr marL="0" indent="0" algn="l">
              <a:buNone/>
              <a:defRPr sz="3200" b="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Alcíme egy sorban</a:t>
            </a:r>
          </a:p>
        </p:txBody>
      </p:sp>
    </p:spTree>
    <p:extLst>
      <p:ext uri="{BB962C8B-B14F-4D97-AF65-F5344CB8AC3E}">
        <p14:creationId xmlns:p14="http://schemas.microsoft.com/office/powerpoint/2010/main" val="17574399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ímdia - két soros">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1522800" y="1306279"/>
            <a:ext cx="10080000" cy="1845947"/>
          </a:xfrm>
          <a:prstGeom prst="rect">
            <a:avLst/>
          </a:prstGeom>
        </p:spPr>
        <p:txBody>
          <a:bodyPr anchor="b"/>
          <a:lstStyle>
            <a:lvl1pPr algn="l">
              <a:defRPr sz="6000" b="0" cap="all" baseline="0">
                <a:solidFill>
                  <a:schemeClr val="bg1"/>
                </a:solidFill>
                <a:latin typeface="Garamond" pitchFamily="18" charset="0"/>
              </a:defRPr>
            </a:lvl1pPr>
          </a:lstStyle>
          <a:p>
            <a:r>
              <a:rPr lang="hu-HU" dirty="0"/>
              <a:t>A prezentáció címe </a:t>
            </a:r>
            <a:br>
              <a:rPr lang="hu-HU" dirty="0"/>
            </a:br>
            <a:r>
              <a:rPr lang="hu-HU" dirty="0"/>
              <a:t>Két sorban</a:t>
            </a:r>
          </a:p>
        </p:txBody>
      </p:sp>
      <p:sp>
        <p:nvSpPr>
          <p:cNvPr id="3" name="Alcím 2"/>
          <p:cNvSpPr>
            <a:spLocks noGrp="1"/>
          </p:cNvSpPr>
          <p:nvPr>
            <p:ph type="subTitle" idx="1" hasCustomPrompt="1"/>
          </p:nvPr>
        </p:nvSpPr>
        <p:spPr>
          <a:xfrm>
            <a:off x="1522800" y="3261284"/>
            <a:ext cx="10080000" cy="878630"/>
          </a:xfrm>
          <a:prstGeom prst="rect">
            <a:avLst/>
          </a:prstGeom>
        </p:spPr>
        <p:txBody>
          <a:bodyPr>
            <a:noAutofit/>
          </a:bodyPr>
          <a:lstStyle>
            <a:lvl1pPr marL="0" indent="0" algn="l">
              <a:buNone/>
              <a:defRPr sz="3200" b="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Alcíme</a:t>
            </a:r>
            <a:br>
              <a:rPr lang="hu-HU" dirty="0"/>
            </a:br>
            <a:r>
              <a:rPr lang="hu-HU" dirty="0"/>
              <a:t>két sorban</a:t>
            </a:r>
          </a:p>
        </p:txBody>
      </p:sp>
    </p:spTree>
    <p:extLst>
      <p:ext uri="{BB962C8B-B14F-4D97-AF65-F5344CB8AC3E}">
        <p14:creationId xmlns:p14="http://schemas.microsoft.com/office/powerpoint/2010/main" val="11145499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ím és tartalom">
    <p:spTree>
      <p:nvGrpSpPr>
        <p:cNvPr id="1" name=""/>
        <p:cNvGrpSpPr/>
        <p:nvPr/>
      </p:nvGrpSpPr>
      <p:grpSpPr>
        <a:xfrm>
          <a:off x="0" y="0"/>
          <a:ext cx="0" cy="0"/>
          <a:chOff x="0" y="0"/>
          <a:chExt cx="0" cy="0"/>
        </a:xfrm>
      </p:grpSpPr>
      <p:sp>
        <p:nvSpPr>
          <p:cNvPr id="3" name="Tartalom helye 2"/>
          <p:cNvSpPr>
            <a:spLocks noGrp="1"/>
          </p:cNvSpPr>
          <p:nvPr>
            <p:ph idx="1"/>
          </p:nvPr>
        </p:nvSpPr>
        <p:spPr>
          <a:xfrm>
            <a:off x="1454400" y="1519200"/>
            <a:ext cx="9126000" cy="3633825"/>
          </a:xfrm>
          <a:prstGeom prst="rect">
            <a:avLst/>
          </a:prstGeom>
        </p:spPr>
        <p:txBody>
          <a:bodyPr/>
          <a:lstStyle>
            <a:lvl1pPr>
              <a:buClr>
                <a:srgbClr val="72B240"/>
              </a:buClr>
              <a:defRPr>
                <a:latin typeface="Garamond" pitchFamily="18" charset="0"/>
              </a:defRPr>
            </a:lvl1pPr>
            <a:lvl2pPr>
              <a:buClr>
                <a:srgbClr val="72B240"/>
              </a:buClr>
              <a:defRPr>
                <a:latin typeface="Garamond" pitchFamily="18" charset="0"/>
              </a:defRPr>
            </a:lvl2pPr>
            <a:lvl3pPr>
              <a:buClr>
                <a:srgbClr val="72B240"/>
              </a:buClr>
              <a:defRPr>
                <a:latin typeface="Garamond" pitchFamily="18" charset="0"/>
              </a:defRPr>
            </a:lvl3pPr>
            <a:lvl4pPr>
              <a:buClr>
                <a:srgbClr val="72B240"/>
              </a:buClr>
              <a:defRPr>
                <a:latin typeface="Garamond" pitchFamily="18" charset="0"/>
              </a:defRPr>
            </a:lvl4pPr>
            <a:lvl5pPr>
              <a:buClr>
                <a:srgbClr val="72B240"/>
              </a:buClr>
              <a:defRPr>
                <a:latin typeface="Garamond" pitchFamily="18" charset="0"/>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2" name="Cím 1"/>
          <p:cNvSpPr>
            <a:spLocks noGrp="1"/>
          </p:cNvSpPr>
          <p:nvPr>
            <p:ph type="title"/>
          </p:nvPr>
        </p:nvSpPr>
        <p:spPr>
          <a:xfrm>
            <a:off x="1468800" y="486000"/>
            <a:ext cx="8784000" cy="507600"/>
          </a:xfrm>
          <a:prstGeom prst="rect">
            <a:avLst/>
          </a:prstGeom>
        </p:spPr>
        <p:txBody>
          <a:bodyPr/>
          <a:lstStyle>
            <a:lvl1pPr>
              <a:defRPr sz="3000"/>
            </a:lvl1pPr>
          </a:lstStyle>
          <a:p>
            <a:r>
              <a:rPr lang="hu-HU" dirty="0"/>
              <a:t>Mintacím szerkesztése</a:t>
            </a:r>
          </a:p>
        </p:txBody>
      </p:sp>
    </p:spTree>
    <p:extLst>
      <p:ext uri="{BB962C8B-B14F-4D97-AF65-F5344CB8AC3E}">
        <p14:creationId xmlns:p14="http://schemas.microsoft.com/office/powerpoint/2010/main" val="29029169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artalomrész">
    <p:spTree>
      <p:nvGrpSpPr>
        <p:cNvPr id="1" name=""/>
        <p:cNvGrpSpPr/>
        <p:nvPr/>
      </p:nvGrpSpPr>
      <p:grpSpPr>
        <a:xfrm>
          <a:off x="0" y="0"/>
          <a:ext cx="0" cy="0"/>
          <a:chOff x="0" y="0"/>
          <a:chExt cx="0" cy="0"/>
        </a:xfrm>
      </p:grpSpPr>
      <p:sp>
        <p:nvSpPr>
          <p:cNvPr id="3" name="Tartalom helye 2"/>
          <p:cNvSpPr>
            <a:spLocks noGrp="1"/>
          </p:cNvSpPr>
          <p:nvPr>
            <p:ph sz="half" idx="1"/>
          </p:nvPr>
        </p:nvSpPr>
        <p:spPr>
          <a:xfrm>
            <a:off x="1454400" y="1519200"/>
            <a:ext cx="4500000" cy="3643350"/>
          </a:xfrm>
          <a:prstGeom prst="rect">
            <a:avLst/>
          </a:prstGeom>
        </p:spPr>
        <p:txBody>
          <a:bodyPr/>
          <a:lstStyle>
            <a:lvl1pPr>
              <a:buClr>
                <a:srgbClr val="72B240"/>
              </a:buClr>
              <a:defRPr/>
            </a:lvl1pPr>
            <a:lvl2pPr>
              <a:buClr>
                <a:srgbClr val="72B240"/>
              </a:buClr>
              <a:defRPr/>
            </a:lvl2pPr>
            <a:lvl3pPr>
              <a:buClr>
                <a:srgbClr val="72B240"/>
              </a:buClr>
              <a:defRPr/>
            </a:lvl3pPr>
            <a:lvl4pPr>
              <a:buClr>
                <a:srgbClr val="72B240"/>
              </a:buClr>
              <a:defRPr/>
            </a:lvl4pPr>
            <a:lvl5pPr>
              <a:buClr>
                <a:srgbClr val="72B240"/>
              </a:buClr>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Tartalom helye 3"/>
          <p:cNvSpPr>
            <a:spLocks noGrp="1"/>
          </p:cNvSpPr>
          <p:nvPr>
            <p:ph sz="half" idx="2"/>
          </p:nvPr>
        </p:nvSpPr>
        <p:spPr>
          <a:xfrm>
            <a:off x="6130800" y="1519200"/>
            <a:ext cx="4500000" cy="3643350"/>
          </a:xfrm>
          <a:prstGeom prst="rect">
            <a:avLst/>
          </a:prstGeom>
        </p:spPr>
        <p:txBody>
          <a:bodyPr/>
          <a:lstStyle>
            <a:lvl1pPr>
              <a:buClr>
                <a:srgbClr val="72B240"/>
              </a:buClr>
              <a:defRPr/>
            </a:lvl1pPr>
            <a:lvl2pPr>
              <a:buClr>
                <a:srgbClr val="72B240"/>
              </a:buClr>
              <a:defRPr/>
            </a:lvl2pPr>
            <a:lvl3pPr>
              <a:buClr>
                <a:srgbClr val="72B240"/>
              </a:buClr>
              <a:defRPr/>
            </a:lvl3pPr>
            <a:lvl4pPr>
              <a:buClr>
                <a:srgbClr val="72B240"/>
              </a:buClr>
              <a:defRPr/>
            </a:lvl4pPr>
            <a:lvl5pPr>
              <a:buClr>
                <a:srgbClr val="72B240"/>
              </a:buClr>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2" name="Cím 1"/>
          <p:cNvSpPr>
            <a:spLocks noGrp="1"/>
          </p:cNvSpPr>
          <p:nvPr>
            <p:ph type="title"/>
          </p:nvPr>
        </p:nvSpPr>
        <p:spPr>
          <a:xfrm>
            <a:off x="1468800" y="486000"/>
            <a:ext cx="8784000" cy="507600"/>
          </a:xfrm>
          <a:prstGeom prst="rect">
            <a:avLst/>
          </a:prstGeom>
        </p:spPr>
        <p:txBody>
          <a:bodyPr/>
          <a:lstStyle>
            <a:lvl1pPr>
              <a:defRPr sz="3000"/>
            </a:lvl1pPr>
          </a:lstStyle>
          <a:p>
            <a:r>
              <a:rPr lang="hu-HU" dirty="0"/>
              <a:t>Mintacím szerkesztése</a:t>
            </a:r>
          </a:p>
        </p:txBody>
      </p:sp>
    </p:spTree>
    <p:extLst>
      <p:ext uri="{BB962C8B-B14F-4D97-AF65-F5344CB8AC3E}">
        <p14:creationId xmlns:p14="http://schemas.microsoft.com/office/powerpoint/2010/main" val="32988698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Összehasonlítás">
    <p:spTree>
      <p:nvGrpSpPr>
        <p:cNvPr id="1" name=""/>
        <p:cNvGrpSpPr/>
        <p:nvPr/>
      </p:nvGrpSpPr>
      <p:grpSpPr>
        <a:xfrm>
          <a:off x="0" y="0"/>
          <a:ext cx="0" cy="0"/>
          <a:chOff x="0" y="0"/>
          <a:chExt cx="0" cy="0"/>
        </a:xfrm>
      </p:grpSpPr>
      <p:sp>
        <p:nvSpPr>
          <p:cNvPr id="3" name="Szöveg helye 2"/>
          <p:cNvSpPr>
            <a:spLocks noGrp="1"/>
          </p:cNvSpPr>
          <p:nvPr>
            <p:ph type="body" idx="1"/>
          </p:nvPr>
        </p:nvSpPr>
        <p:spPr>
          <a:xfrm>
            <a:off x="1454401" y="1519200"/>
            <a:ext cx="450000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sp>
        <p:nvSpPr>
          <p:cNvPr id="4" name="Tartalom helye 3"/>
          <p:cNvSpPr>
            <a:spLocks noGrp="1"/>
          </p:cNvSpPr>
          <p:nvPr>
            <p:ph sz="half" idx="2"/>
          </p:nvPr>
        </p:nvSpPr>
        <p:spPr>
          <a:xfrm>
            <a:off x="1454401" y="2355168"/>
            <a:ext cx="4500000" cy="2816907"/>
          </a:xfrm>
          <a:prstGeom prst="rect">
            <a:avLst/>
          </a:prstGeom>
        </p:spPr>
        <p:txBody>
          <a:bodyPr/>
          <a:lstStyle>
            <a:lvl1pPr>
              <a:buClr>
                <a:srgbClr val="72B240"/>
              </a:buClr>
              <a:defRPr/>
            </a:lvl1pPr>
            <a:lvl2pPr>
              <a:buClr>
                <a:srgbClr val="72B240"/>
              </a:buClr>
              <a:defRPr/>
            </a:lvl2pPr>
            <a:lvl3pPr>
              <a:buClr>
                <a:srgbClr val="72B240"/>
              </a:buClr>
              <a:defRPr/>
            </a:lvl3pPr>
            <a:lvl4pPr>
              <a:buClr>
                <a:srgbClr val="72B240"/>
              </a:buClr>
              <a:defRPr/>
            </a:lvl4pPr>
            <a:lvl5pPr>
              <a:buClr>
                <a:srgbClr val="72B240"/>
              </a:buClr>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5" name="Szöveg helye 4"/>
          <p:cNvSpPr>
            <a:spLocks noGrp="1"/>
          </p:cNvSpPr>
          <p:nvPr>
            <p:ph type="body" sz="quarter" idx="3"/>
          </p:nvPr>
        </p:nvSpPr>
        <p:spPr>
          <a:xfrm>
            <a:off x="6129511" y="1519200"/>
            <a:ext cx="450000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sp>
        <p:nvSpPr>
          <p:cNvPr id="6" name="Tartalom helye 5"/>
          <p:cNvSpPr>
            <a:spLocks noGrp="1"/>
          </p:cNvSpPr>
          <p:nvPr>
            <p:ph sz="quarter" idx="4"/>
          </p:nvPr>
        </p:nvSpPr>
        <p:spPr>
          <a:xfrm>
            <a:off x="6129511" y="2355168"/>
            <a:ext cx="4500000" cy="2816907"/>
          </a:xfrm>
          <a:prstGeom prst="rect">
            <a:avLst/>
          </a:prstGeom>
        </p:spPr>
        <p:txBody>
          <a:bodyPr/>
          <a:lstStyle>
            <a:lvl1pPr>
              <a:buClr>
                <a:srgbClr val="72B240"/>
              </a:buClr>
              <a:defRPr/>
            </a:lvl1pPr>
            <a:lvl2pPr>
              <a:buClr>
                <a:srgbClr val="72B240"/>
              </a:buClr>
              <a:defRPr/>
            </a:lvl2pPr>
            <a:lvl3pPr>
              <a:buClr>
                <a:srgbClr val="72B240"/>
              </a:buClr>
              <a:defRPr/>
            </a:lvl3pPr>
            <a:lvl4pPr>
              <a:buClr>
                <a:srgbClr val="72B240"/>
              </a:buClr>
              <a:defRPr/>
            </a:lvl4pPr>
            <a:lvl5pPr>
              <a:buClr>
                <a:srgbClr val="72B240"/>
              </a:buClr>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2" name="Cím 1"/>
          <p:cNvSpPr>
            <a:spLocks noGrp="1"/>
          </p:cNvSpPr>
          <p:nvPr>
            <p:ph type="title"/>
          </p:nvPr>
        </p:nvSpPr>
        <p:spPr>
          <a:xfrm>
            <a:off x="1468800" y="486000"/>
            <a:ext cx="8784000" cy="507600"/>
          </a:xfrm>
          <a:prstGeom prst="rect">
            <a:avLst/>
          </a:prstGeom>
        </p:spPr>
        <p:txBody>
          <a:bodyPr/>
          <a:lstStyle>
            <a:lvl1pPr>
              <a:defRPr sz="3000"/>
            </a:lvl1pPr>
          </a:lstStyle>
          <a:p>
            <a:r>
              <a:rPr lang="hu-HU"/>
              <a:t>Mintacím szerkesztése</a:t>
            </a:r>
          </a:p>
        </p:txBody>
      </p:sp>
    </p:spTree>
    <p:extLst>
      <p:ext uri="{BB962C8B-B14F-4D97-AF65-F5344CB8AC3E}">
        <p14:creationId xmlns:p14="http://schemas.microsoft.com/office/powerpoint/2010/main" val="1788697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rtalomrész képaláírással">
    <p:spTree>
      <p:nvGrpSpPr>
        <p:cNvPr id="1" name=""/>
        <p:cNvGrpSpPr/>
        <p:nvPr/>
      </p:nvGrpSpPr>
      <p:grpSpPr>
        <a:xfrm>
          <a:off x="0" y="0"/>
          <a:ext cx="0" cy="0"/>
          <a:chOff x="0" y="0"/>
          <a:chExt cx="0" cy="0"/>
        </a:xfrm>
      </p:grpSpPr>
      <p:sp>
        <p:nvSpPr>
          <p:cNvPr id="3" name="Tartalom helye 2"/>
          <p:cNvSpPr>
            <a:spLocks noGrp="1"/>
          </p:cNvSpPr>
          <p:nvPr>
            <p:ph idx="1"/>
          </p:nvPr>
        </p:nvSpPr>
        <p:spPr>
          <a:xfrm>
            <a:off x="5275386" y="1519200"/>
            <a:ext cx="5365818" cy="3633825"/>
          </a:xfrm>
          <a:prstGeom prst="rect">
            <a:avLst/>
          </a:prstGeom>
        </p:spPr>
        <p:txBody>
          <a:bodyPr/>
          <a:lstStyle>
            <a:lvl1pPr>
              <a:buClr>
                <a:srgbClr val="72B240"/>
              </a:buClr>
              <a:defRPr sz="3200"/>
            </a:lvl1pPr>
            <a:lvl2pPr>
              <a:buClr>
                <a:srgbClr val="72B240"/>
              </a:buClr>
              <a:defRPr sz="2800"/>
            </a:lvl2pPr>
            <a:lvl3pPr>
              <a:buClr>
                <a:srgbClr val="72B240"/>
              </a:buClr>
              <a:defRPr sz="2400"/>
            </a:lvl3pPr>
            <a:lvl4pPr>
              <a:buClr>
                <a:srgbClr val="72B240"/>
              </a:buClr>
              <a:defRPr sz="2000"/>
            </a:lvl4pPr>
            <a:lvl5pPr>
              <a:buClr>
                <a:srgbClr val="72B240"/>
              </a:buClr>
              <a:defRPr sz="2000"/>
            </a:lvl5pPr>
            <a:lvl6pPr>
              <a:defRPr sz="2000"/>
            </a:lvl6pPr>
            <a:lvl7pPr>
              <a:defRPr sz="2000"/>
            </a:lvl7pPr>
            <a:lvl8pPr>
              <a:defRPr sz="2000"/>
            </a:lvl8pPr>
            <a:lvl9pPr>
              <a:defRPr sz="2000"/>
            </a:lvl9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Szöveg helye 3"/>
          <p:cNvSpPr>
            <a:spLocks noGrp="1"/>
          </p:cNvSpPr>
          <p:nvPr>
            <p:ph type="body" sz="half" idx="2"/>
          </p:nvPr>
        </p:nvSpPr>
        <p:spPr>
          <a:xfrm>
            <a:off x="1454401" y="1519200"/>
            <a:ext cx="3620018" cy="36338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sp>
        <p:nvSpPr>
          <p:cNvPr id="2" name="Cím 1"/>
          <p:cNvSpPr>
            <a:spLocks noGrp="1"/>
          </p:cNvSpPr>
          <p:nvPr>
            <p:ph type="title"/>
          </p:nvPr>
        </p:nvSpPr>
        <p:spPr>
          <a:xfrm>
            <a:off x="1468800" y="486000"/>
            <a:ext cx="8784000" cy="507600"/>
          </a:xfrm>
          <a:prstGeom prst="rect">
            <a:avLst/>
          </a:prstGeom>
        </p:spPr>
        <p:txBody>
          <a:bodyPr/>
          <a:lstStyle>
            <a:lvl1pPr>
              <a:defRPr sz="3000"/>
            </a:lvl1pPr>
          </a:lstStyle>
          <a:p>
            <a:r>
              <a:rPr lang="hu-HU"/>
              <a:t>Mintacím szerkesztése</a:t>
            </a:r>
          </a:p>
        </p:txBody>
      </p:sp>
    </p:spTree>
    <p:extLst>
      <p:ext uri="{BB962C8B-B14F-4D97-AF65-F5344CB8AC3E}">
        <p14:creationId xmlns:p14="http://schemas.microsoft.com/office/powerpoint/2010/main" val="15630434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ép képaláírással">
    <p:spTree>
      <p:nvGrpSpPr>
        <p:cNvPr id="1" name=""/>
        <p:cNvGrpSpPr/>
        <p:nvPr/>
      </p:nvGrpSpPr>
      <p:grpSpPr>
        <a:xfrm>
          <a:off x="0" y="0"/>
          <a:ext cx="0" cy="0"/>
          <a:chOff x="0" y="0"/>
          <a:chExt cx="0" cy="0"/>
        </a:xfrm>
      </p:grpSpPr>
      <p:sp>
        <p:nvSpPr>
          <p:cNvPr id="3" name="Kép helye 2"/>
          <p:cNvSpPr>
            <a:spLocks noGrp="1"/>
          </p:cNvSpPr>
          <p:nvPr>
            <p:ph type="pic" idx="1"/>
          </p:nvPr>
        </p:nvSpPr>
        <p:spPr>
          <a:xfrm>
            <a:off x="5817996" y="1519200"/>
            <a:ext cx="4863401" cy="36338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4" name="Szöveg helye 3"/>
          <p:cNvSpPr>
            <a:spLocks noGrp="1"/>
          </p:cNvSpPr>
          <p:nvPr>
            <p:ph type="body" sz="half" idx="2"/>
          </p:nvPr>
        </p:nvSpPr>
        <p:spPr>
          <a:xfrm>
            <a:off x="1454400" y="1519200"/>
            <a:ext cx="3932237" cy="36338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sp>
        <p:nvSpPr>
          <p:cNvPr id="2" name="Cím 1"/>
          <p:cNvSpPr>
            <a:spLocks noGrp="1"/>
          </p:cNvSpPr>
          <p:nvPr>
            <p:ph type="title"/>
          </p:nvPr>
        </p:nvSpPr>
        <p:spPr>
          <a:xfrm>
            <a:off x="1468800" y="486000"/>
            <a:ext cx="8784000" cy="507600"/>
          </a:xfrm>
          <a:prstGeom prst="rect">
            <a:avLst/>
          </a:prstGeom>
        </p:spPr>
        <p:txBody>
          <a:bodyPr/>
          <a:lstStyle>
            <a:lvl1pPr>
              <a:defRPr sz="3000"/>
            </a:lvl1pPr>
          </a:lstStyle>
          <a:p>
            <a:r>
              <a:rPr lang="hu-HU"/>
              <a:t>Mintacím szerkesztése</a:t>
            </a:r>
          </a:p>
        </p:txBody>
      </p:sp>
    </p:spTree>
    <p:extLst>
      <p:ext uri="{BB962C8B-B14F-4D97-AF65-F5344CB8AC3E}">
        <p14:creationId xmlns:p14="http://schemas.microsoft.com/office/powerpoint/2010/main" val="17442391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üggőleges cím és szöveg">
    <p:spTree>
      <p:nvGrpSpPr>
        <p:cNvPr id="1" name=""/>
        <p:cNvGrpSpPr/>
        <p:nvPr/>
      </p:nvGrpSpPr>
      <p:grpSpPr>
        <a:xfrm>
          <a:off x="0" y="0"/>
          <a:ext cx="0" cy="0"/>
          <a:chOff x="0" y="0"/>
          <a:chExt cx="0" cy="0"/>
        </a:xfrm>
      </p:grpSpPr>
      <p:sp>
        <p:nvSpPr>
          <p:cNvPr id="3" name="Függőleges szöveg helye 2"/>
          <p:cNvSpPr>
            <a:spLocks noGrp="1"/>
          </p:cNvSpPr>
          <p:nvPr>
            <p:ph type="body" orient="vert" idx="1"/>
          </p:nvPr>
        </p:nvSpPr>
        <p:spPr>
          <a:xfrm>
            <a:off x="1454400" y="1519200"/>
            <a:ext cx="6805345" cy="3700500"/>
          </a:xfrm>
          <a:prstGeom prst="rect">
            <a:avLst/>
          </a:prstGeom>
        </p:spPr>
        <p:txBody>
          <a:bodyPr vert="eaVert"/>
          <a:lstStyle>
            <a:lvl1pPr>
              <a:buClr>
                <a:srgbClr val="72B240"/>
              </a:buClr>
              <a:defRPr/>
            </a:lvl1pPr>
            <a:lvl2pPr>
              <a:buClr>
                <a:srgbClr val="72B240"/>
              </a:buClr>
              <a:defRPr/>
            </a:lvl2pPr>
            <a:lvl3pPr>
              <a:buClr>
                <a:srgbClr val="72B240"/>
              </a:buClr>
              <a:defRPr/>
            </a:lvl3pPr>
            <a:lvl4pPr>
              <a:buClr>
                <a:srgbClr val="72B240"/>
              </a:buClr>
              <a:defRPr/>
            </a:lvl4pPr>
            <a:lvl5pPr>
              <a:buClr>
                <a:srgbClr val="72B240"/>
              </a:buClr>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Cím 3"/>
          <p:cNvSpPr>
            <a:spLocks noGrp="1"/>
          </p:cNvSpPr>
          <p:nvPr>
            <p:ph type="title"/>
          </p:nvPr>
        </p:nvSpPr>
        <p:spPr>
          <a:xfrm>
            <a:off x="8391525" y="1524001"/>
            <a:ext cx="2200274" cy="3629024"/>
          </a:xfrm>
          <a:prstGeom prst="rect">
            <a:avLst/>
          </a:prstGeom>
          <a:scene3d>
            <a:camera prst="orthographicFront">
              <a:rot lat="0" lon="0" rev="0"/>
            </a:camera>
            <a:lightRig rig="threePt" dir="t"/>
          </a:scene3d>
        </p:spPr>
        <p:txBody>
          <a:bodyPr vert="vert"/>
          <a:lstStyle>
            <a:lvl1pPr>
              <a:defRPr sz="3000"/>
            </a:lvl1pPr>
          </a:lstStyle>
          <a:p>
            <a:r>
              <a:rPr lang="hu-HU" dirty="0"/>
              <a:t>Mintacím szerkesztése</a:t>
            </a:r>
          </a:p>
        </p:txBody>
      </p:sp>
    </p:spTree>
    <p:extLst>
      <p:ext uri="{BB962C8B-B14F-4D97-AF65-F5344CB8AC3E}">
        <p14:creationId xmlns:p14="http://schemas.microsoft.com/office/powerpoint/2010/main" val="7615743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CF6"/>
        </a:solidFill>
        <a:effectLst/>
      </p:bgPr>
    </p:bg>
    <p:spTree>
      <p:nvGrpSpPr>
        <p:cNvPr id="1" name=""/>
        <p:cNvGrpSpPr/>
        <p:nvPr/>
      </p:nvGrpSpPr>
      <p:grpSpPr>
        <a:xfrm>
          <a:off x="0" y="0"/>
          <a:ext cx="0" cy="0"/>
          <a:chOff x="0" y="0"/>
          <a:chExt cx="0" cy="0"/>
        </a:xfrm>
      </p:grpSpPr>
      <p:pic>
        <p:nvPicPr>
          <p:cNvPr id="10"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7" y="12997"/>
            <a:ext cx="12327801" cy="6832006"/>
          </a:xfrm>
          <a:prstGeom prst="rect">
            <a:avLst/>
          </a:prstGeom>
        </p:spPr>
      </p:pic>
    </p:spTree>
    <p:extLst>
      <p:ext uri="{BB962C8B-B14F-4D97-AF65-F5344CB8AC3E}">
        <p14:creationId xmlns:p14="http://schemas.microsoft.com/office/powerpoint/2010/main" val="2252269174"/>
      </p:ext>
    </p:extLst>
  </p:cSld>
  <p:clrMap bg1="lt1" tx1="dk1" bg2="lt2" tx2="dk2" accent1="accent1" accent2="accent2" accent3="accent3" accent4="accent4" accent5="accent5" accent6="accent6" hlink="hlink" folHlink="folHlink"/>
  <p:sldLayoutIdLst>
    <p:sldLayoutId id="2147483661" r:id="rId1"/>
    <p:sldLayoutId id="2147483672" r:id="rId2"/>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CF6"/>
        </a:solidFill>
        <a:effectLst/>
      </p:bgPr>
    </p:bg>
    <p:spTree>
      <p:nvGrpSpPr>
        <p:cNvPr id="1" name=""/>
        <p:cNvGrpSpPr/>
        <p:nvPr/>
      </p:nvGrpSpPr>
      <p:grpSpPr>
        <a:xfrm>
          <a:off x="0" y="0"/>
          <a:ext cx="0" cy="0"/>
          <a:chOff x="0" y="0"/>
          <a:chExt cx="0" cy="0"/>
        </a:xfrm>
      </p:grpSpPr>
      <p:pic>
        <p:nvPicPr>
          <p:cNvPr id="7"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 y="5132723"/>
            <a:ext cx="12189705" cy="1714523"/>
          </a:xfrm>
          <a:prstGeom prst="rect">
            <a:avLst/>
          </a:prstGeom>
        </p:spPr>
      </p:pic>
    </p:spTree>
    <p:extLst>
      <p:ext uri="{BB962C8B-B14F-4D97-AF65-F5344CB8AC3E}">
        <p14:creationId xmlns:p14="http://schemas.microsoft.com/office/powerpoint/2010/main" val="3540155123"/>
      </p:ext>
    </p:extLst>
  </p:cSld>
  <p:clrMap bg1="lt1" tx1="dk1" bg2="lt2" tx2="dk2" accent1="accent1" accent2="accent2" accent3="accent3" accent4="accent4" accent5="accent5" accent6="accent6" hlink="hlink" folHlink="folHlink"/>
  <p:sldLayoutIdLst>
    <p:sldLayoutId id="2147483662" r:id="rId1"/>
    <p:sldLayoutId id="2147483677" r:id="rId2"/>
    <p:sldLayoutId id="2147483678" r:id="rId3"/>
    <p:sldLayoutId id="2147483680" r:id="rId4"/>
    <p:sldLayoutId id="2147483681" r:id="rId5"/>
    <p:sldLayoutId id="2147483683" r:id="rId6"/>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541593" y="2911001"/>
            <a:ext cx="11108814" cy="880844"/>
          </a:xfrm>
        </p:spPr>
        <p:txBody>
          <a:bodyPr/>
          <a:lstStyle/>
          <a:p>
            <a:pPr algn="ctr"/>
            <a:r>
              <a:rPr lang="en-GB" sz="4000" dirty="0">
                <a:effectLst/>
                <a:latin typeface="+mn-lt"/>
                <a:ea typeface="SimSun" panose="02010600030101010101" pitchFamily="2" charset="-122"/>
                <a:cs typeface="Calibri" panose="020F0502020204030204" pitchFamily="34" charset="0"/>
              </a:rPr>
              <a:t>How to involve third parties in preventive policing in combatting trafficking in human beings</a:t>
            </a:r>
            <a:endParaRPr lang="hu-HU" sz="4000" dirty="0"/>
          </a:p>
        </p:txBody>
      </p:sp>
      <p:sp>
        <p:nvSpPr>
          <p:cNvPr id="3" name="Alcím 2"/>
          <p:cNvSpPr>
            <a:spLocks noGrp="1"/>
          </p:cNvSpPr>
          <p:nvPr>
            <p:ph type="subTitle" idx="1"/>
          </p:nvPr>
        </p:nvSpPr>
        <p:spPr>
          <a:xfrm>
            <a:off x="429616" y="4020683"/>
            <a:ext cx="10080000" cy="729842"/>
          </a:xfrm>
        </p:spPr>
        <p:txBody>
          <a:bodyPr>
            <a:normAutofit/>
          </a:bodyPr>
          <a:lstStyle/>
          <a:p>
            <a:r>
              <a:rPr lang="nl-NL" sz="2400" dirty="0"/>
              <a:t>Dr. J.J.M. (Jorn) van Rij </a:t>
            </a:r>
            <a:r>
              <a:rPr lang="en-GB" sz="2400" dirty="0"/>
              <a:t>ph..</a:t>
            </a:r>
          </a:p>
        </p:txBody>
      </p:sp>
      <p:pic>
        <p:nvPicPr>
          <p:cNvPr id="5" name="Kép 4" descr="A képen szöveg, Betűtípus, embléma, szimbólum látható&#10;&#10;Automatikusan generált leírás">
            <a:extLst>
              <a:ext uri="{FF2B5EF4-FFF2-40B4-BE49-F238E27FC236}">
                <a16:creationId xmlns:a16="http://schemas.microsoft.com/office/drawing/2014/main" id="{161F6253-67AE-44EE-4808-8352B5DB1C1E}"/>
              </a:ext>
            </a:extLst>
          </p:cNvPr>
          <p:cNvPicPr>
            <a:picLocks noChangeAspect="1"/>
          </p:cNvPicPr>
          <p:nvPr/>
        </p:nvPicPr>
        <p:blipFill>
          <a:blip r:embed="rId3"/>
          <a:stretch>
            <a:fillRect/>
          </a:stretch>
        </p:blipFill>
        <p:spPr>
          <a:xfrm>
            <a:off x="1598400" y="5257480"/>
            <a:ext cx="1971675" cy="763990"/>
          </a:xfrm>
          <a:prstGeom prst="rect">
            <a:avLst/>
          </a:prstGeom>
        </p:spPr>
      </p:pic>
    </p:spTree>
    <p:extLst>
      <p:ext uri="{BB962C8B-B14F-4D97-AF65-F5344CB8AC3E}">
        <p14:creationId xmlns:p14="http://schemas.microsoft.com/office/powerpoint/2010/main" val="3752464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4A0393AE-200F-3C1B-C767-F54DF6BC7E8A}"/>
              </a:ext>
            </a:extLst>
          </p:cNvPr>
          <p:cNvSpPr>
            <a:spLocks noGrp="1"/>
          </p:cNvSpPr>
          <p:nvPr>
            <p:ph idx="1"/>
          </p:nvPr>
        </p:nvSpPr>
        <p:spPr/>
        <p:txBody>
          <a:bodyPr/>
          <a:lstStyle/>
          <a:p>
            <a:r>
              <a:rPr lang="en-GB" dirty="0"/>
              <a:t>Prevention </a:t>
            </a:r>
          </a:p>
          <a:p>
            <a:pPr marL="0" indent="0">
              <a:buNone/>
            </a:pPr>
            <a:endParaRPr lang="en-GB" dirty="0"/>
          </a:p>
          <a:p>
            <a:r>
              <a:rPr lang="en-GB" dirty="0"/>
              <a:t>Protection  </a:t>
            </a:r>
          </a:p>
          <a:p>
            <a:pPr marL="0" indent="0">
              <a:buNone/>
            </a:pPr>
            <a:endParaRPr lang="en-GB" dirty="0"/>
          </a:p>
          <a:p>
            <a:r>
              <a:rPr lang="en-GB" dirty="0"/>
              <a:t>Prosecution </a:t>
            </a:r>
          </a:p>
          <a:p>
            <a:pPr marL="0" indent="0">
              <a:buNone/>
            </a:pPr>
            <a:endParaRPr lang="en-GB" dirty="0"/>
          </a:p>
          <a:p>
            <a:r>
              <a:rPr lang="en-GB" u="sng" dirty="0"/>
              <a:t>Partnerships</a:t>
            </a:r>
            <a:r>
              <a:rPr lang="en-GB" dirty="0"/>
              <a:t> </a:t>
            </a:r>
          </a:p>
          <a:p>
            <a:endParaRPr lang="nl-NL" dirty="0"/>
          </a:p>
        </p:txBody>
      </p:sp>
      <p:sp>
        <p:nvSpPr>
          <p:cNvPr id="5" name="Titel 4">
            <a:extLst>
              <a:ext uri="{FF2B5EF4-FFF2-40B4-BE49-F238E27FC236}">
                <a16:creationId xmlns:a16="http://schemas.microsoft.com/office/drawing/2014/main" id="{F87784D3-760E-40EE-DFB8-3D19A0EA9C53}"/>
              </a:ext>
            </a:extLst>
          </p:cNvPr>
          <p:cNvSpPr>
            <a:spLocks noGrp="1"/>
          </p:cNvSpPr>
          <p:nvPr>
            <p:ph type="title"/>
          </p:nvPr>
        </p:nvSpPr>
        <p:spPr/>
        <p:txBody>
          <a:bodyPr/>
          <a:lstStyle/>
          <a:p>
            <a:r>
              <a:rPr lang="en-GB" dirty="0"/>
              <a:t>P’s Paradigm</a:t>
            </a:r>
          </a:p>
        </p:txBody>
      </p:sp>
      <p:pic>
        <p:nvPicPr>
          <p:cNvPr id="2" name="Afbeelding 1">
            <a:extLst>
              <a:ext uri="{FF2B5EF4-FFF2-40B4-BE49-F238E27FC236}">
                <a16:creationId xmlns:a16="http://schemas.microsoft.com/office/drawing/2014/main" id="{D3CC1C40-4D9E-C6AA-3A9E-373F72E57D55}"/>
              </a:ext>
            </a:extLst>
          </p:cNvPr>
          <p:cNvPicPr>
            <a:picLocks noChangeAspect="1"/>
          </p:cNvPicPr>
          <p:nvPr/>
        </p:nvPicPr>
        <p:blipFill>
          <a:blip r:embed="rId2"/>
          <a:stretch>
            <a:fillRect/>
          </a:stretch>
        </p:blipFill>
        <p:spPr>
          <a:xfrm>
            <a:off x="4959056" y="1704975"/>
            <a:ext cx="4290047" cy="2128467"/>
          </a:xfrm>
          <a:prstGeom prst="rect">
            <a:avLst/>
          </a:prstGeom>
        </p:spPr>
      </p:pic>
      <p:sp>
        <p:nvSpPr>
          <p:cNvPr id="3" name="Rechteraccolade 2">
            <a:extLst>
              <a:ext uri="{FF2B5EF4-FFF2-40B4-BE49-F238E27FC236}">
                <a16:creationId xmlns:a16="http://schemas.microsoft.com/office/drawing/2014/main" id="{1FB2607F-B08D-17B9-7E11-7E87700D72AE}"/>
              </a:ext>
            </a:extLst>
          </p:cNvPr>
          <p:cNvSpPr/>
          <p:nvPr/>
        </p:nvSpPr>
        <p:spPr>
          <a:xfrm>
            <a:off x="3941378" y="1704975"/>
            <a:ext cx="147145" cy="2189229"/>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8416285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CEB9DAC9-D2B0-6BA5-51DE-B6C30A69B231}"/>
              </a:ext>
            </a:extLst>
          </p:cNvPr>
          <p:cNvSpPr>
            <a:spLocks noGrp="1"/>
          </p:cNvSpPr>
          <p:nvPr>
            <p:ph idx="1"/>
          </p:nvPr>
        </p:nvSpPr>
        <p:spPr>
          <a:xfrm>
            <a:off x="1468800" y="1140828"/>
            <a:ext cx="9126000" cy="3633825"/>
          </a:xfrm>
        </p:spPr>
        <p:txBody>
          <a:bodyPr/>
          <a:lstStyle/>
          <a:p>
            <a:endParaRPr lang="en-GB" dirty="0"/>
          </a:p>
          <a:p>
            <a:endParaRPr lang="en-GB" dirty="0"/>
          </a:p>
          <a:p>
            <a:pPr marL="0" indent="0">
              <a:buNone/>
            </a:pPr>
            <a:endParaRPr lang="en-GB" dirty="0"/>
          </a:p>
          <a:p>
            <a:r>
              <a:rPr lang="en-GB" dirty="0"/>
              <a:t>Selection criteria (PPP)</a:t>
            </a:r>
          </a:p>
          <a:p>
            <a:pPr marL="0" indent="0">
              <a:buNone/>
            </a:pPr>
            <a:endParaRPr lang="en-GB" dirty="0"/>
          </a:p>
          <a:p>
            <a:endParaRPr lang="nl-NL" dirty="0"/>
          </a:p>
        </p:txBody>
      </p:sp>
      <p:sp>
        <p:nvSpPr>
          <p:cNvPr id="5" name="Titel 4">
            <a:extLst>
              <a:ext uri="{FF2B5EF4-FFF2-40B4-BE49-F238E27FC236}">
                <a16:creationId xmlns:a16="http://schemas.microsoft.com/office/drawing/2014/main" id="{9D74416D-6D3E-1D2A-99D1-1E4B4CB6AA66}"/>
              </a:ext>
            </a:extLst>
          </p:cNvPr>
          <p:cNvSpPr>
            <a:spLocks noGrp="1"/>
          </p:cNvSpPr>
          <p:nvPr>
            <p:ph type="title"/>
          </p:nvPr>
        </p:nvSpPr>
        <p:spPr/>
        <p:txBody>
          <a:bodyPr/>
          <a:lstStyle/>
          <a:p>
            <a:r>
              <a:rPr lang="nl-NL" dirty="0"/>
              <a:t>Partnerships</a:t>
            </a:r>
          </a:p>
        </p:txBody>
      </p:sp>
      <p:pic>
        <p:nvPicPr>
          <p:cNvPr id="2" name="Afbeelding 1">
            <a:extLst>
              <a:ext uri="{FF2B5EF4-FFF2-40B4-BE49-F238E27FC236}">
                <a16:creationId xmlns:a16="http://schemas.microsoft.com/office/drawing/2014/main" id="{58367E68-90FF-67D7-1849-E5AEFB6AF614}"/>
              </a:ext>
            </a:extLst>
          </p:cNvPr>
          <p:cNvPicPr>
            <a:picLocks noChangeAspect="1"/>
          </p:cNvPicPr>
          <p:nvPr/>
        </p:nvPicPr>
        <p:blipFill>
          <a:blip r:embed="rId2"/>
          <a:stretch>
            <a:fillRect/>
          </a:stretch>
        </p:blipFill>
        <p:spPr>
          <a:xfrm>
            <a:off x="5256747" y="1324104"/>
            <a:ext cx="6693515" cy="3267272"/>
          </a:xfrm>
          <a:prstGeom prst="rect">
            <a:avLst/>
          </a:prstGeom>
        </p:spPr>
      </p:pic>
    </p:spTree>
    <p:extLst>
      <p:ext uri="{BB962C8B-B14F-4D97-AF65-F5344CB8AC3E}">
        <p14:creationId xmlns:p14="http://schemas.microsoft.com/office/powerpoint/2010/main" val="16941099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B9F9A450-E1A9-FA08-D78B-7654F3882FF1}"/>
              </a:ext>
            </a:extLst>
          </p:cNvPr>
          <p:cNvSpPr>
            <a:spLocks noGrp="1"/>
          </p:cNvSpPr>
          <p:nvPr>
            <p:ph sz="half" idx="1"/>
          </p:nvPr>
        </p:nvSpPr>
        <p:spPr>
          <a:xfrm>
            <a:off x="1468800" y="1172359"/>
            <a:ext cx="4500000" cy="3643350"/>
          </a:xfrm>
        </p:spPr>
        <p:txBody>
          <a:bodyPr/>
          <a:lstStyle/>
          <a:p>
            <a:pPr marL="0" indent="0">
              <a:buNone/>
            </a:pPr>
            <a:endParaRPr lang="en-GB" dirty="0"/>
          </a:p>
          <a:p>
            <a:r>
              <a:rPr lang="en-GB" dirty="0"/>
              <a:t>Common goals</a:t>
            </a:r>
          </a:p>
          <a:p>
            <a:r>
              <a:rPr lang="en-GB" dirty="0"/>
              <a:t>Technological advancements</a:t>
            </a:r>
          </a:p>
          <a:p>
            <a:r>
              <a:rPr lang="en-GB" dirty="0"/>
              <a:t>Reciprocity </a:t>
            </a:r>
          </a:p>
          <a:p>
            <a:r>
              <a:rPr lang="en-GB" dirty="0"/>
              <a:t>Sustainability  </a:t>
            </a:r>
          </a:p>
          <a:p>
            <a:pPr marL="0" indent="0">
              <a:buNone/>
            </a:pPr>
            <a:r>
              <a:rPr lang="en-GB" dirty="0"/>
              <a:t> </a:t>
            </a:r>
          </a:p>
        </p:txBody>
      </p:sp>
      <p:sp>
        <p:nvSpPr>
          <p:cNvPr id="13" name="Tijdelijke aanduiding voor inhoud 12">
            <a:extLst>
              <a:ext uri="{FF2B5EF4-FFF2-40B4-BE49-F238E27FC236}">
                <a16:creationId xmlns:a16="http://schemas.microsoft.com/office/drawing/2014/main" id="{8996D0FC-10AD-0498-C389-D9B1E4A38186}"/>
              </a:ext>
            </a:extLst>
          </p:cNvPr>
          <p:cNvSpPr>
            <a:spLocks noGrp="1"/>
          </p:cNvSpPr>
          <p:nvPr>
            <p:ph sz="half" idx="2"/>
          </p:nvPr>
        </p:nvSpPr>
        <p:spPr>
          <a:xfrm>
            <a:off x="6096000" y="1188580"/>
            <a:ext cx="4500000" cy="3643350"/>
          </a:xfrm>
        </p:spPr>
        <p:txBody>
          <a:bodyPr/>
          <a:lstStyle/>
          <a:p>
            <a:pPr marL="0" indent="0">
              <a:buNone/>
            </a:pPr>
            <a:endParaRPr lang="en-GB" dirty="0"/>
          </a:p>
          <a:p>
            <a:r>
              <a:rPr lang="en-GB" dirty="0"/>
              <a:t>Regulatory limitations</a:t>
            </a:r>
          </a:p>
          <a:p>
            <a:r>
              <a:rPr lang="en-GB" dirty="0"/>
              <a:t>Cultural Differences </a:t>
            </a:r>
          </a:p>
          <a:p>
            <a:r>
              <a:rPr lang="en-GB" dirty="0"/>
              <a:t>Intrinsic motivation</a:t>
            </a:r>
          </a:p>
          <a:p>
            <a:r>
              <a:rPr lang="en-GB" dirty="0"/>
              <a:t>Matching results</a:t>
            </a:r>
          </a:p>
          <a:p>
            <a:pPr marL="0" indent="0">
              <a:buNone/>
            </a:pPr>
            <a:endParaRPr lang="en-GB" dirty="0"/>
          </a:p>
          <a:p>
            <a:endParaRPr lang="en-GB" dirty="0"/>
          </a:p>
        </p:txBody>
      </p:sp>
      <p:sp>
        <p:nvSpPr>
          <p:cNvPr id="5" name="Titel 4">
            <a:extLst>
              <a:ext uri="{FF2B5EF4-FFF2-40B4-BE49-F238E27FC236}">
                <a16:creationId xmlns:a16="http://schemas.microsoft.com/office/drawing/2014/main" id="{82406AE9-C258-A7E6-0228-8D9A85CB3972}"/>
              </a:ext>
            </a:extLst>
          </p:cNvPr>
          <p:cNvSpPr>
            <a:spLocks noGrp="1"/>
          </p:cNvSpPr>
          <p:nvPr>
            <p:ph type="title"/>
          </p:nvPr>
        </p:nvSpPr>
        <p:spPr/>
        <p:txBody>
          <a:bodyPr/>
          <a:lstStyle/>
          <a:p>
            <a:r>
              <a:rPr lang="en-GB" dirty="0"/>
              <a:t>Opportunities and Challenges</a:t>
            </a:r>
          </a:p>
        </p:txBody>
      </p:sp>
      <p:pic>
        <p:nvPicPr>
          <p:cNvPr id="14" name="Afbeelding 13">
            <a:extLst>
              <a:ext uri="{FF2B5EF4-FFF2-40B4-BE49-F238E27FC236}">
                <a16:creationId xmlns:a16="http://schemas.microsoft.com/office/drawing/2014/main" id="{20414723-421E-EEAD-D7EC-ADC6F45A4AE2}"/>
              </a:ext>
            </a:extLst>
          </p:cNvPr>
          <p:cNvPicPr>
            <a:picLocks noChangeAspect="1"/>
          </p:cNvPicPr>
          <p:nvPr/>
        </p:nvPicPr>
        <p:blipFill>
          <a:blip r:embed="rId2"/>
          <a:stretch>
            <a:fillRect/>
          </a:stretch>
        </p:blipFill>
        <p:spPr>
          <a:xfrm>
            <a:off x="147144" y="5150068"/>
            <a:ext cx="6674070" cy="1376855"/>
          </a:xfrm>
          <a:prstGeom prst="rect">
            <a:avLst/>
          </a:prstGeom>
        </p:spPr>
      </p:pic>
      <p:sp>
        <p:nvSpPr>
          <p:cNvPr id="2" name="Tekstvak 1">
            <a:extLst>
              <a:ext uri="{FF2B5EF4-FFF2-40B4-BE49-F238E27FC236}">
                <a16:creationId xmlns:a16="http://schemas.microsoft.com/office/drawing/2014/main" id="{466EE5E0-2ECC-385D-BCBA-72A85C0E0B75}"/>
              </a:ext>
            </a:extLst>
          </p:cNvPr>
          <p:cNvSpPr txBox="1"/>
          <p:nvPr/>
        </p:nvSpPr>
        <p:spPr>
          <a:xfrm>
            <a:off x="1468800" y="4154291"/>
            <a:ext cx="6948827" cy="461665"/>
          </a:xfrm>
          <a:prstGeom prst="rect">
            <a:avLst/>
          </a:prstGeom>
          <a:noFill/>
        </p:spPr>
        <p:txBody>
          <a:bodyPr wrap="square" rtlCol="0">
            <a:spAutoFit/>
          </a:bodyPr>
          <a:lstStyle/>
          <a:p>
            <a:pPr marL="0" indent="0">
              <a:buNone/>
            </a:pPr>
            <a:r>
              <a:rPr lang="en-GB" sz="2400" i="1" dirty="0"/>
              <a:t>Equality, Trust, Honesty, Loyalty, Respect   </a:t>
            </a:r>
            <a:r>
              <a:rPr lang="en-GB" sz="2400" b="1" i="1" dirty="0"/>
              <a:t>or </a:t>
            </a:r>
            <a:r>
              <a:rPr lang="en-GB" sz="2400" i="1" dirty="0"/>
              <a:t>   </a:t>
            </a:r>
            <a:r>
              <a:rPr lang="en-GB" sz="2400" i="1" dirty="0" err="1"/>
              <a:t>Nolens</a:t>
            </a:r>
            <a:r>
              <a:rPr lang="en-GB" sz="2400" i="1" dirty="0"/>
              <a:t> </a:t>
            </a:r>
            <a:r>
              <a:rPr lang="en-GB" sz="2400" i="1" dirty="0" err="1"/>
              <a:t>Volens</a:t>
            </a:r>
            <a:endParaRPr lang="en-GB" sz="2400" i="1" dirty="0"/>
          </a:p>
        </p:txBody>
      </p:sp>
    </p:spTree>
    <p:extLst>
      <p:ext uri="{BB962C8B-B14F-4D97-AF65-F5344CB8AC3E}">
        <p14:creationId xmlns:p14="http://schemas.microsoft.com/office/powerpoint/2010/main" val="8278338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D2F5060-DC98-1195-E622-7442F579245E}"/>
              </a:ext>
            </a:extLst>
          </p:cNvPr>
          <p:cNvSpPr>
            <a:spLocks noGrp="1"/>
          </p:cNvSpPr>
          <p:nvPr>
            <p:ph type="title"/>
          </p:nvPr>
        </p:nvSpPr>
        <p:spPr/>
        <p:txBody>
          <a:bodyPr/>
          <a:lstStyle/>
          <a:p>
            <a:r>
              <a:rPr lang="en-GB" dirty="0"/>
              <a:t>Academia</a:t>
            </a:r>
          </a:p>
        </p:txBody>
      </p:sp>
      <p:pic>
        <p:nvPicPr>
          <p:cNvPr id="7" name="Afbeelding 6">
            <a:extLst>
              <a:ext uri="{FF2B5EF4-FFF2-40B4-BE49-F238E27FC236}">
                <a16:creationId xmlns:a16="http://schemas.microsoft.com/office/drawing/2014/main" id="{7C524803-3DC7-DB10-F731-BE3D7331BBB6}"/>
              </a:ext>
            </a:extLst>
          </p:cNvPr>
          <p:cNvPicPr>
            <a:picLocks noChangeAspect="1"/>
          </p:cNvPicPr>
          <p:nvPr/>
        </p:nvPicPr>
        <p:blipFill>
          <a:blip r:embed="rId2"/>
          <a:stretch>
            <a:fillRect/>
          </a:stretch>
        </p:blipFill>
        <p:spPr>
          <a:xfrm>
            <a:off x="429117" y="1285875"/>
            <a:ext cx="3114675" cy="2143125"/>
          </a:xfrm>
          <a:prstGeom prst="rect">
            <a:avLst/>
          </a:prstGeom>
        </p:spPr>
      </p:pic>
      <p:pic>
        <p:nvPicPr>
          <p:cNvPr id="8" name="Afbeelding 7">
            <a:extLst>
              <a:ext uri="{FF2B5EF4-FFF2-40B4-BE49-F238E27FC236}">
                <a16:creationId xmlns:a16="http://schemas.microsoft.com/office/drawing/2014/main" id="{53856CB9-1A91-A41A-B99B-68D04A15AD51}"/>
              </a:ext>
            </a:extLst>
          </p:cNvPr>
          <p:cNvPicPr>
            <a:picLocks noChangeAspect="1"/>
          </p:cNvPicPr>
          <p:nvPr/>
        </p:nvPicPr>
        <p:blipFill>
          <a:blip r:embed="rId3"/>
          <a:stretch>
            <a:fillRect/>
          </a:stretch>
        </p:blipFill>
        <p:spPr>
          <a:xfrm>
            <a:off x="4374930" y="1285875"/>
            <a:ext cx="2315889" cy="2143125"/>
          </a:xfrm>
          <a:prstGeom prst="rect">
            <a:avLst/>
          </a:prstGeom>
        </p:spPr>
      </p:pic>
      <p:pic>
        <p:nvPicPr>
          <p:cNvPr id="9" name="Afbeelding 8">
            <a:extLst>
              <a:ext uri="{FF2B5EF4-FFF2-40B4-BE49-F238E27FC236}">
                <a16:creationId xmlns:a16="http://schemas.microsoft.com/office/drawing/2014/main" id="{90E6A828-B000-5F9A-4654-C31F735FCE61}"/>
              </a:ext>
            </a:extLst>
          </p:cNvPr>
          <p:cNvPicPr>
            <a:picLocks noChangeAspect="1"/>
          </p:cNvPicPr>
          <p:nvPr/>
        </p:nvPicPr>
        <p:blipFill>
          <a:blip r:embed="rId4"/>
          <a:stretch>
            <a:fillRect/>
          </a:stretch>
        </p:blipFill>
        <p:spPr>
          <a:xfrm>
            <a:off x="8109675" y="371474"/>
            <a:ext cx="2143125" cy="2143125"/>
          </a:xfrm>
          <a:prstGeom prst="rect">
            <a:avLst/>
          </a:prstGeom>
        </p:spPr>
      </p:pic>
      <p:pic>
        <p:nvPicPr>
          <p:cNvPr id="10" name="Afbeelding 9">
            <a:extLst>
              <a:ext uri="{FF2B5EF4-FFF2-40B4-BE49-F238E27FC236}">
                <a16:creationId xmlns:a16="http://schemas.microsoft.com/office/drawing/2014/main" id="{D2A0B6FB-D656-BE91-4069-DF3A983183B2}"/>
              </a:ext>
            </a:extLst>
          </p:cNvPr>
          <p:cNvPicPr>
            <a:picLocks noChangeAspect="1"/>
          </p:cNvPicPr>
          <p:nvPr/>
        </p:nvPicPr>
        <p:blipFill>
          <a:blip r:embed="rId5"/>
          <a:stretch>
            <a:fillRect/>
          </a:stretch>
        </p:blipFill>
        <p:spPr>
          <a:xfrm>
            <a:off x="429117" y="4171128"/>
            <a:ext cx="3114675" cy="1851680"/>
          </a:xfrm>
          <a:prstGeom prst="rect">
            <a:avLst/>
          </a:prstGeom>
        </p:spPr>
      </p:pic>
      <p:pic>
        <p:nvPicPr>
          <p:cNvPr id="11" name="Afbeelding 10">
            <a:extLst>
              <a:ext uri="{FF2B5EF4-FFF2-40B4-BE49-F238E27FC236}">
                <a16:creationId xmlns:a16="http://schemas.microsoft.com/office/drawing/2014/main" id="{F71106B0-261D-64EA-C42B-FCF02C86AD3E}"/>
              </a:ext>
            </a:extLst>
          </p:cNvPr>
          <p:cNvPicPr>
            <a:picLocks noChangeAspect="1"/>
          </p:cNvPicPr>
          <p:nvPr/>
        </p:nvPicPr>
        <p:blipFill>
          <a:blip r:embed="rId6"/>
          <a:stretch>
            <a:fillRect/>
          </a:stretch>
        </p:blipFill>
        <p:spPr>
          <a:xfrm>
            <a:off x="4311868" y="4171128"/>
            <a:ext cx="2315889" cy="2008955"/>
          </a:xfrm>
          <a:prstGeom prst="rect">
            <a:avLst/>
          </a:prstGeom>
        </p:spPr>
      </p:pic>
      <p:pic>
        <p:nvPicPr>
          <p:cNvPr id="12" name="Afbeelding 11">
            <a:extLst>
              <a:ext uri="{FF2B5EF4-FFF2-40B4-BE49-F238E27FC236}">
                <a16:creationId xmlns:a16="http://schemas.microsoft.com/office/drawing/2014/main" id="{5719465A-4861-FF02-7CD4-9F9431BEE756}"/>
              </a:ext>
            </a:extLst>
          </p:cNvPr>
          <p:cNvPicPr>
            <a:picLocks noChangeAspect="1"/>
          </p:cNvPicPr>
          <p:nvPr/>
        </p:nvPicPr>
        <p:blipFill>
          <a:blip r:embed="rId7"/>
          <a:stretch>
            <a:fillRect/>
          </a:stretch>
        </p:blipFill>
        <p:spPr>
          <a:xfrm>
            <a:off x="8109675" y="3182170"/>
            <a:ext cx="2809875" cy="1628775"/>
          </a:xfrm>
          <a:prstGeom prst="rect">
            <a:avLst/>
          </a:prstGeom>
        </p:spPr>
      </p:pic>
    </p:spTree>
    <p:extLst>
      <p:ext uri="{BB962C8B-B14F-4D97-AF65-F5344CB8AC3E}">
        <p14:creationId xmlns:p14="http://schemas.microsoft.com/office/powerpoint/2010/main" val="14218987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13AFA0-3C6B-8BDB-BA81-5C889E204ED8}"/>
              </a:ext>
            </a:extLst>
          </p:cNvPr>
          <p:cNvSpPr>
            <a:spLocks noGrp="1"/>
          </p:cNvSpPr>
          <p:nvPr>
            <p:ph type="ctrTitle"/>
          </p:nvPr>
        </p:nvSpPr>
        <p:spPr/>
        <p:txBody>
          <a:bodyPr/>
          <a:lstStyle/>
          <a:p>
            <a:r>
              <a:rPr lang="en-GB" dirty="0"/>
              <a:t>Thank you </a:t>
            </a:r>
          </a:p>
        </p:txBody>
      </p:sp>
      <p:sp>
        <p:nvSpPr>
          <p:cNvPr id="3" name="Ondertitel 2">
            <a:extLst>
              <a:ext uri="{FF2B5EF4-FFF2-40B4-BE49-F238E27FC236}">
                <a16:creationId xmlns:a16="http://schemas.microsoft.com/office/drawing/2014/main" id="{94B8BEE5-FD37-073C-9BEB-EACFD80E0994}"/>
              </a:ext>
            </a:extLst>
          </p:cNvPr>
          <p:cNvSpPr>
            <a:spLocks noGrp="1"/>
          </p:cNvSpPr>
          <p:nvPr>
            <p:ph type="subTitle" idx="1"/>
          </p:nvPr>
        </p:nvSpPr>
        <p:spPr/>
        <p:txBody>
          <a:bodyPr/>
          <a:lstStyle/>
          <a:p>
            <a:r>
              <a:rPr lang="en-GB" dirty="0"/>
              <a:t>And have an inspiring conference</a:t>
            </a:r>
          </a:p>
        </p:txBody>
      </p:sp>
    </p:spTree>
    <p:extLst>
      <p:ext uri="{BB962C8B-B14F-4D97-AF65-F5344CB8AC3E}">
        <p14:creationId xmlns:p14="http://schemas.microsoft.com/office/powerpoint/2010/main" val="21273503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en-US" sz="4000" dirty="0"/>
              <a:t>How to involve third parties in preventive policing in combatting trafficking in human beings</a:t>
            </a:r>
            <a:endParaRPr lang="hu-HU" sz="4000" dirty="0"/>
          </a:p>
        </p:txBody>
      </p:sp>
      <p:sp>
        <p:nvSpPr>
          <p:cNvPr id="3" name="Tartalom helye 2"/>
          <p:cNvSpPr>
            <a:spLocks noGrp="1"/>
          </p:cNvSpPr>
          <p:nvPr>
            <p:ph type="subTitle" idx="1"/>
          </p:nvPr>
        </p:nvSpPr>
        <p:spPr/>
        <p:txBody>
          <a:bodyPr/>
          <a:lstStyle/>
          <a:p>
            <a:pPr marL="0" indent="0">
              <a:buNone/>
            </a:pPr>
            <a:r>
              <a:rPr lang="hu-HU" sz="4000" dirty="0"/>
              <a:t>Opportunities and Challenges</a:t>
            </a:r>
          </a:p>
          <a:p>
            <a:endParaRPr lang="hu-HU" dirty="0"/>
          </a:p>
        </p:txBody>
      </p:sp>
    </p:spTree>
    <p:extLst>
      <p:ext uri="{BB962C8B-B14F-4D97-AF65-F5344CB8AC3E}">
        <p14:creationId xmlns:p14="http://schemas.microsoft.com/office/powerpoint/2010/main" val="9567830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73901B60-2FB5-2B43-2DED-05F8629E7B0E}"/>
              </a:ext>
            </a:extLst>
          </p:cNvPr>
          <p:cNvSpPr>
            <a:spLocks noGrp="1"/>
          </p:cNvSpPr>
          <p:nvPr>
            <p:ph idx="1"/>
          </p:nvPr>
        </p:nvSpPr>
        <p:spPr/>
        <p:txBody>
          <a:bodyPr/>
          <a:lstStyle/>
          <a:p>
            <a:r>
              <a:rPr lang="en-US" dirty="0"/>
              <a:t>Introduction</a:t>
            </a:r>
          </a:p>
          <a:p>
            <a:r>
              <a:rPr lang="en-US" dirty="0"/>
              <a:t>Human Trafficking</a:t>
            </a:r>
          </a:p>
          <a:p>
            <a:r>
              <a:rPr lang="en-US" dirty="0"/>
              <a:t>Policing and Prevention</a:t>
            </a:r>
          </a:p>
          <a:p>
            <a:r>
              <a:rPr lang="en-US" dirty="0"/>
              <a:t>P’s Paradigm</a:t>
            </a:r>
          </a:p>
          <a:p>
            <a:r>
              <a:rPr lang="en-US" dirty="0"/>
              <a:t>Partnerships</a:t>
            </a:r>
          </a:p>
          <a:p>
            <a:r>
              <a:rPr lang="en-US" dirty="0"/>
              <a:t>Opportunities and Challenges</a:t>
            </a:r>
          </a:p>
          <a:p>
            <a:r>
              <a:rPr lang="en-US" dirty="0"/>
              <a:t>Academia</a:t>
            </a:r>
          </a:p>
          <a:p>
            <a:endParaRPr lang="en-GB" dirty="0"/>
          </a:p>
        </p:txBody>
      </p:sp>
      <p:sp>
        <p:nvSpPr>
          <p:cNvPr id="5" name="Titel 4">
            <a:extLst>
              <a:ext uri="{FF2B5EF4-FFF2-40B4-BE49-F238E27FC236}">
                <a16:creationId xmlns:a16="http://schemas.microsoft.com/office/drawing/2014/main" id="{2539764B-A7AC-3E4E-FDD8-BF474F64E579}"/>
              </a:ext>
            </a:extLst>
          </p:cNvPr>
          <p:cNvSpPr>
            <a:spLocks noGrp="1"/>
          </p:cNvSpPr>
          <p:nvPr>
            <p:ph type="title"/>
          </p:nvPr>
        </p:nvSpPr>
        <p:spPr/>
        <p:txBody>
          <a:bodyPr/>
          <a:lstStyle/>
          <a:p>
            <a:r>
              <a:rPr lang="en-GB" dirty="0"/>
              <a:t>Welcome</a:t>
            </a:r>
          </a:p>
        </p:txBody>
      </p:sp>
    </p:spTree>
    <p:extLst>
      <p:ext uri="{BB962C8B-B14F-4D97-AF65-F5344CB8AC3E}">
        <p14:creationId xmlns:p14="http://schemas.microsoft.com/office/powerpoint/2010/main" val="35592212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33988914-695D-F0EA-D431-E4D60C84D9FD}"/>
              </a:ext>
            </a:extLst>
          </p:cNvPr>
          <p:cNvSpPr>
            <a:spLocks noGrp="1"/>
          </p:cNvSpPr>
          <p:nvPr>
            <p:ph idx="1"/>
          </p:nvPr>
        </p:nvSpPr>
        <p:spPr>
          <a:xfrm>
            <a:off x="1374207" y="1077765"/>
            <a:ext cx="9126000" cy="3633825"/>
          </a:xfrm>
        </p:spPr>
        <p:txBody>
          <a:bodyPr/>
          <a:lstStyle/>
          <a:p>
            <a:r>
              <a:rPr lang="en-GB" dirty="0"/>
              <a:t>Senior Researcher Human Trafficking</a:t>
            </a:r>
          </a:p>
          <a:p>
            <a:pPr>
              <a:buFontTx/>
              <a:buChar char="-"/>
            </a:pPr>
            <a:r>
              <a:rPr lang="en-GB" dirty="0"/>
              <a:t>Netherlands National Police</a:t>
            </a:r>
          </a:p>
          <a:p>
            <a:r>
              <a:rPr lang="en-GB" dirty="0"/>
              <a:t>Visiting professor </a:t>
            </a:r>
          </a:p>
          <a:p>
            <a:pPr>
              <a:buFontTx/>
              <a:buChar char="-"/>
            </a:pPr>
            <a:r>
              <a:rPr lang="en-GB" dirty="0"/>
              <a:t>PTE-AJK</a:t>
            </a:r>
          </a:p>
          <a:p>
            <a:r>
              <a:rPr lang="en-GB" dirty="0"/>
              <a:t>Committee member</a:t>
            </a:r>
          </a:p>
          <a:p>
            <a:pPr>
              <a:buFontTx/>
              <a:buChar char="-"/>
            </a:pPr>
            <a:r>
              <a:rPr lang="en-GB" dirty="0"/>
              <a:t>Serious Crimes Compensation Fund</a:t>
            </a:r>
          </a:p>
          <a:p>
            <a:r>
              <a:rPr lang="en-GB" dirty="0"/>
              <a:t>Founder and Board Member</a:t>
            </a:r>
          </a:p>
          <a:p>
            <a:pPr marL="0" indent="0">
              <a:buNone/>
            </a:pPr>
            <a:r>
              <a:rPr lang="en-GB" dirty="0"/>
              <a:t>- Reshape Foundation</a:t>
            </a:r>
          </a:p>
          <a:p>
            <a:pPr marL="0" indent="0">
              <a:buNone/>
            </a:pPr>
            <a:endParaRPr lang="nl-NL" dirty="0"/>
          </a:p>
        </p:txBody>
      </p:sp>
      <p:sp>
        <p:nvSpPr>
          <p:cNvPr id="5" name="Titel 4">
            <a:extLst>
              <a:ext uri="{FF2B5EF4-FFF2-40B4-BE49-F238E27FC236}">
                <a16:creationId xmlns:a16="http://schemas.microsoft.com/office/drawing/2014/main" id="{A6954974-4BFF-D43C-5E1F-766DC841DB9E}"/>
              </a:ext>
            </a:extLst>
          </p:cNvPr>
          <p:cNvSpPr>
            <a:spLocks noGrp="1"/>
          </p:cNvSpPr>
          <p:nvPr>
            <p:ph type="title"/>
          </p:nvPr>
        </p:nvSpPr>
        <p:spPr/>
        <p:txBody>
          <a:bodyPr/>
          <a:lstStyle/>
          <a:p>
            <a:r>
              <a:rPr lang="en-GB" dirty="0"/>
              <a:t>Introduction</a:t>
            </a:r>
          </a:p>
        </p:txBody>
      </p:sp>
    </p:spTree>
    <p:extLst>
      <p:ext uri="{BB962C8B-B14F-4D97-AF65-F5344CB8AC3E}">
        <p14:creationId xmlns:p14="http://schemas.microsoft.com/office/powerpoint/2010/main" val="9534404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9473AE92-9C7D-CD53-68E0-7DD157EC7C43}"/>
              </a:ext>
            </a:extLst>
          </p:cNvPr>
          <p:cNvSpPr>
            <a:spLocks noGrp="1"/>
          </p:cNvSpPr>
          <p:nvPr>
            <p:ph idx="1"/>
          </p:nvPr>
        </p:nvSpPr>
        <p:spPr>
          <a:xfrm>
            <a:off x="1468800" y="1298483"/>
            <a:ext cx="9126000" cy="3633825"/>
          </a:xfrm>
        </p:spPr>
        <p:txBody>
          <a:bodyPr/>
          <a:lstStyle/>
          <a:p>
            <a:r>
              <a:rPr lang="en-US" sz="2400" dirty="0"/>
              <a:t>Article 3, paragraph A. of the UN Protocol to Prevent, Suppress and Punish Trafficking in Persons Especially Women and Children, supplementing the United Nations Convention against Transnational Organized Crime of 15 November 2000</a:t>
            </a:r>
          </a:p>
          <a:p>
            <a:endParaRPr lang="en-US" sz="2400" dirty="0"/>
          </a:p>
          <a:p>
            <a:pPr marL="0" indent="0">
              <a:buNone/>
            </a:pPr>
            <a:r>
              <a:rPr lang="en-US" sz="2400" dirty="0"/>
              <a:t>   and in addition on a European level:</a:t>
            </a:r>
          </a:p>
          <a:p>
            <a:endParaRPr lang="en-US" sz="2400" dirty="0"/>
          </a:p>
          <a:p>
            <a:r>
              <a:rPr lang="en-US" sz="2400" dirty="0"/>
              <a:t>Article 2 of Directive 2011/36/EU of the European Parliament and of the council of 5 April 2011 on preventing and combating trafficking in human beings and protecting its victims.</a:t>
            </a:r>
          </a:p>
          <a:p>
            <a:endParaRPr lang="nl-NL" dirty="0"/>
          </a:p>
        </p:txBody>
      </p:sp>
      <p:sp>
        <p:nvSpPr>
          <p:cNvPr id="5" name="Titel 4">
            <a:extLst>
              <a:ext uri="{FF2B5EF4-FFF2-40B4-BE49-F238E27FC236}">
                <a16:creationId xmlns:a16="http://schemas.microsoft.com/office/drawing/2014/main" id="{24587AFB-C7D2-7BA8-7CBB-1AAC64296FFE}"/>
              </a:ext>
            </a:extLst>
          </p:cNvPr>
          <p:cNvSpPr>
            <a:spLocks noGrp="1"/>
          </p:cNvSpPr>
          <p:nvPr>
            <p:ph type="title"/>
          </p:nvPr>
        </p:nvSpPr>
        <p:spPr/>
        <p:txBody>
          <a:bodyPr/>
          <a:lstStyle/>
          <a:p>
            <a:r>
              <a:rPr lang="en-GB" dirty="0"/>
              <a:t>Human Trafficking</a:t>
            </a:r>
          </a:p>
        </p:txBody>
      </p:sp>
    </p:spTree>
    <p:extLst>
      <p:ext uri="{BB962C8B-B14F-4D97-AF65-F5344CB8AC3E}">
        <p14:creationId xmlns:p14="http://schemas.microsoft.com/office/powerpoint/2010/main" val="38920556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F736DD1-47B5-DEB3-FE55-5504D9CB9277}"/>
              </a:ext>
            </a:extLst>
          </p:cNvPr>
          <p:cNvSpPr>
            <a:spLocks noGrp="1"/>
          </p:cNvSpPr>
          <p:nvPr>
            <p:ph type="body" idx="1"/>
          </p:nvPr>
        </p:nvSpPr>
        <p:spPr>
          <a:xfrm>
            <a:off x="1454401" y="695288"/>
            <a:ext cx="4500000" cy="823912"/>
          </a:xfrm>
        </p:spPr>
        <p:txBody>
          <a:bodyPr/>
          <a:lstStyle/>
          <a:p>
            <a:r>
              <a:rPr lang="en-GB" dirty="0"/>
              <a:t>Three elements</a:t>
            </a:r>
          </a:p>
        </p:txBody>
      </p:sp>
      <p:sp>
        <p:nvSpPr>
          <p:cNvPr id="3" name="Tijdelijke aanduiding voor inhoud 2">
            <a:extLst>
              <a:ext uri="{FF2B5EF4-FFF2-40B4-BE49-F238E27FC236}">
                <a16:creationId xmlns:a16="http://schemas.microsoft.com/office/drawing/2014/main" id="{2859846D-7BB1-AD9A-8040-D03D903E5B9E}"/>
              </a:ext>
            </a:extLst>
          </p:cNvPr>
          <p:cNvSpPr>
            <a:spLocks noGrp="1"/>
          </p:cNvSpPr>
          <p:nvPr>
            <p:ph sz="half" idx="2"/>
          </p:nvPr>
        </p:nvSpPr>
        <p:spPr>
          <a:xfrm>
            <a:off x="1454401" y="1499029"/>
            <a:ext cx="4500000" cy="2816907"/>
          </a:xfrm>
        </p:spPr>
        <p:txBody>
          <a:bodyPr/>
          <a:lstStyle/>
          <a:p>
            <a:r>
              <a:rPr lang="en-US" sz="1800" dirty="0"/>
              <a:t>The ACT (what is done by the trafficker to…)</a:t>
            </a:r>
          </a:p>
          <a:p>
            <a:pPr marL="0" indent="0">
              <a:buNone/>
            </a:pPr>
            <a:r>
              <a:rPr lang="en-US" sz="1800" dirty="0"/>
              <a:t>recruitment, transportation, transferring, harboring or receipt of a person;</a:t>
            </a:r>
          </a:p>
          <a:p>
            <a:endParaRPr lang="en-US" sz="1800" dirty="0"/>
          </a:p>
          <a:p>
            <a:r>
              <a:rPr lang="en-US" sz="1800" dirty="0"/>
              <a:t>The MEANS (how, which methods are used?)</a:t>
            </a:r>
          </a:p>
          <a:p>
            <a:pPr marL="0" indent="0">
              <a:buNone/>
            </a:pPr>
            <a:r>
              <a:rPr lang="en-US" sz="1800" dirty="0"/>
              <a:t>threat, use of force, coercion, abduction, fraud, deception;</a:t>
            </a:r>
          </a:p>
          <a:p>
            <a:endParaRPr lang="en-US" sz="1800" dirty="0"/>
          </a:p>
          <a:p>
            <a:r>
              <a:rPr lang="en-US" sz="1800" dirty="0"/>
              <a:t>The PURPOSE (why did it happen?)</a:t>
            </a:r>
          </a:p>
          <a:p>
            <a:pPr marL="0" indent="0">
              <a:buNone/>
            </a:pPr>
            <a:r>
              <a:rPr lang="en-US" sz="1800" dirty="0"/>
              <a:t>exploitation, including sexual exploitation, forced slavery and slavery like practices. </a:t>
            </a:r>
          </a:p>
          <a:p>
            <a:endParaRPr lang="nl-NL" dirty="0"/>
          </a:p>
        </p:txBody>
      </p:sp>
      <p:sp>
        <p:nvSpPr>
          <p:cNvPr id="6" name="Tijdelijke aanduiding voor tekst 5">
            <a:extLst>
              <a:ext uri="{FF2B5EF4-FFF2-40B4-BE49-F238E27FC236}">
                <a16:creationId xmlns:a16="http://schemas.microsoft.com/office/drawing/2014/main" id="{2D094C89-CF7E-5E15-C562-3322DA98AF74}"/>
              </a:ext>
            </a:extLst>
          </p:cNvPr>
          <p:cNvSpPr>
            <a:spLocks noGrp="1"/>
          </p:cNvSpPr>
          <p:nvPr>
            <p:ph type="body" sz="quarter" idx="3"/>
          </p:nvPr>
        </p:nvSpPr>
        <p:spPr>
          <a:xfrm>
            <a:off x="6129511" y="701909"/>
            <a:ext cx="4500000" cy="823912"/>
          </a:xfrm>
        </p:spPr>
        <p:txBody>
          <a:bodyPr/>
          <a:lstStyle/>
          <a:p>
            <a:r>
              <a:rPr lang="en-GB" dirty="0"/>
              <a:t>Two components</a:t>
            </a:r>
          </a:p>
        </p:txBody>
      </p:sp>
      <p:sp>
        <p:nvSpPr>
          <p:cNvPr id="7" name="Tijdelijke aanduiding voor inhoud 6">
            <a:extLst>
              <a:ext uri="{FF2B5EF4-FFF2-40B4-BE49-F238E27FC236}">
                <a16:creationId xmlns:a16="http://schemas.microsoft.com/office/drawing/2014/main" id="{27473A83-915D-CA5F-803B-66170B506071}"/>
              </a:ext>
            </a:extLst>
          </p:cNvPr>
          <p:cNvSpPr>
            <a:spLocks noGrp="1"/>
          </p:cNvSpPr>
          <p:nvPr>
            <p:ph sz="quarter" idx="4"/>
          </p:nvPr>
        </p:nvSpPr>
        <p:spPr>
          <a:xfrm>
            <a:off x="6096000" y="1619443"/>
            <a:ext cx="4500000" cy="2816907"/>
          </a:xfrm>
        </p:spPr>
        <p:txBody>
          <a:bodyPr/>
          <a:lstStyle/>
          <a:p>
            <a:r>
              <a:rPr lang="en-US" sz="1800" dirty="0"/>
              <a:t>Vulnerability</a:t>
            </a:r>
          </a:p>
          <a:p>
            <a:pPr marL="0" indent="0">
              <a:buNone/>
            </a:pPr>
            <a:r>
              <a:rPr lang="en-US" sz="1800" dirty="0"/>
              <a:t>‘this is a situation in which the person concerned has no real or acceptable alternative but to submit to the abuse involved’.</a:t>
            </a:r>
          </a:p>
          <a:p>
            <a:endParaRPr lang="en-US" sz="1800" dirty="0"/>
          </a:p>
          <a:p>
            <a:r>
              <a:rPr lang="en-US" sz="1800" dirty="0"/>
              <a:t>Exploitation</a:t>
            </a:r>
          </a:p>
          <a:p>
            <a:pPr marL="0" indent="0">
              <a:buNone/>
            </a:pPr>
            <a:r>
              <a:rPr lang="en-US" sz="1800" dirty="0"/>
              <a:t>‘is prostitution or other forms of sexual exploitation, forced labour or services, including begging, slavery or practices similar to slavery, servitude, or the exploitation of criminal activities or the removal of organs’.</a:t>
            </a:r>
          </a:p>
          <a:p>
            <a:endParaRPr lang="nl-NL" dirty="0"/>
          </a:p>
        </p:txBody>
      </p:sp>
      <p:sp>
        <p:nvSpPr>
          <p:cNvPr id="4" name="Titel 3">
            <a:extLst>
              <a:ext uri="{FF2B5EF4-FFF2-40B4-BE49-F238E27FC236}">
                <a16:creationId xmlns:a16="http://schemas.microsoft.com/office/drawing/2014/main" id="{71BECFD0-1FAE-D37E-1B10-8854146E08B6}"/>
              </a:ext>
            </a:extLst>
          </p:cNvPr>
          <p:cNvSpPr>
            <a:spLocks noGrp="1"/>
          </p:cNvSpPr>
          <p:nvPr>
            <p:ph type="title"/>
          </p:nvPr>
        </p:nvSpPr>
        <p:spPr/>
        <p:txBody>
          <a:bodyPr/>
          <a:lstStyle/>
          <a:p>
            <a:r>
              <a:rPr lang="en-GB" dirty="0"/>
              <a:t>Human Trafficking (2)</a:t>
            </a:r>
          </a:p>
        </p:txBody>
      </p:sp>
    </p:spTree>
    <p:extLst>
      <p:ext uri="{BB962C8B-B14F-4D97-AF65-F5344CB8AC3E}">
        <p14:creationId xmlns:p14="http://schemas.microsoft.com/office/powerpoint/2010/main" val="12379175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247411FF-9E86-875E-BBF9-0594A8B3E409}"/>
              </a:ext>
            </a:extLst>
          </p:cNvPr>
          <p:cNvSpPr>
            <a:spLocks noGrp="1"/>
          </p:cNvSpPr>
          <p:nvPr>
            <p:ph idx="1"/>
          </p:nvPr>
        </p:nvSpPr>
        <p:spPr>
          <a:xfrm>
            <a:off x="1468800" y="1161849"/>
            <a:ext cx="9126000" cy="3633825"/>
          </a:xfrm>
        </p:spPr>
        <p:txBody>
          <a:bodyPr/>
          <a:lstStyle/>
          <a:p>
            <a:r>
              <a:rPr lang="en-GB" dirty="0"/>
              <a:t>Sexual exploitation</a:t>
            </a:r>
          </a:p>
          <a:p>
            <a:r>
              <a:rPr lang="en-GB" dirty="0"/>
              <a:t>Labour exploitation</a:t>
            </a:r>
          </a:p>
          <a:p>
            <a:r>
              <a:rPr lang="en-GB" dirty="0"/>
              <a:t>Criminal exploitation</a:t>
            </a:r>
          </a:p>
          <a:p>
            <a:r>
              <a:rPr lang="en-GB" dirty="0"/>
              <a:t>Trafficking of Organs</a:t>
            </a:r>
          </a:p>
          <a:p>
            <a:pPr marL="0" indent="0">
              <a:buNone/>
            </a:pPr>
            <a:endParaRPr lang="en-GB" dirty="0"/>
          </a:p>
          <a:p>
            <a:pPr>
              <a:buFontTx/>
              <a:buChar char="-"/>
            </a:pPr>
            <a:r>
              <a:rPr lang="en-GB" dirty="0"/>
              <a:t>Exploitation of surrogacy</a:t>
            </a:r>
          </a:p>
          <a:p>
            <a:pPr>
              <a:buFontTx/>
              <a:buChar char="-"/>
            </a:pPr>
            <a:r>
              <a:rPr lang="en-GB" dirty="0"/>
              <a:t>Forced Marriage</a:t>
            </a:r>
          </a:p>
          <a:p>
            <a:pPr>
              <a:buFontTx/>
              <a:buChar char="-"/>
            </a:pPr>
            <a:r>
              <a:rPr lang="en-GB" dirty="0"/>
              <a:t>Illegal Adoption</a:t>
            </a:r>
          </a:p>
          <a:p>
            <a:pPr marL="0" indent="0">
              <a:buNone/>
            </a:pPr>
            <a:endParaRPr lang="en-GB" dirty="0"/>
          </a:p>
          <a:p>
            <a:pPr marL="0" indent="0">
              <a:buNone/>
            </a:pPr>
            <a:endParaRPr lang="en-GB" dirty="0"/>
          </a:p>
          <a:p>
            <a:pPr marL="0" indent="0">
              <a:buNone/>
            </a:pPr>
            <a:endParaRPr lang="en-GB" dirty="0"/>
          </a:p>
        </p:txBody>
      </p:sp>
      <p:sp>
        <p:nvSpPr>
          <p:cNvPr id="6" name="Titel 5">
            <a:extLst>
              <a:ext uri="{FF2B5EF4-FFF2-40B4-BE49-F238E27FC236}">
                <a16:creationId xmlns:a16="http://schemas.microsoft.com/office/drawing/2014/main" id="{06BFA9D2-7CEA-9BD3-A1C9-51A5BE1844D8}"/>
              </a:ext>
            </a:extLst>
          </p:cNvPr>
          <p:cNvSpPr>
            <a:spLocks noGrp="1"/>
          </p:cNvSpPr>
          <p:nvPr>
            <p:ph type="title"/>
          </p:nvPr>
        </p:nvSpPr>
        <p:spPr/>
        <p:txBody>
          <a:bodyPr/>
          <a:lstStyle/>
          <a:p>
            <a:r>
              <a:rPr lang="en-GB" dirty="0"/>
              <a:t>But …  remember the </a:t>
            </a:r>
            <a:r>
              <a:rPr lang="el-GR" dirty="0"/>
              <a:t>Δ</a:t>
            </a:r>
            <a:endParaRPr lang="en-GB" dirty="0"/>
          </a:p>
        </p:txBody>
      </p:sp>
      <p:pic>
        <p:nvPicPr>
          <p:cNvPr id="8" name="Afbeelding 7">
            <a:extLst>
              <a:ext uri="{FF2B5EF4-FFF2-40B4-BE49-F238E27FC236}">
                <a16:creationId xmlns:a16="http://schemas.microsoft.com/office/drawing/2014/main" id="{882E11ED-A014-E50D-D21F-1DACA1157040}"/>
              </a:ext>
            </a:extLst>
          </p:cNvPr>
          <p:cNvPicPr>
            <a:picLocks noChangeAspect="1"/>
          </p:cNvPicPr>
          <p:nvPr/>
        </p:nvPicPr>
        <p:blipFill>
          <a:blip r:embed="rId2"/>
          <a:stretch>
            <a:fillRect/>
          </a:stretch>
        </p:blipFill>
        <p:spPr>
          <a:xfrm>
            <a:off x="10363199" y="214520"/>
            <a:ext cx="1558159" cy="1558159"/>
          </a:xfrm>
          <a:prstGeom prst="rect">
            <a:avLst/>
          </a:prstGeom>
        </p:spPr>
      </p:pic>
      <p:pic>
        <p:nvPicPr>
          <p:cNvPr id="9" name="Afbeelding 8">
            <a:extLst>
              <a:ext uri="{FF2B5EF4-FFF2-40B4-BE49-F238E27FC236}">
                <a16:creationId xmlns:a16="http://schemas.microsoft.com/office/drawing/2014/main" id="{2926BA84-7ED8-E666-87FE-88A2BE5E7863}"/>
              </a:ext>
            </a:extLst>
          </p:cNvPr>
          <p:cNvPicPr>
            <a:picLocks noChangeAspect="1"/>
          </p:cNvPicPr>
          <p:nvPr/>
        </p:nvPicPr>
        <p:blipFill>
          <a:blip r:embed="rId3"/>
          <a:stretch>
            <a:fillRect/>
          </a:stretch>
        </p:blipFill>
        <p:spPr>
          <a:xfrm>
            <a:off x="10363198" y="3361551"/>
            <a:ext cx="1593631" cy="1558159"/>
          </a:xfrm>
          <a:prstGeom prst="rect">
            <a:avLst/>
          </a:prstGeom>
        </p:spPr>
      </p:pic>
      <p:pic>
        <p:nvPicPr>
          <p:cNvPr id="10" name="Afbeelding 9">
            <a:extLst>
              <a:ext uri="{FF2B5EF4-FFF2-40B4-BE49-F238E27FC236}">
                <a16:creationId xmlns:a16="http://schemas.microsoft.com/office/drawing/2014/main" id="{B011E779-2261-0F03-9E7D-640F2162A9AD}"/>
              </a:ext>
            </a:extLst>
          </p:cNvPr>
          <p:cNvPicPr>
            <a:picLocks noChangeAspect="1"/>
          </p:cNvPicPr>
          <p:nvPr/>
        </p:nvPicPr>
        <p:blipFill>
          <a:blip r:embed="rId4"/>
          <a:stretch>
            <a:fillRect/>
          </a:stretch>
        </p:blipFill>
        <p:spPr>
          <a:xfrm>
            <a:off x="10363199" y="1772679"/>
            <a:ext cx="1593631" cy="1656321"/>
          </a:xfrm>
          <a:prstGeom prst="rect">
            <a:avLst/>
          </a:prstGeom>
        </p:spPr>
      </p:pic>
    </p:spTree>
    <p:extLst>
      <p:ext uri="{BB962C8B-B14F-4D97-AF65-F5344CB8AC3E}">
        <p14:creationId xmlns:p14="http://schemas.microsoft.com/office/powerpoint/2010/main" val="11024919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72908175-A559-D4AE-D93A-C56A3E010629}"/>
              </a:ext>
            </a:extLst>
          </p:cNvPr>
          <p:cNvSpPr>
            <a:spLocks noGrp="1"/>
          </p:cNvSpPr>
          <p:nvPr>
            <p:ph idx="1"/>
          </p:nvPr>
        </p:nvSpPr>
        <p:spPr>
          <a:xfrm>
            <a:off x="1297800" y="1287972"/>
            <a:ext cx="9126000" cy="3633825"/>
          </a:xfrm>
        </p:spPr>
        <p:txBody>
          <a:bodyPr/>
          <a:lstStyle/>
          <a:p>
            <a:pPr marL="0" indent="0">
              <a:buNone/>
            </a:pPr>
            <a:r>
              <a:rPr lang="en-US" dirty="0"/>
              <a:t>Existing problems:</a:t>
            </a:r>
          </a:p>
          <a:p>
            <a:pPr marL="0" indent="0">
              <a:buNone/>
            </a:pPr>
            <a:endParaRPr lang="en-US" dirty="0"/>
          </a:p>
          <a:p>
            <a:r>
              <a:rPr lang="en-US" dirty="0"/>
              <a:t>Reactive (classic) policing styles</a:t>
            </a:r>
          </a:p>
          <a:p>
            <a:r>
              <a:rPr lang="en-US" dirty="0"/>
              <a:t>Conceptual difficulties</a:t>
            </a:r>
          </a:p>
          <a:p>
            <a:r>
              <a:rPr lang="en-US" dirty="0"/>
              <a:t>Convergence issues</a:t>
            </a:r>
          </a:p>
          <a:p>
            <a:r>
              <a:rPr lang="en-US" dirty="0"/>
              <a:t>Limited research (Validated and Realtime) </a:t>
            </a:r>
          </a:p>
          <a:p>
            <a:endParaRPr lang="nl-NL" dirty="0"/>
          </a:p>
        </p:txBody>
      </p:sp>
      <p:sp>
        <p:nvSpPr>
          <p:cNvPr id="5" name="Titel 4">
            <a:extLst>
              <a:ext uri="{FF2B5EF4-FFF2-40B4-BE49-F238E27FC236}">
                <a16:creationId xmlns:a16="http://schemas.microsoft.com/office/drawing/2014/main" id="{F959A100-1FC6-BFF0-3E28-F93C6524D5DC}"/>
              </a:ext>
            </a:extLst>
          </p:cNvPr>
          <p:cNvSpPr>
            <a:spLocks noGrp="1"/>
          </p:cNvSpPr>
          <p:nvPr>
            <p:ph type="title"/>
          </p:nvPr>
        </p:nvSpPr>
        <p:spPr/>
        <p:txBody>
          <a:bodyPr/>
          <a:lstStyle/>
          <a:p>
            <a:r>
              <a:rPr lang="en-GB" dirty="0"/>
              <a:t>Policing and Prevention</a:t>
            </a:r>
          </a:p>
        </p:txBody>
      </p:sp>
    </p:spTree>
    <p:extLst>
      <p:ext uri="{BB962C8B-B14F-4D97-AF65-F5344CB8AC3E}">
        <p14:creationId xmlns:p14="http://schemas.microsoft.com/office/powerpoint/2010/main" val="10283653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BB00019A-1A70-9939-C49F-95B7C2FDCBBF}"/>
              </a:ext>
            </a:extLst>
          </p:cNvPr>
          <p:cNvSpPr>
            <a:spLocks noGrp="1"/>
          </p:cNvSpPr>
          <p:nvPr>
            <p:ph idx="1"/>
          </p:nvPr>
        </p:nvSpPr>
        <p:spPr>
          <a:xfrm>
            <a:off x="1468800" y="1612087"/>
            <a:ext cx="9126000" cy="3633825"/>
          </a:xfrm>
        </p:spPr>
        <p:txBody>
          <a:bodyPr/>
          <a:lstStyle/>
          <a:p>
            <a:pPr marL="0" indent="0">
              <a:buNone/>
            </a:pPr>
            <a:r>
              <a:rPr lang="en-US" sz="2400" dirty="0"/>
              <a:t>A combined approach:</a:t>
            </a:r>
          </a:p>
          <a:p>
            <a:pPr marL="0" indent="0">
              <a:buNone/>
            </a:pPr>
            <a:endParaRPr lang="en-US" sz="2400" dirty="0"/>
          </a:p>
          <a:p>
            <a:r>
              <a:rPr lang="en-US" sz="2400" dirty="0"/>
              <a:t>Traditional policing strategies (evidence based &amp; intelligence led)</a:t>
            </a:r>
          </a:p>
          <a:p>
            <a:r>
              <a:rPr lang="en-US" sz="2400" dirty="0"/>
              <a:t>Online investigations</a:t>
            </a:r>
          </a:p>
          <a:p>
            <a:r>
              <a:rPr lang="en-US" sz="2400" dirty="0"/>
              <a:t>Information gathering and data sharing</a:t>
            </a:r>
          </a:p>
          <a:p>
            <a:r>
              <a:rPr lang="en-US" sz="2400" dirty="0"/>
              <a:t>Upstream disruption (preventive measures/programs &amp; trainings)</a:t>
            </a:r>
          </a:p>
          <a:p>
            <a:r>
              <a:rPr lang="en-US" sz="2400" dirty="0"/>
              <a:t>PPP</a:t>
            </a:r>
          </a:p>
          <a:p>
            <a:pPr marL="0" indent="0">
              <a:buNone/>
            </a:pPr>
            <a:endParaRPr lang="en-US" sz="2400" dirty="0"/>
          </a:p>
          <a:p>
            <a:endParaRPr lang="en-GB" dirty="0"/>
          </a:p>
        </p:txBody>
      </p:sp>
      <p:sp>
        <p:nvSpPr>
          <p:cNvPr id="5" name="Titel 4">
            <a:extLst>
              <a:ext uri="{FF2B5EF4-FFF2-40B4-BE49-F238E27FC236}">
                <a16:creationId xmlns:a16="http://schemas.microsoft.com/office/drawing/2014/main" id="{9BFB92E7-4745-0A49-5541-76EF22F14E60}"/>
              </a:ext>
            </a:extLst>
          </p:cNvPr>
          <p:cNvSpPr>
            <a:spLocks noGrp="1"/>
          </p:cNvSpPr>
          <p:nvPr>
            <p:ph type="title"/>
          </p:nvPr>
        </p:nvSpPr>
        <p:spPr/>
        <p:txBody>
          <a:bodyPr/>
          <a:lstStyle/>
          <a:p>
            <a:r>
              <a:rPr lang="en-GB" dirty="0"/>
              <a:t>Policing and Prevention (2)</a:t>
            </a:r>
          </a:p>
        </p:txBody>
      </p:sp>
    </p:spTree>
    <p:extLst>
      <p:ext uri="{BB962C8B-B14F-4D97-AF65-F5344CB8AC3E}">
        <p14:creationId xmlns:p14="http://schemas.microsoft.com/office/powerpoint/2010/main" val="36692256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1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gyéni 2. séma">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440</Words>
  <Application>Microsoft Office PowerPoint</Application>
  <PresentationFormat>Breedbeeld</PresentationFormat>
  <Paragraphs>98</Paragraphs>
  <Slides>14</Slides>
  <Notes>1</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14</vt:i4>
      </vt:variant>
    </vt:vector>
  </HeadingPairs>
  <TitlesOfParts>
    <vt:vector size="19" baseType="lpstr">
      <vt:lpstr>Arial</vt:lpstr>
      <vt:lpstr>Calibri</vt:lpstr>
      <vt:lpstr>Garamond</vt:lpstr>
      <vt:lpstr>1_Office-téma</vt:lpstr>
      <vt:lpstr>2_Office-téma</vt:lpstr>
      <vt:lpstr>How to involve third parties in preventive policing in combatting trafficking in human beings</vt:lpstr>
      <vt:lpstr>How to involve third parties in preventive policing in combatting trafficking in human beings</vt:lpstr>
      <vt:lpstr>Welcome</vt:lpstr>
      <vt:lpstr>Introduction</vt:lpstr>
      <vt:lpstr>Human Trafficking</vt:lpstr>
      <vt:lpstr>Human Trafficking (2)</vt:lpstr>
      <vt:lpstr>But …  remember the Δ</vt:lpstr>
      <vt:lpstr>Policing and Prevention</vt:lpstr>
      <vt:lpstr>Policing and Prevention (2)</vt:lpstr>
      <vt:lpstr>P’s Paradigm</vt:lpstr>
      <vt:lpstr>Partnerships</vt:lpstr>
      <vt:lpstr>Opportunities and Challenges</vt:lpstr>
      <vt:lpstr>Academia</vt:lpstr>
      <vt:lpstr>Thank you </vt:lpstr>
    </vt:vector>
  </TitlesOfParts>
  <Company>NKFIH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Führer Zsuzsanna</dc:creator>
  <cp:lastModifiedBy>Rij, Jorn van (J.J.M.)</cp:lastModifiedBy>
  <cp:revision>413</cp:revision>
  <cp:lastPrinted>2016-03-01T15:05:05Z</cp:lastPrinted>
  <dcterms:created xsi:type="dcterms:W3CDTF">2015-04-13T10:08:26Z</dcterms:created>
  <dcterms:modified xsi:type="dcterms:W3CDTF">2025-05-12T11:33:21Z</dcterms:modified>
</cp:coreProperties>
</file>