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7.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34"/>
  </p:notesMasterIdLst>
  <p:handoutMasterIdLst>
    <p:handoutMasterId r:id="rId35"/>
  </p:handoutMasterIdLst>
  <p:sldIdLst>
    <p:sldId id="403" r:id="rId6"/>
    <p:sldId id="406" r:id="rId7"/>
    <p:sldId id="407" r:id="rId8"/>
    <p:sldId id="362" r:id="rId9"/>
    <p:sldId id="420" r:id="rId10"/>
    <p:sldId id="421" r:id="rId11"/>
    <p:sldId id="423" r:id="rId12"/>
    <p:sldId id="422" r:id="rId13"/>
    <p:sldId id="408" r:id="rId14"/>
    <p:sldId id="424" r:id="rId15"/>
    <p:sldId id="410" r:id="rId16"/>
    <p:sldId id="425" r:id="rId17"/>
    <p:sldId id="427" r:id="rId18"/>
    <p:sldId id="428" r:id="rId19"/>
    <p:sldId id="411" r:id="rId20"/>
    <p:sldId id="429" r:id="rId21"/>
    <p:sldId id="430" r:id="rId22"/>
    <p:sldId id="431" r:id="rId23"/>
    <p:sldId id="432" r:id="rId24"/>
    <p:sldId id="433" r:id="rId25"/>
    <p:sldId id="434" r:id="rId26"/>
    <p:sldId id="438" r:id="rId27"/>
    <p:sldId id="436" r:id="rId28"/>
    <p:sldId id="440" r:id="rId29"/>
    <p:sldId id="441" r:id="rId30"/>
    <p:sldId id="439" r:id="rId31"/>
    <p:sldId id="437" r:id="rId32"/>
    <p:sldId id="412" r:id="rId33"/>
  </p:sldIdLst>
  <p:sldSz cx="12192000" cy="6858000"/>
  <p:notesSz cx="6797675" cy="9926638"/>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8">
          <p15:clr>
            <a:srgbClr val="A4A3A4"/>
          </p15:clr>
        </p15:guide>
        <p15:guide id="2" pos="2101">
          <p15:clr>
            <a:srgbClr val="A4A3A4"/>
          </p15:clr>
        </p15:guide>
        <p15:guide id="3" orient="horz" pos="3127">
          <p15:clr>
            <a:srgbClr val="A4A3A4"/>
          </p15:clr>
        </p15:guide>
        <p15:guide id="4"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123" initials="123" lastIdx="4" clrIdx="0"/>
  <p:cmAuthor id="1" name="Csuzdi Szonja" initials="CSSZ" lastIdx="1" clrIdx="1"/>
  <p:cmAuthor id="2" name="Jeney Nóra" initials="JN"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9BF"/>
    <a:srgbClr val="CCCCCC"/>
    <a:srgbClr val="B6D37A"/>
    <a:srgbClr val="72B240"/>
    <a:srgbClr val="666666"/>
    <a:srgbClr val="6864A2"/>
    <a:srgbClr val="FBFCF6"/>
    <a:srgbClr val="51A200"/>
    <a:srgbClr val="7D7D7D"/>
    <a:srgbClr val="39B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275CAB-AFFA-43A3-8B9D-D7103FD3DB02}" v="1" dt="2025-02-06T14:52:42.504"/>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autoAdjust="0"/>
    <p:restoredTop sz="94658" autoAdjust="0"/>
  </p:normalViewPr>
  <p:slideViewPr>
    <p:cSldViewPr snapToGrid="0">
      <p:cViewPr varScale="1">
        <p:scale>
          <a:sx n="120" d="100"/>
          <a:sy n="120" d="100"/>
        </p:scale>
        <p:origin x="920" y="1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9" d="100"/>
          <a:sy n="69" d="100"/>
        </p:scale>
        <p:origin x="-3918" y="-120"/>
      </p:cViewPr>
      <p:guideLst>
        <p:guide orient="horz" pos="3128"/>
        <p:guide pos="2101"/>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41741-F19B-496F-9062-59C7DB62F5FF}" type="doc">
      <dgm:prSet loTypeId="urn:microsoft.com/office/officeart/2005/8/layout/hierarchy1" loCatId="hierarchy" qsTypeId="urn:microsoft.com/office/officeart/2005/8/quickstyle/simple1" qsCatId="simple" csTypeId="urn:microsoft.com/office/officeart/2005/8/colors/accent0_1" csCatId="mainScheme" phldr="1"/>
      <dgm:spPr/>
      <dgm:t>
        <a:bodyPr/>
        <a:lstStyle/>
        <a:p>
          <a:endParaRPr lang="en-US"/>
        </a:p>
      </dgm:t>
    </dgm:pt>
    <dgm:pt modelId="{7542223F-250A-411F-8F30-81FCF3E6DCB9}">
      <dgm:prSet phldrT="[Text]"/>
      <dgm:spPr/>
      <dgm:t>
        <a:bodyPr/>
        <a:lstStyle/>
        <a:p>
          <a:r>
            <a:rPr lang="en-US" b="1">
              <a:latin typeface="Inter" panose="020B0502030000000004" pitchFamily="34" charset="0"/>
              <a:ea typeface="Inter" panose="020B0502030000000004" pitchFamily="34" charset="0"/>
            </a:rPr>
            <a:t>Vulnerable populations are protected from cross-border trafficking</a:t>
          </a:r>
        </a:p>
      </dgm:t>
    </dgm:pt>
    <dgm:pt modelId="{DB98C22E-2081-4CCC-AB03-AFC782039C2C}" type="parTrans" cxnId="{6D75BE2E-64CD-4773-8FBD-7D711AFAB200}">
      <dgm:prSet/>
      <dgm:spPr/>
      <dgm:t>
        <a:bodyPr/>
        <a:lstStyle/>
        <a:p>
          <a:endParaRPr lang="en-US"/>
        </a:p>
      </dgm:t>
    </dgm:pt>
    <dgm:pt modelId="{D71AE7BC-C516-41AD-B384-AF7D2A38A5C2}" type="sibTrans" cxnId="{6D75BE2E-64CD-4773-8FBD-7D711AFAB200}">
      <dgm:prSet/>
      <dgm:spPr/>
      <dgm:t>
        <a:bodyPr/>
        <a:lstStyle/>
        <a:p>
          <a:endParaRPr lang="en-US"/>
        </a:p>
      </dgm:t>
    </dgm:pt>
    <dgm:pt modelId="{C983C709-2280-4407-A02E-48819F874094}">
      <dgm:prSet phldrT="[Text]"/>
      <dgm:spPr/>
      <dgm:t>
        <a:bodyPr/>
        <a:lstStyle/>
        <a:p>
          <a:r>
            <a:rPr lang="en-US">
              <a:latin typeface="Inter" panose="020B0502030000000004" pitchFamily="34" charset="0"/>
              <a:ea typeface="Inter" panose="020B0502030000000004" pitchFamily="34" charset="0"/>
            </a:rPr>
            <a:t>PILLAR 1 </a:t>
          </a:r>
        </a:p>
        <a:p>
          <a:r>
            <a:rPr lang="en-US" b="1">
              <a:latin typeface="Inter" panose="020B0502030000000004" pitchFamily="34" charset="0"/>
              <a:ea typeface="Inter" panose="020B0502030000000004" pitchFamily="34" charset="0"/>
            </a:rPr>
            <a:t>EUROPEAN CROSS-BORDER COLLABORATION</a:t>
          </a:r>
        </a:p>
      </dgm:t>
    </dgm:pt>
    <dgm:pt modelId="{657053E5-6EF7-4773-A2CE-1AD446948103}" type="parTrans" cxnId="{A4D6B039-B90A-47AF-9C7F-1362E922646F}">
      <dgm:prSet/>
      <dgm:spPr/>
      <dgm:t>
        <a:bodyPr/>
        <a:lstStyle/>
        <a:p>
          <a:endParaRPr lang="en-US"/>
        </a:p>
      </dgm:t>
    </dgm:pt>
    <dgm:pt modelId="{EBA69695-DDF8-4E38-9508-EFDA095C0551}" type="sibTrans" cxnId="{A4D6B039-B90A-47AF-9C7F-1362E922646F}">
      <dgm:prSet/>
      <dgm:spPr/>
      <dgm:t>
        <a:bodyPr/>
        <a:lstStyle/>
        <a:p>
          <a:endParaRPr lang="en-US"/>
        </a:p>
      </dgm:t>
    </dgm:pt>
    <dgm:pt modelId="{4D20E793-ADCC-41D2-B103-10A1ABE15ED5}">
      <dgm:prSet phldrT="[Text]"/>
      <dgm:spPr/>
      <dgm:t>
        <a:bodyPr/>
        <a:lstStyle/>
        <a:p>
          <a:r>
            <a:rPr lang="en-US">
              <a:latin typeface="Inter" panose="020B0502030000000004" pitchFamily="34" charset="0"/>
              <a:ea typeface="Inter" panose="020B0502030000000004" pitchFamily="34" charset="0"/>
            </a:rPr>
            <a:t>PILLAR 2</a:t>
          </a:r>
        </a:p>
        <a:p>
          <a:r>
            <a:rPr lang="en-US" b="1">
              <a:latin typeface="Inter" panose="020B0502030000000004" pitchFamily="34" charset="0"/>
              <a:ea typeface="Inter" panose="020B0502030000000004" pitchFamily="34" charset="0"/>
            </a:rPr>
            <a:t>STRONG CRIMINAL JUSTICE SYSTEM RESPONSE</a:t>
          </a:r>
        </a:p>
      </dgm:t>
    </dgm:pt>
    <dgm:pt modelId="{4F997F29-D394-4BB9-9EB1-A074E9829E9A}" type="parTrans" cxnId="{B68BC41E-AC3C-402C-80BA-66C2C939DE9C}">
      <dgm:prSet/>
      <dgm:spPr/>
      <dgm:t>
        <a:bodyPr/>
        <a:lstStyle/>
        <a:p>
          <a:endParaRPr lang="en-US"/>
        </a:p>
      </dgm:t>
    </dgm:pt>
    <dgm:pt modelId="{D4848B07-86D2-411A-B686-C7AC55EE4FA0}" type="sibTrans" cxnId="{B68BC41E-AC3C-402C-80BA-66C2C939DE9C}">
      <dgm:prSet/>
      <dgm:spPr/>
      <dgm:t>
        <a:bodyPr/>
        <a:lstStyle/>
        <a:p>
          <a:endParaRPr lang="en-US"/>
        </a:p>
      </dgm:t>
    </dgm:pt>
    <dgm:pt modelId="{79EDF02F-36D6-4073-87CA-52A1F3350002}">
      <dgm:prSet phldrT="[Text]"/>
      <dgm:spPr/>
      <dgm:t>
        <a:bodyPr/>
        <a:lstStyle/>
        <a:p>
          <a:r>
            <a:rPr lang="en-US">
              <a:latin typeface="Inter" panose="020B0502030000000004" pitchFamily="34" charset="0"/>
              <a:ea typeface="Inter" panose="020B0502030000000004" pitchFamily="34" charset="0"/>
            </a:rPr>
            <a:t>PILLAR 3</a:t>
          </a:r>
        </a:p>
        <a:p>
          <a:r>
            <a:rPr lang="en-US" b="1">
              <a:latin typeface="Inter" panose="020B0502030000000004" pitchFamily="34" charset="0"/>
              <a:ea typeface="Inter" panose="020B0502030000000004" pitchFamily="34" charset="0"/>
            </a:rPr>
            <a:t>EMPOWERED SURVIVORS</a:t>
          </a:r>
        </a:p>
      </dgm:t>
    </dgm:pt>
    <dgm:pt modelId="{6E8B5C5E-352E-4C00-9EA7-D99FDA94275B}" type="parTrans" cxnId="{772E71DA-DA38-441A-844D-DB8CB698B584}">
      <dgm:prSet/>
      <dgm:spPr/>
      <dgm:t>
        <a:bodyPr/>
        <a:lstStyle/>
        <a:p>
          <a:endParaRPr lang="en-US"/>
        </a:p>
      </dgm:t>
    </dgm:pt>
    <dgm:pt modelId="{AE6296CD-CE44-48BB-851C-0A7A3681B39B}" type="sibTrans" cxnId="{772E71DA-DA38-441A-844D-DB8CB698B584}">
      <dgm:prSet/>
      <dgm:spPr/>
      <dgm:t>
        <a:bodyPr/>
        <a:lstStyle/>
        <a:p>
          <a:endParaRPr lang="en-US"/>
        </a:p>
      </dgm:t>
    </dgm:pt>
    <dgm:pt modelId="{D9354E52-857E-47B4-8711-B58F49F9AE79}" type="pres">
      <dgm:prSet presAssocID="{D4C41741-F19B-496F-9062-59C7DB62F5FF}" presName="hierChild1" presStyleCnt="0">
        <dgm:presLayoutVars>
          <dgm:chPref val="1"/>
          <dgm:dir/>
          <dgm:animOne val="branch"/>
          <dgm:animLvl val="lvl"/>
          <dgm:resizeHandles/>
        </dgm:presLayoutVars>
      </dgm:prSet>
      <dgm:spPr/>
    </dgm:pt>
    <dgm:pt modelId="{691A190E-F8CE-40D0-BE3E-D801E377CB18}" type="pres">
      <dgm:prSet presAssocID="{7542223F-250A-411F-8F30-81FCF3E6DCB9}" presName="hierRoot1" presStyleCnt="0"/>
      <dgm:spPr/>
    </dgm:pt>
    <dgm:pt modelId="{9E5AD40D-9BF0-419D-B25D-766C7CA16CFE}" type="pres">
      <dgm:prSet presAssocID="{7542223F-250A-411F-8F30-81FCF3E6DCB9}" presName="composite" presStyleCnt="0"/>
      <dgm:spPr/>
    </dgm:pt>
    <dgm:pt modelId="{38482325-E378-4BCA-9B7D-541184199C7A}" type="pres">
      <dgm:prSet presAssocID="{7542223F-250A-411F-8F30-81FCF3E6DCB9}" presName="background" presStyleLbl="node0" presStyleIdx="0" presStyleCnt="1"/>
      <dgm:spPr/>
    </dgm:pt>
    <dgm:pt modelId="{0DB39F86-5EAA-41FA-AEA7-2687F9A4DB92}" type="pres">
      <dgm:prSet presAssocID="{7542223F-250A-411F-8F30-81FCF3E6DCB9}" presName="text" presStyleLbl="fgAcc0" presStyleIdx="0" presStyleCnt="1">
        <dgm:presLayoutVars>
          <dgm:chPref val="3"/>
        </dgm:presLayoutVars>
      </dgm:prSet>
      <dgm:spPr/>
    </dgm:pt>
    <dgm:pt modelId="{C6B7794B-BE8D-48B7-9951-C54455EAD808}" type="pres">
      <dgm:prSet presAssocID="{7542223F-250A-411F-8F30-81FCF3E6DCB9}" presName="hierChild2" presStyleCnt="0"/>
      <dgm:spPr/>
    </dgm:pt>
    <dgm:pt modelId="{777C8344-5258-4B88-9454-ACA1DACF3005}" type="pres">
      <dgm:prSet presAssocID="{657053E5-6EF7-4773-A2CE-1AD446948103}" presName="Name10" presStyleLbl="parChTrans1D2" presStyleIdx="0" presStyleCnt="3"/>
      <dgm:spPr/>
    </dgm:pt>
    <dgm:pt modelId="{AFD418F0-1073-4C9C-B67B-A5E33CEE66C6}" type="pres">
      <dgm:prSet presAssocID="{C983C709-2280-4407-A02E-48819F874094}" presName="hierRoot2" presStyleCnt="0"/>
      <dgm:spPr/>
    </dgm:pt>
    <dgm:pt modelId="{70B1409D-BA93-4F20-AA84-724B3C8418BA}" type="pres">
      <dgm:prSet presAssocID="{C983C709-2280-4407-A02E-48819F874094}" presName="composite2" presStyleCnt="0"/>
      <dgm:spPr/>
    </dgm:pt>
    <dgm:pt modelId="{B91F9917-926F-488C-851B-A41F4ABA5E15}" type="pres">
      <dgm:prSet presAssocID="{C983C709-2280-4407-A02E-48819F874094}" presName="background2" presStyleLbl="node2" presStyleIdx="0" presStyleCnt="3"/>
      <dgm:spPr/>
    </dgm:pt>
    <dgm:pt modelId="{F2EB5B87-92BB-44A6-823B-74EC1BD9A70E}" type="pres">
      <dgm:prSet presAssocID="{C983C709-2280-4407-A02E-48819F874094}" presName="text2" presStyleLbl="fgAcc2" presStyleIdx="0" presStyleCnt="3">
        <dgm:presLayoutVars>
          <dgm:chPref val="3"/>
        </dgm:presLayoutVars>
      </dgm:prSet>
      <dgm:spPr/>
    </dgm:pt>
    <dgm:pt modelId="{E44E66F5-FDF8-42A2-980E-67E2E83CDFBF}" type="pres">
      <dgm:prSet presAssocID="{C983C709-2280-4407-A02E-48819F874094}" presName="hierChild3" presStyleCnt="0"/>
      <dgm:spPr/>
    </dgm:pt>
    <dgm:pt modelId="{74C02ACD-FFE1-47F4-AF40-771DF72D56D7}" type="pres">
      <dgm:prSet presAssocID="{4F997F29-D394-4BB9-9EB1-A074E9829E9A}" presName="Name10" presStyleLbl="parChTrans1D2" presStyleIdx="1" presStyleCnt="3"/>
      <dgm:spPr/>
    </dgm:pt>
    <dgm:pt modelId="{6D3BCDE4-CA6A-43E4-B0CE-BCBBF732BD6F}" type="pres">
      <dgm:prSet presAssocID="{4D20E793-ADCC-41D2-B103-10A1ABE15ED5}" presName="hierRoot2" presStyleCnt="0"/>
      <dgm:spPr/>
    </dgm:pt>
    <dgm:pt modelId="{B28685FC-5698-4B29-84E4-4CBCD6E8C9DC}" type="pres">
      <dgm:prSet presAssocID="{4D20E793-ADCC-41D2-B103-10A1ABE15ED5}" presName="composite2" presStyleCnt="0"/>
      <dgm:spPr/>
    </dgm:pt>
    <dgm:pt modelId="{38F9B698-4901-4896-AB5C-F4DEF1C7C632}" type="pres">
      <dgm:prSet presAssocID="{4D20E793-ADCC-41D2-B103-10A1ABE15ED5}" presName="background2" presStyleLbl="node2" presStyleIdx="1" presStyleCnt="3"/>
      <dgm:spPr/>
    </dgm:pt>
    <dgm:pt modelId="{1B8C2B34-02CD-4685-BBFA-288E09D51B80}" type="pres">
      <dgm:prSet presAssocID="{4D20E793-ADCC-41D2-B103-10A1ABE15ED5}" presName="text2" presStyleLbl="fgAcc2" presStyleIdx="1" presStyleCnt="3">
        <dgm:presLayoutVars>
          <dgm:chPref val="3"/>
        </dgm:presLayoutVars>
      </dgm:prSet>
      <dgm:spPr/>
    </dgm:pt>
    <dgm:pt modelId="{F3982C92-2364-4BA1-9AB9-1AAF660C6EEE}" type="pres">
      <dgm:prSet presAssocID="{4D20E793-ADCC-41D2-B103-10A1ABE15ED5}" presName="hierChild3" presStyleCnt="0"/>
      <dgm:spPr/>
    </dgm:pt>
    <dgm:pt modelId="{91B2A6BF-26B5-4844-AD24-7167C7655443}" type="pres">
      <dgm:prSet presAssocID="{6E8B5C5E-352E-4C00-9EA7-D99FDA94275B}" presName="Name10" presStyleLbl="parChTrans1D2" presStyleIdx="2" presStyleCnt="3"/>
      <dgm:spPr/>
    </dgm:pt>
    <dgm:pt modelId="{22622A0A-2324-4D65-B5EF-771C27CB4049}" type="pres">
      <dgm:prSet presAssocID="{79EDF02F-36D6-4073-87CA-52A1F3350002}" presName="hierRoot2" presStyleCnt="0"/>
      <dgm:spPr/>
    </dgm:pt>
    <dgm:pt modelId="{894FDDC2-F373-4055-9BDC-F0E01922AF48}" type="pres">
      <dgm:prSet presAssocID="{79EDF02F-36D6-4073-87CA-52A1F3350002}" presName="composite2" presStyleCnt="0"/>
      <dgm:spPr/>
    </dgm:pt>
    <dgm:pt modelId="{D5FE957C-8772-4E4C-BAC5-93344FADDDD5}" type="pres">
      <dgm:prSet presAssocID="{79EDF02F-36D6-4073-87CA-52A1F3350002}" presName="background2" presStyleLbl="node2" presStyleIdx="2" presStyleCnt="3"/>
      <dgm:spPr/>
    </dgm:pt>
    <dgm:pt modelId="{81946531-6233-48EC-AEE0-245204FF19FB}" type="pres">
      <dgm:prSet presAssocID="{79EDF02F-36D6-4073-87CA-52A1F3350002}" presName="text2" presStyleLbl="fgAcc2" presStyleIdx="2" presStyleCnt="3">
        <dgm:presLayoutVars>
          <dgm:chPref val="3"/>
        </dgm:presLayoutVars>
      </dgm:prSet>
      <dgm:spPr/>
    </dgm:pt>
    <dgm:pt modelId="{70A06652-8CAE-45D6-8C2D-75ACA3DD4818}" type="pres">
      <dgm:prSet presAssocID="{79EDF02F-36D6-4073-87CA-52A1F3350002}" presName="hierChild3" presStyleCnt="0"/>
      <dgm:spPr/>
    </dgm:pt>
  </dgm:ptLst>
  <dgm:cxnLst>
    <dgm:cxn modelId="{B68BC41E-AC3C-402C-80BA-66C2C939DE9C}" srcId="{7542223F-250A-411F-8F30-81FCF3E6DCB9}" destId="{4D20E793-ADCC-41D2-B103-10A1ABE15ED5}" srcOrd="1" destOrd="0" parTransId="{4F997F29-D394-4BB9-9EB1-A074E9829E9A}" sibTransId="{D4848B07-86D2-411A-B686-C7AC55EE4FA0}"/>
    <dgm:cxn modelId="{A6EE9D1F-DB07-4B81-A27C-50E3FDD148B3}" type="presOf" srcId="{657053E5-6EF7-4773-A2CE-1AD446948103}" destId="{777C8344-5258-4B88-9454-ACA1DACF3005}" srcOrd="0" destOrd="0" presId="urn:microsoft.com/office/officeart/2005/8/layout/hierarchy1"/>
    <dgm:cxn modelId="{7F012126-1903-4A2A-B0FA-37493AA73954}" type="presOf" srcId="{7542223F-250A-411F-8F30-81FCF3E6DCB9}" destId="{0DB39F86-5EAA-41FA-AEA7-2687F9A4DB92}" srcOrd="0" destOrd="0" presId="urn:microsoft.com/office/officeart/2005/8/layout/hierarchy1"/>
    <dgm:cxn modelId="{6D75BE2E-64CD-4773-8FBD-7D711AFAB200}" srcId="{D4C41741-F19B-496F-9062-59C7DB62F5FF}" destId="{7542223F-250A-411F-8F30-81FCF3E6DCB9}" srcOrd="0" destOrd="0" parTransId="{DB98C22E-2081-4CCC-AB03-AFC782039C2C}" sibTransId="{D71AE7BC-C516-41AD-B384-AF7D2A38A5C2}"/>
    <dgm:cxn modelId="{A4D6B039-B90A-47AF-9C7F-1362E922646F}" srcId="{7542223F-250A-411F-8F30-81FCF3E6DCB9}" destId="{C983C709-2280-4407-A02E-48819F874094}" srcOrd="0" destOrd="0" parTransId="{657053E5-6EF7-4773-A2CE-1AD446948103}" sibTransId="{EBA69695-DDF8-4E38-9508-EFDA095C0551}"/>
    <dgm:cxn modelId="{52F53C59-A414-4A65-A306-6CA529589BEB}" type="presOf" srcId="{4F997F29-D394-4BB9-9EB1-A074E9829E9A}" destId="{74C02ACD-FFE1-47F4-AF40-771DF72D56D7}" srcOrd="0" destOrd="0" presId="urn:microsoft.com/office/officeart/2005/8/layout/hierarchy1"/>
    <dgm:cxn modelId="{ACC768A8-5DB2-4654-AD14-5BED10AE0467}" type="presOf" srcId="{D4C41741-F19B-496F-9062-59C7DB62F5FF}" destId="{D9354E52-857E-47B4-8711-B58F49F9AE79}" srcOrd="0" destOrd="0" presId="urn:microsoft.com/office/officeart/2005/8/layout/hierarchy1"/>
    <dgm:cxn modelId="{5723DAAA-72A9-4F5F-9D85-10FDFD49DF8C}" type="presOf" srcId="{6E8B5C5E-352E-4C00-9EA7-D99FDA94275B}" destId="{91B2A6BF-26B5-4844-AD24-7167C7655443}" srcOrd="0" destOrd="0" presId="urn:microsoft.com/office/officeart/2005/8/layout/hierarchy1"/>
    <dgm:cxn modelId="{3D5F8EAE-760E-4DB0-AFAE-50B78660F400}" type="presOf" srcId="{4D20E793-ADCC-41D2-B103-10A1ABE15ED5}" destId="{1B8C2B34-02CD-4685-BBFA-288E09D51B80}" srcOrd="0" destOrd="0" presId="urn:microsoft.com/office/officeart/2005/8/layout/hierarchy1"/>
    <dgm:cxn modelId="{EAD3B5CA-E3ED-4B48-997D-EA01D28C24A8}" type="presOf" srcId="{79EDF02F-36D6-4073-87CA-52A1F3350002}" destId="{81946531-6233-48EC-AEE0-245204FF19FB}" srcOrd="0" destOrd="0" presId="urn:microsoft.com/office/officeart/2005/8/layout/hierarchy1"/>
    <dgm:cxn modelId="{772E71DA-DA38-441A-844D-DB8CB698B584}" srcId="{7542223F-250A-411F-8F30-81FCF3E6DCB9}" destId="{79EDF02F-36D6-4073-87CA-52A1F3350002}" srcOrd="2" destOrd="0" parTransId="{6E8B5C5E-352E-4C00-9EA7-D99FDA94275B}" sibTransId="{AE6296CD-CE44-48BB-851C-0A7A3681B39B}"/>
    <dgm:cxn modelId="{B5548DDB-B8E0-44AD-A973-EBFB190C0DF4}" type="presOf" srcId="{C983C709-2280-4407-A02E-48819F874094}" destId="{F2EB5B87-92BB-44A6-823B-74EC1BD9A70E}" srcOrd="0" destOrd="0" presId="urn:microsoft.com/office/officeart/2005/8/layout/hierarchy1"/>
    <dgm:cxn modelId="{BE8BBED4-4A56-457F-BED4-F8902357B51F}" type="presParOf" srcId="{D9354E52-857E-47B4-8711-B58F49F9AE79}" destId="{691A190E-F8CE-40D0-BE3E-D801E377CB18}" srcOrd="0" destOrd="0" presId="urn:microsoft.com/office/officeart/2005/8/layout/hierarchy1"/>
    <dgm:cxn modelId="{81847334-2B07-4826-94E6-24018BA66D47}" type="presParOf" srcId="{691A190E-F8CE-40D0-BE3E-D801E377CB18}" destId="{9E5AD40D-9BF0-419D-B25D-766C7CA16CFE}" srcOrd="0" destOrd="0" presId="urn:microsoft.com/office/officeart/2005/8/layout/hierarchy1"/>
    <dgm:cxn modelId="{80810BBF-45C0-4811-8E0B-26F3CAEC94F4}" type="presParOf" srcId="{9E5AD40D-9BF0-419D-B25D-766C7CA16CFE}" destId="{38482325-E378-4BCA-9B7D-541184199C7A}" srcOrd="0" destOrd="0" presId="urn:microsoft.com/office/officeart/2005/8/layout/hierarchy1"/>
    <dgm:cxn modelId="{E35971CA-70C3-475F-BF40-DA5EA9213C79}" type="presParOf" srcId="{9E5AD40D-9BF0-419D-B25D-766C7CA16CFE}" destId="{0DB39F86-5EAA-41FA-AEA7-2687F9A4DB92}" srcOrd="1" destOrd="0" presId="urn:microsoft.com/office/officeart/2005/8/layout/hierarchy1"/>
    <dgm:cxn modelId="{1C437E65-75DD-4737-9B16-7B342808442E}" type="presParOf" srcId="{691A190E-F8CE-40D0-BE3E-D801E377CB18}" destId="{C6B7794B-BE8D-48B7-9951-C54455EAD808}" srcOrd="1" destOrd="0" presId="urn:microsoft.com/office/officeart/2005/8/layout/hierarchy1"/>
    <dgm:cxn modelId="{75683486-579F-4EC7-BBED-93A910EE6039}" type="presParOf" srcId="{C6B7794B-BE8D-48B7-9951-C54455EAD808}" destId="{777C8344-5258-4B88-9454-ACA1DACF3005}" srcOrd="0" destOrd="0" presId="urn:microsoft.com/office/officeart/2005/8/layout/hierarchy1"/>
    <dgm:cxn modelId="{FAC18736-359A-430F-B422-5253B3F07F7E}" type="presParOf" srcId="{C6B7794B-BE8D-48B7-9951-C54455EAD808}" destId="{AFD418F0-1073-4C9C-B67B-A5E33CEE66C6}" srcOrd="1" destOrd="0" presId="urn:microsoft.com/office/officeart/2005/8/layout/hierarchy1"/>
    <dgm:cxn modelId="{31AC38E0-1DF1-4831-B6A8-F54E63850244}" type="presParOf" srcId="{AFD418F0-1073-4C9C-B67B-A5E33CEE66C6}" destId="{70B1409D-BA93-4F20-AA84-724B3C8418BA}" srcOrd="0" destOrd="0" presId="urn:microsoft.com/office/officeart/2005/8/layout/hierarchy1"/>
    <dgm:cxn modelId="{C1771D09-5B10-4662-9D98-6AB66BD62889}" type="presParOf" srcId="{70B1409D-BA93-4F20-AA84-724B3C8418BA}" destId="{B91F9917-926F-488C-851B-A41F4ABA5E15}" srcOrd="0" destOrd="0" presId="urn:microsoft.com/office/officeart/2005/8/layout/hierarchy1"/>
    <dgm:cxn modelId="{C4B21E82-11FA-43FD-8BA4-A3AA25DA4C58}" type="presParOf" srcId="{70B1409D-BA93-4F20-AA84-724B3C8418BA}" destId="{F2EB5B87-92BB-44A6-823B-74EC1BD9A70E}" srcOrd="1" destOrd="0" presId="urn:microsoft.com/office/officeart/2005/8/layout/hierarchy1"/>
    <dgm:cxn modelId="{BF5AA96B-7984-4253-B567-576F920FBE43}" type="presParOf" srcId="{AFD418F0-1073-4C9C-B67B-A5E33CEE66C6}" destId="{E44E66F5-FDF8-42A2-980E-67E2E83CDFBF}" srcOrd="1" destOrd="0" presId="urn:microsoft.com/office/officeart/2005/8/layout/hierarchy1"/>
    <dgm:cxn modelId="{E5199604-8DCC-4BC2-86B0-47894F4D329D}" type="presParOf" srcId="{C6B7794B-BE8D-48B7-9951-C54455EAD808}" destId="{74C02ACD-FFE1-47F4-AF40-771DF72D56D7}" srcOrd="2" destOrd="0" presId="urn:microsoft.com/office/officeart/2005/8/layout/hierarchy1"/>
    <dgm:cxn modelId="{B5178373-14B1-4021-812C-4799943CBC59}" type="presParOf" srcId="{C6B7794B-BE8D-48B7-9951-C54455EAD808}" destId="{6D3BCDE4-CA6A-43E4-B0CE-BCBBF732BD6F}" srcOrd="3" destOrd="0" presId="urn:microsoft.com/office/officeart/2005/8/layout/hierarchy1"/>
    <dgm:cxn modelId="{A8D64199-6AFF-49D6-AA53-A0A60E30773A}" type="presParOf" srcId="{6D3BCDE4-CA6A-43E4-B0CE-BCBBF732BD6F}" destId="{B28685FC-5698-4B29-84E4-4CBCD6E8C9DC}" srcOrd="0" destOrd="0" presId="urn:microsoft.com/office/officeart/2005/8/layout/hierarchy1"/>
    <dgm:cxn modelId="{E84F583F-BB90-40B1-ABDD-932D7DC055ED}" type="presParOf" srcId="{B28685FC-5698-4B29-84E4-4CBCD6E8C9DC}" destId="{38F9B698-4901-4896-AB5C-F4DEF1C7C632}" srcOrd="0" destOrd="0" presId="urn:microsoft.com/office/officeart/2005/8/layout/hierarchy1"/>
    <dgm:cxn modelId="{EED700E1-2E2F-4BD7-B83D-A818FFF76F9B}" type="presParOf" srcId="{B28685FC-5698-4B29-84E4-4CBCD6E8C9DC}" destId="{1B8C2B34-02CD-4685-BBFA-288E09D51B80}" srcOrd="1" destOrd="0" presId="urn:microsoft.com/office/officeart/2005/8/layout/hierarchy1"/>
    <dgm:cxn modelId="{C757E511-F22D-4A61-9761-EB2B7A0B6080}" type="presParOf" srcId="{6D3BCDE4-CA6A-43E4-B0CE-BCBBF732BD6F}" destId="{F3982C92-2364-4BA1-9AB9-1AAF660C6EEE}" srcOrd="1" destOrd="0" presId="urn:microsoft.com/office/officeart/2005/8/layout/hierarchy1"/>
    <dgm:cxn modelId="{E3CFB74E-E4A3-4FEC-9F6F-E7A9B8B6FA51}" type="presParOf" srcId="{C6B7794B-BE8D-48B7-9951-C54455EAD808}" destId="{91B2A6BF-26B5-4844-AD24-7167C7655443}" srcOrd="4" destOrd="0" presId="urn:microsoft.com/office/officeart/2005/8/layout/hierarchy1"/>
    <dgm:cxn modelId="{77A73A8F-B584-4671-956C-D8D51C6ED543}" type="presParOf" srcId="{C6B7794B-BE8D-48B7-9951-C54455EAD808}" destId="{22622A0A-2324-4D65-B5EF-771C27CB4049}" srcOrd="5" destOrd="0" presId="urn:microsoft.com/office/officeart/2005/8/layout/hierarchy1"/>
    <dgm:cxn modelId="{F8344022-2F8C-4425-AD75-8567955D1162}" type="presParOf" srcId="{22622A0A-2324-4D65-B5EF-771C27CB4049}" destId="{894FDDC2-F373-4055-9BDC-F0E01922AF48}" srcOrd="0" destOrd="0" presId="urn:microsoft.com/office/officeart/2005/8/layout/hierarchy1"/>
    <dgm:cxn modelId="{82373293-C7CE-4165-9027-14DB737E87C4}" type="presParOf" srcId="{894FDDC2-F373-4055-9BDC-F0E01922AF48}" destId="{D5FE957C-8772-4E4C-BAC5-93344FADDDD5}" srcOrd="0" destOrd="0" presId="urn:microsoft.com/office/officeart/2005/8/layout/hierarchy1"/>
    <dgm:cxn modelId="{D60BD462-3B7D-4D45-82AB-98B6632B6C38}" type="presParOf" srcId="{894FDDC2-F373-4055-9BDC-F0E01922AF48}" destId="{81946531-6233-48EC-AEE0-245204FF19FB}" srcOrd="1" destOrd="0" presId="urn:microsoft.com/office/officeart/2005/8/layout/hierarchy1"/>
    <dgm:cxn modelId="{CAC58F32-75DF-45C2-9962-B59574E8F568}" type="presParOf" srcId="{22622A0A-2324-4D65-B5EF-771C27CB4049}" destId="{70A06652-8CAE-45D6-8C2D-75ACA3DD481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2A6BF-26B5-4844-AD24-7167C7655443}">
      <dsp:nvSpPr>
        <dsp:cNvPr id="0" name=""/>
        <dsp:cNvSpPr/>
      </dsp:nvSpPr>
      <dsp:spPr>
        <a:xfrm>
          <a:off x="4442279" y="1385265"/>
          <a:ext cx="2661758" cy="633377"/>
        </a:xfrm>
        <a:custGeom>
          <a:avLst/>
          <a:gdLst/>
          <a:ahLst/>
          <a:cxnLst/>
          <a:rect l="0" t="0" r="0" b="0"/>
          <a:pathLst>
            <a:path>
              <a:moveTo>
                <a:pt x="0" y="0"/>
              </a:moveTo>
              <a:lnTo>
                <a:pt x="0" y="431628"/>
              </a:lnTo>
              <a:lnTo>
                <a:pt x="2661758" y="431628"/>
              </a:lnTo>
              <a:lnTo>
                <a:pt x="2661758" y="63337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C02ACD-FFE1-47F4-AF40-771DF72D56D7}">
      <dsp:nvSpPr>
        <dsp:cNvPr id="0" name=""/>
        <dsp:cNvSpPr/>
      </dsp:nvSpPr>
      <dsp:spPr>
        <a:xfrm>
          <a:off x="4396559" y="1385265"/>
          <a:ext cx="91440" cy="633377"/>
        </a:xfrm>
        <a:custGeom>
          <a:avLst/>
          <a:gdLst/>
          <a:ahLst/>
          <a:cxnLst/>
          <a:rect l="0" t="0" r="0" b="0"/>
          <a:pathLst>
            <a:path>
              <a:moveTo>
                <a:pt x="45720" y="0"/>
              </a:moveTo>
              <a:lnTo>
                <a:pt x="45720" y="63337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7C8344-5258-4B88-9454-ACA1DACF3005}">
      <dsp:nvSpPr>
        <dsp:cNvPr id="0" name=""/>
        <dsp:cNvSpPr/>
      </dsp:nvSpPr>
      <dsp:spPr>
        <a:xfrm>
          <a:off x="1780521" y="1385265"/>
          <a:ext cx="2661758" cy="633377"/>
        </a:xfrm>
        <a:custGeom>
          <a:avLst/>
          <a:gdLst/>
          <a:ahLst/>
          <a:cxnLst/>
          <a:rect l="0" t="0" r="0" b="0"/>
          <a:pathLst>
            <a:path>
              <a:moveTo>
                <a:pt x="2661758" y="0"/>
              </a:moveTo>
              <a:lnTo>
                <a:pt x="2661758" y="431628"/>
              </a:lnTo>
              <a:lnTo>
                <a:pt x="0" y="431628"/>
              </a:lnTo>
              <a:lnTo>
                <a:pt x="0" y="63337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82325-E378-4BCA-9B7D-541184199C7A}">
      <dsp:nvSpPr>
        <dsp:cNvPr id="0" name=""/>
        <dsp:cNvSpPr/>
      </dsp:nvSpPr>
      <dsp:spPr>
        <a:xfrm>
          <a:off x="3353378" y="2360"/>
          <a:ext cx="2177802" cy="138290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39F86-5EAA-41FA-AEA7-2687F9A4DB92}">
      <dsp:nvSpPr>
        <dsp:cNvPr id="0" name=""/>
        <dsp:cNvSpPr/>
      </dsp:nvSpPr>
      <dsp:spPr>
        <a:xfrm>
          <a:off x="3595356" y="232239"/>
          <a:ext cx="2177802" cy="1382904"/>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Inter" panose="020B0502030000000004" pitchFamily="34" charset="0"/>
              <a:ea typeface="Inter" panose="020B0502030000000004" pitchFamily="34" charset="0"/>
            </a:rPr>
            <a:t>Vulnerable populations are protected from cross-border trafficking</a:t>
          </a:r>
        </a:p>
      </dsp:txBody>
      <dsp:txXfrm>
        <a:off x="3635860" y="272743"/>
        <a:ext cx="2096794" cy="1301896"/>
      </dsp:txXfrm>
    </dsp:sp>
    <dsp:sp modelId="{B91F9917-926F-488C-851B-A41F4ABA5E15}">
      <dsp:nvSpPr>
        <dsp:cNvPr id="0" name=""/>
        <dsp:cNvSpPr/>
      </dsp:nvSpPr>
      <dsp:spPr>
        <a:xfrm>
          <a:off x="691620" y="2018642"/>
          <a:ext cx="2177802" cy="138290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EB5B87-92BB-44A6-823B-74EC1BD9A70E}">
      <dsp:nvSpPr>
        <dsp:cNvPr id="0" name=""/>
        <dsp:cNvSpPr/>
      </dsp:nvSpPr>
      <dsp:spPr>
        <a:xfrm>
          <a:off x="933598" y="2248521"/>
          <a:ext cx="2177802" cy="1382904"/>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Inter" panose="020B0502030000000004" pitchFamily="34" charset="0"/>
              <a:ea typeface="Inter" panose="020B0502030000000004" pitchFamily="34" charset="0"/>
            </a:rPr>
            <a:t>PILLAR 1 </a:t>
          </a:r>
        </a:p>
        <a:p>
          <a:pPr marL="0" lvl="0" indent="0" algn="ctr" defTabSz="711200">
            <a:lnSpc>
              <a:spcPct val="90000"/>
            </a:lnSpc>
            <a:spcBef>
              <a:spcPct val="0"/>
            </a:spcBef>
            <a:spcAft>
              <a:spcPct val="35000"/>
            </a:spcAft>
            <a:buNone/>
          </a:pPr>
          <a:r>
            <a:rPr lang="en-US" sz="1600" b="1" kern="1200">
              <a:latin typeface="Inter" panose="020B0502030000000004" pitchFamily="34" charset="0"/>
              <a:ea typeface="Inter" panose="020B0502030000000004" pitchFamily="34" charset="0"/>
            </a:rPr>
            <a:t>EUROPEAN CROSS-BORDER COLLABORATION</a:t>
          </a:r>
        </a:p>
      </dsp:txBody>
      <dsp:txXfrm>
        <a:off x="974102" y="2289025"/>
        <a:ext cx="2096794" cy="1301896"/>
      </dsp:txXfrm>
    </dsp:sp>
    <dsp:sp modelId="{38F9B698-4901-4896-AB5C-F4DEF1C7C632}">
      <dsp:nvSpPr>
        <dsp:cNvPr id="0" name=""/>
        <dsp:cNvSpPr/>
      </dsp:nvSpPr>
      <dsp:spPr>
        <a:xfrm>
          <a:off x="3353378" y="2018642"/>
          <a:ext cx="2177802" cy="138290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C2B34-02CD-4685-BBFA-288E09D51B80}">
      <dsp:nvSpPr>
        <dsp:cNvPr id="0" name=""/>
        <dsp:cNvSpPr/>
      </dsp:nvSpPr>
      <dsp:spPr>
        <a:xfrm>
          <a:off x="3595356" y="2248521"/>
          <a:ext cx="2177802" cy="1382904"/>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Inter" panose="020B0502030000000004" pitchFamily="34" charset="0"/>
              <a:ea typeface="Inter" panose="020B0502030000000004" pitchFamily="34" charset="0"/>
            </a:rPr>
            <a:t>PILLAR 2</a:t>
          </a:r>
        </a:p>
        <a:p>
          <a:pPr marL="0" lvl="0" indent="0" algn="ctr" defTabSz="711200">
            <a:lnSpc>
              <a:spcPct val="90000"/>
            </a:lnSpc>
            <a:spcBef>
              <a:spcPct val="0"/>
            </a:spcBef>
            <a:spcAft>
              <a:spcPct val="35000"/>
            </a:spcAft>
            <a:buNone/>
          </a:pPr>
          <a:r>
            <a:rPr lang="en-US" sz="1600" b="1" kern="1200">
              <a:latin typeface="Inter" panose="020B0502030000000004" pitchFamily="34" charset="0"/>
              <a:ea typeface="Inter" panose="020B0502030000000004" pitchFamily="34" charset="0"/>
            </a:rPr>
            <a:t>STRONG CRIMINAL JUSTICE SYSTEM RESPONSE</a:t>
          </a:r>
        </a:p>
      </dsp:txBody>
      <dsp:txXfrm>
        <a:off x="3635860" y="2289025"/>
        <a:ext cx="2096794" cy="1301896"/>
      </dsp:txXfrm>
    </dsp:sp>
    <dsp:sp modelId="{D5FE957C-8772-4E4C-BAC5-93344FADDDD5}">
      <dsp:nvSpPr>
        <dsp:cNvPr id="0" name=""/>
        <dsp:cNvSpPr/>
      </dsp:nvSpPr>
      <dsp:spPr>
        <a:xfrm>
          <a:off x="6015137" y="2018642"/>
          <a:ext cx="2177802" cy="1382904"/>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46531-6233-48EC-AEE0-245204FF19FB}">
      <dsp:nvSpPr>
        <dsp:cNvPr id="0" name=""/>
        <dsp:cNvSpPr/>
      </dsp:nvSpPr>
      <dsp:spPr>
        <a:xfrm>
          <a:off x="6257115" y="2248521"/>
          <a:ext cx="2177802" cy="1382904"/>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Inter" panose="020B0502030000000004" pitchFamily="34" charset="0"/>
              <a:ea typeface="Inter" panose="020B0502030000000004" pitchFamily="34" charset="0"/>
            </a:rPr>
            <a:t>PILLAR 3</a:t>
          </a:r>
        </a:p>
        <a:p>
          <a:pPr marL="0" lvl="0" indent="0" algn="ctr" defTabSz="711200">
            <a:lnSpc>
              <a:spcPct val="90000"/>
            </a:lnSpc>
            <a:spcBef>
              <a:spcPct val="0"/>
            </a:spcBef>
            <a:spcAft>
              <a:spcPct val="35000"/>
            </a:spcAft>
            <a:buNone/>
          </a:pPr>
          <a:r>
            <a:rPr lang="en-US" sz="1600" b="1" kern="1200">
              <a:latin typeface="Inter" panose="020B0502030000000004" pitchFamily="34" charset="0"/>
              <a:ea typeface="Inter" panose="020B0502030000000004" pitchFamily="34" charset="0"/>
            </a:rPr>
            <a:t>EMPOWERED SURVIVORS</a:t>
          </a:r>
        </a:p>
      </dsp:txBody>
      <dsp:txXfrm>
        <a:off x="6297619" y="2289025"/>
        <a:ext cx="2096794" cy="130189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659" cy="496333"/>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50443" y="0"/>
            <a:ext cx="2945659" cy="496333"/>
          </a:xfrm>
          <a:prstGeom prst="rect">
            <a:avLst/>
          </a:prstGeom>
        </p:spPr>
        <p:txBody>
          <a:bodyPr vert="horz" lIns="91440" tIns="45720" rIns="91440" bIns="45720" rtlCol="0"/>
          <a:lstStyle>
            <a:lvl1pPr algn="r">
              <a:defRPr sz="1200"/>
            </a:lvl1pPr>
          </a:lstStyle>
          <a:p>
            <a:fld id="{AC89D374-4ABF-4A74-B475-C217D3141879}" type="datetimeFigureOut">
              <a:rPr lang="hu-HU" smtClean="0"/>
              <a:t>2025. 05. 10.</a:t>
            </a:fld>
            <a:endParaRPr lang="hu-HU"/>
          </a:p>
        </p:txBody>
      </p:sp>
      <p:sp>
        <p:nvSpPr>
          <p:cNvPr id="4" name="Élőláb helye 3"/>
          <p:cNvSpPr>
            <a:spLocks noGrp="1"/>
          </p:cNvSpPr>
          <p:nvPr>
            <p:ph type="ftr" sz="quarter" idx="2"/>
          </p:nvPr>
        </p:nvSpPr>
        <p:spPr>
          <a:xfrm>
            <a:off x="1" y="9428582"/>
            <a:ext cx="2945659" cy="496333"/>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50443" y="9428582"/>
            <a:ext cx="2945659" cy="496333"/>
          </a:xfrm>
          <a:prstGeom prst="rect">
            <a:avLst/>
          </a:prstGeom>
        </p:spPr>
        <p:txBody>
          <a:bodyPr vert="horz" lIns="91440" tIns="45720" rIns="91440" bIns="45720" rtlCol="0" anchor="b"/>
          <a:lstStyle>
            <a:lvl1pPr algn="r">
              <a:defRPr sz="1200"/>
            </a:lvl1pPr>
          </a:lstStyle>
          <a:p>
            <a:fld id="{997C6F45-C139-463C-B125-E14BFEA4D008}" type="slidenum">
              <a:rPr lang="hu-HU" smtClean="0"/>
              <a:t>‹#›</a:t>
            </a:fld>
            <a:endParaRPr lang="hu-HU"/>
          </a:p>
        </p:txBody>
      </p:sp>
    </p:spTree>
    <p:extLst>
      <p:ext uri="{BB962C8B-B14F-4D97-AF65-F5344CB8AC3E}">
        <p14:creationId xmlns:p14="http://schemas.microsoft.com/office/powerpoint/2010/main" val="3921654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1" y="0"/>
            <a:ext cx="2945659" cy="496333"/>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50443" y="0"/>
            <a:ext cx="2945659" cy="496333"/>
          </a:xfrm>
          <a:prstGeom prst="rect">
            <a:avLst/>
          </a:prstGeom>
        </p:spPr>
        <p:txBody>
          <a:bodyPr vert="horz" lIns="91440" tIns="45720" rIns="91440" bIns="45720" rtlCol="0"/>
          <a:lstStyle>
            <a:lvl1pPr algn="r">
              <a:defRPr sz="1200"/>
            </a:lvl1pPr>
          </a:lstStyle>
          <a:p>
            <a:fld id="{B1C85964-301B-4E05-A0AC-A222FD1D8677}" type="datetimeFigureOut">
              <a:rPr lang="hu-HU" smtClean="0"/>
              <a:t>2025. 05. 10.</a:t>
            </a:fld>
            <a:endParaRPr lang="hu-HU"/>
          </a:p>
        </p:txBody>
      </p:sp>
      <p:sp>
        <p:nvSpPr>
          <p:cNvPr id="4" name="Diakép helye 3"/>
          <p:cNvSpPr>
            <a:spLocks noGrp="1" noRot="1" noChangeAspect="1"/>
          </p:cNvSpPr>
          <p:nvPr>
            <p:ph type="sldImg" idx="2"/>
          </p:nvPr>
        </p:nvSpPr>
        <p:spPr>
          <a:xfrm>
            <a:off x="88900" y="744538"/>
            <a:ext cx="6619875" cy="3724275"/>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1" y="9428582"/>
            <a:ext cx="2945659" cy="496333"/>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50443" y="9428582"/>
            <a:ext cx="2945659" cy="496333"/>
          </a:xfrm>
          <a:prstGeom prst="rect">
            <a:avLst/>
          </a:prstGeom>
        </p:spPr>
        <p:txBody>
          <a:bodyPr vert="horz" lIns="91440" tIns="45720" rIns="91440" bIns="45720" rtlCol="0" anchor="b"/>
          <a:lstStyle>
            <a:lvl1pPr algn="r">
              <a:defRPr sz="1200"/>
            </a:lvl1pPr>
          </a:lstStyle>
          <a:p>
            <a:fld id="{7ABCD048-3DD1-4962-B730-99E29D05AA1F}" type="slidenum">
              <a:rPr lang="hu-HU" smtClean="0"/>
              <a:t>‹#›</a:t>
            </a:fld>
            <a:endParaRPr lang="hu-HU"/>
          </a:p>
        </p:txBody>
      </p:sp>
    </p:spTree>
    <p:extLst>
      <p:ext uri="{BB962C8B-B14F-4D97-AF65-F5344CB8AC3E}">
        <p14:creationId xmlns:p14="http://schemas.microsoft.com/office/powerpoint/2010/main" val="277199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7ABCD048-3DD1-4962-B730-99E29D05AA1F}" type="slidenum">
              <a:rPr lang="hu-HU" smtClean="0"/>
              <a:t>1</a:t>
            </a:fld>
            <a:endParaRPr lang="hu-HU"/>
          </a:p>
        </p:txBody>
      </p:sp>
    </p:spTree>
    <p:extLst>
      <p:ext uri="{BB962C8B-B14F-4D97-AF65-F5344CB8AC3E}">
        <p14:creationId xmlns:p14="http://schemas.microsoft.com/office/powerpoint/2010/main" val="1718625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CD048-3DD1-4962-B730-99E29D05AA1F}" type="slidenum">
              <a:rPr lang="hu-HU" smtClean="0"/>
              <a:t>2</a:t>
            </a:fld>
            <a:endParaRPr lang="hu-HU"/>
          </a:p>
        </p:txBody>
      </p:sp>
    </p:spTree>
    <p:extLst>
      <p:ext uri="{BB962C8B-B14F-4D97-AF65-F5344CB8AC3E}">
        <p14:creationId xmlns:p14="http://schemas.microsoft.com/office/powerpoint/2010/main" val="195075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dia - egy soro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1522800" y="1711354"/>
            <a:ext cx="10080000" cy="880844"/>
          </a:xfrm>
          <a:prstGeom prst="rect">
            <a:avLst/>
          </a:prstGeom>
        </p:spPr>
        <p:txBody>
          <a:bodyPr anchor="b"/>
          <a:lstStyle>
            <a:lvl1pPr algn="l">
              <a:defRPr sz="6000" cap="all" baseline="0">
                <a:solidFill>
                  <a:schemeClr val="bg1"/>
                </a:solidFill>
                <a:latin typeface="Garamond" pitchFamily="18" charset="0"/>
              </a:defRPr>
            </a:lvl1pPr>
          </a:lstStyle>
          <a:p>
            <a:r>
              <a:rPr lang="hu-HU" dirty="0"/>
              <a:t>A prezentáció címe</a:t>
            </a:r>
          </a:p>
        </p:txBody>
      </p:sp>
      <p:sp>
        <p:nvSpPr>
          <p:cNvPr id="3" name="Alcím 2"/>
          <p:cNvSpPr>
            <a:spLocks noGrp="1"/>
          </p:cNvSpPr>
          <p:nvPr>
            <p:ph type="subTitle" idx="1" hasCustomPrompt="1"/>
          </p:nvPr>
        </p:nvSpPr>
        <p:spPr>
          <a:xfrm>
            <a:off x="1522800" y="2734812"/>
            <a:ext cx="10080000" cy="729842"/>
          </a:xfrm>
          <a:prstGeom prst="rect">
            <a:avLst/>
          </a:prstGeom>
        </p:spPr>
        <p:txBody>
          <a:bodyPr>
            <a:normAutofit/>
          </a:bodyPr>
          <a:lstStyle>
            <a:lvl1pPr marL="0" indent="0" algn="l">
              <a:buNone/>
              <a:defRPr sz="3200" b="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Alcíme egy sorban</a:t>
            </a:r>
          </a:p>
        </p:txBody>
      </p:sp>
    </p:spTree>
    <p:extLst>
      <p:ext uri="{BB962C8B-B14F-4D97-AF65-F5344CB8AC3E}">
        <p14:creationId xmlns:p14="http://schemas.microsoft.com/office/powerpoint/2010/main" val="1757439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dia - két soros">
    <p:spTree>
      <p:nvGrpSpPr>
        <p:cNvPr id="1" name=""/>
        <p:cNvGrpSpPr/>
        <p:nvPr/>
      </p:nvGrpSpPr>
      <p:grpSpPr>
        <a:xfrm>
          <a:off x="0" y="0"/>
          <a:ext cx="0" cy="0"/>
          <a:chOff x="0" y="0"/>
          <a:chExt cx="0" cy="0"/>
        </a:xfrm>
      </p:grpSpPr>
      <p:sp>
        <p:nvSpPr>
          <p:cNvPr id="2" name="Cím 1"/>
          <p:cNvSpPr>
            <a:spLocks noGrp="1"/>
          </p:cNvSpPr>
          <p:nvPr>
            <p:ph type="ctrTitle" hasCustomPrompt="1"/>
          </p:nvPr>
        </p:nvSpPr>
        <p:spPr>
          <a:xfrm>
            <a:off x="1522800" y="1306279"/>
            <a:ext cx="10080000" cy="1845947"/>
          </a:xfrm>
          <a:prstGeom prst="rect">
            <a:avLst/>
          </a:prstGeom>
        </p:spPr>
        <p:txBody>
          <a:bodyPr anchor="b"/>
          <a:lstStyle>
            <a:lvl1pPr algn="l">
              <a:defRPr sz="6000" b="0" cap="all" baseline="0">
                <a:solidFill>
                  <a:schemeClr val="bg1"/>
                </a:solidFill>
                <a:latin typeface="Garamond" pitchFamily="18" charset="0"/>
              </a:defRPr>
            </a:lvl1pPr>
          </a:lstStyle>
          <a:p>
            <a:r>
              <a:rPr lang="hu-HU" dirty="0"/>
              <a:t>A prezentáció címe </a:t>
            </a:r>
            <a:br>
              <a:rPr lang="hu-HU" dirty="0"/>
            </a:br>
            <a:r>
              <a:rPr lang="hu-HU" dirty="0"/>
              <a:t>Két sorban</a:t>
            </a:r>
          </a:p>
        </p:txBody>
      </p:sp>
      <p:sp>
        <p:nvSpPr>
          <p:cNvPr id="3" name="Alcím 2"/>
          <p:cNvSpPr>
            <a:spLocks noGrp="1"/>
          </p:cNvSpPr>
          <p:nvPr>
            <p:ph type="subTitle" idx="1" hasCustomPrompt="1"/>
          </p:nvPr>
        </p:nvSpPr>
        <p:spPr>
          <a:xfrm>
            <a:off x="1522800" y="3261284"/>
            <a:ext cx="10080000" cy="878630"/>
          </a:xfrm>
          <a:prstGeom prst="rect">
            <a:avLst/>
          </a:prstGeom>
        </p:spPr>
        <p:txBody>
          <a:bodyPr>
            <a:noAutofit/>
          </a:bodyPr>
          <a:lstStyle>
            <a:lvl1pPr marL="0" indent="0" algn="l">
              <a:buNone/>
              <a:defRPr sz="3200" b="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0"/>
              <a:t>Alcíme</a:t>
            </a:r>
            <a:br>
              <a:rPr lang="hu-HU" dirty="0"/>
            </a:br>
            <a:r>
              <a:rPr lang="hu-HU" dirty="0"/>
              <a:t>két sorban</a:t>
            </a:r>
          </a:p>
        </p:txBody>
      </p:sp>
    </p:spTree>
    <p:extLst>
      <p:ext uri="{BB962C8B-B14F-4D97-AF65-F5344CB8AC3E}">
        <p14:creationId xmlns:p14="http://schemas.microsoft.com/office/powerpoint/2010/main" val="11145499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sp>
        <p:nvSpPr>
          <p:cNvPr id="3" name="Tartalom helye 2"/>
          <p:cNvSpPr>
            <a:spLocks noGrp="1"/>
          </p:cNvSpPr>
          <p:nvPr>
            <p:ph idx="1"/>
          </p:nvPr>
        </p:nvSpPr>
        <p:spPr>
          <a:xfrm>
            <a:off x="1454400" y="1519200"/>
            <a:ext cx="9126000" cy="3633825"/>
          </a:xfrm>
          <a:prstGeom prst="rect">
            <a:avLst/>
          </a:prstGeom>
        </p:spPr>
        <p:txBody>
          <a:bodyPr/>
          <a:lstStyle>
            <a:lvl1pPr>
              <a:buClr>
                <a:srgbClr val="72B240"/>
              </a:buClr>
              <a:defRPr>
                <a:latin typeface="Garamond" pitchFamily="18" charset="0"/>
              </a:defRPr>
            </a:lvl1pPr>
            <a:lvl2pPr>
              <a:buClr>
                <a:srgbClr val="72B240"/>
              </a:buClr>
              <a:defRPr>
                <a:latin typeface="Garamond" pitchFamily="18" charset="0"/>
              </a:defRPr>
            </a:lvl2pPr>
            <a:lvl3pPr>
              <a:buClr>
                <a:srgbClr val="72B240"/>
              </a:buClr>
              <a:defRPr>
                <a:latin typeface="Garamond" pitchFamily="18" charset="0"/>
              </a:defRPr>
            </a:lvl3pPr>
            <a:lvl4pPr>
              <a:buClr>
                <a:srgbClr val="72B240"/>
              </a:buClr>
              <a:defRPr>
                <a:latin typeface="Garamond" pitchFamily="18" charset="0"/>
              </a:defRPr>
            </a:lvl4pPr>
            <a:lvl5pPr>
              <a:buClr>
                <a:srgbClr val="72B240"/>
              </a:buClr>
              <a:defRPr>
                <a:latin typeface="Garamond" pitchFamily="18"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dirty="0"/>
              <a:t>Mintacím szerkesztése</a:t>
            </a:r>
          </a:p>
        </p:txBody>
      </p:sp>
    </p:spTree>
    <p:extLst>
      <p:ext uri="{BB962C8B-B14F-4D97-AF65-F5344CB8AC3E}">
        <p14:creationId xmlns:p14="http://schemas.microsoft.com/office/powerpoint/2010/main" val="29029169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3" name="Tartalom helye 2"/>
          <p:cNvSpPr>
            <a:spLocks noGrp="1"/>
          </p:cNvSpPr>
          <p:nvPr>
            <p:ph sz="half" idx="1"/>
          </p:nvPr>
        </p:nvSpPr>
        <p:spPr>
          <a:xfrm>
            <a:off x="1454400" y="1519200"/>
            <a:ext cx="4500000" cy="3643350"/>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Tartalom helye 3"/>
          <p:cNvSpPr>
            <a:spLocks noGrp="1"/>
          </p:cNvSpPr>
          <p:nvPr>
            <p:ph sz="half" idx="2"/>
          </p:nvPr>
        </p:nvSpPr>
        <p:spPr>
          <a:xfrm>
            <a:off x="6130800" y="1519200"/>
            <a:ext cx="4500000" cy="3643350"/>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dirty="0"/>
              <a:t>Mintacím szerkesztése</a:t>
            </a:r>
          </a:p>
        </p:txBody>
      </p:sp>
    </p:spTree>
    <p:extLst>
      <p:ext uri="{BB962C8B-B14F-4D97-AF65-F5344CB8AC3E}">
        <p14:creationId xmlns:p14="http://schemas.microsoft.com/office/powerpoint/2010/main" val="3298869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Szöveg helye 2"/>
          <p:cNvSpPr>
            <a:spLocks noGrp="1"/>
          </p:cNvSpPr>
          <p:nvPr>
            <p:ph type="body" idx="1"/>
          </p:nvPr>
        </p:nvSpPr>
        <p:spPr>
          <a:xfrm>
            <a:off x="1454401" y="1519200"/>
            <a:ext cx="450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Tartalom helye 3"/>
          <p:cNvSpPr>
            <a:spLocks noGrp="1"/>
          </p:cNvSpPr>
          <p:nvPr>
            <p:ph sz="half" idx="2"/>
          </p:nvPr>
        </p:nvSpPr>
        <p:spPr>
          <a:xfrm>
            <a:off x="1454401" y="2355168"/>
            <a:ext cx="4500000" cy="2816907"/>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Szöveg helye 4"/>
          <p:cNvSpPr>
            <a:spLocks noGrp="1"/>
          </p:cNvSpPr>
          <p:nvPr>
            <p:ph type="body" sz="quarter" idx="3"/>
          </p:nvPr>
        </p:nvSpPr>
        <p:spPr>
          <a:xfrm>
            <a:off x="6129511" y="1519200"/>
            <a:ext cx="45000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Tartalom helye 5"/>
          <p:cNvSpPr>
            <a:spLocks noGrp="1"/>
          </p:cNvSpPr>
          <p:nvPr>
            <p:ph sz="quarter" idx="4"/>
          </p:nvPr>
        </p:nvSpPr>
        <p:spPr>
          <a:xfrm>
            <a:off x="6129511" y="2355168"/>
            <a:ext cx="4500000" cy="2816907"/>
          </a:xfrm>
          <a:prstGeom prst="rect">
            <a:avLst/>
          </a:prstGeom>
        </p:spPr>
        <p:txBody>
          <a:bodyPr/>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788697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3" name="Tartalom helye 2"/>
          <p:cNvSpPr>
            <a:spLocks noGrp="1"/>
          </p:cNvSpPr>
          <p:nvPr>
            <p:ph idx="1"/>
          </p:nvPr>
        </p:nvSpPr>
        <p:spPr>
          <a:xfrm>
            <a:off x="5275386" y="1519200"/>
            <a:ext cx="5365818" cy="3633825"/>
          </a:xfrm>
          <a:prstGeom prst="rect">
            <a:avLst/>
          </a:prstGeom>
        </p:spPr>
        <p:txBody>
          <a:bodyPr/>
          <a:lstStyle>
            <a:lvl1pPr>
              <a:buClr>
                <a:srgbClr val="72B240"/>
              </a:buClr>
              <a:defRPr sz="3200"/>
            </a:lvl1pPr>
            <a:lvl2pPr>
              <a:buClr>
                <a:srgbClr val="72B240"/>
              </a:buClr>
              <a:defRPr sz="2800"/>
            </a:lvl2pPr>
            <a:lvl3pPr>
              <a:buClr>
                <a:srgbClr val="72B240"/>
              </a:buClr>
              <a:defRPr sz="2400"/>
            </a:lvl3pPr>
            <a:lvl4pPr>
              <a:buClr>
                <a:srgbClr val="72B240"/>
              </a:buClr>
              <a:defRPr sz="2000"/>
            </a:lvl4pPr>
            <a:lvl5pPr>
              <a:buClr>
                <a:srgbClr val="72B240"/>
              </a:buClr>
              <a:defRPr sz="2000"/>
            </a:lvl5pPr>
            <a:lvl6pPr>
              <a:defRPr sz="2000"/>
            </a:lvl6pPr>
            <a:lvl7pPr>
              <a:defRPr sz="2000"/>
            </a:lvl7pPr>
            <a:lvl8pPr>
              <a:defRPr sz="2000"/>
            </a:lvl8pPr>
            <a:lvl9pPr>
              <a:defRPr sz="20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Szöveg helye 3"/>
          <p:cNvSpPr>
            <a:spLocks noGrp="1"/>
          </p:cNvSpPr>
          <p:nvPr>
            <p:ph type="body" sz="half" idx="2"/>
          </p:nvPr>
        </p:nvSpPr>
        <p:spPr>
          <a:xfrm>
            <a:off x="1454401" y="1519200"/>
            <a:ext cx="3620018" cy="36338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563043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ép képaláírással">
    <p:spTree>
      <p:nvGrpSpPr>
        <p:cNvPr id="1" name=""/>
        <p:cNvGrpSpPr/>
        <p:nvPr/>
      </p:nvGrpSpPr>
      <p:grpSpPr>
        <a:xfrm>
          <a:off x="0" y="0"/>
          <a:ext cx="0" cy="0"/>
          <a:chOff x="0" y="0"/>
          <a:chExt cx="0" cy="0"/>
        </a:xfrm>
      </p:grpSpPr>
      <p:sp>
        <p:nvSpPr>
          <p:cNvPr id="3" name="Kép helye 2"/>
          <p:cNvSpPr>
            <a:spLocks noGrp="1"/>
          </p:cNvSpPr>
          <p:nvPr>
            <p:ph type="pic" idx="1"/>
          </p:nvPr>
        </p:nvSpPr>
        <p:spPr>
          <a:xfrm>
            <a:off x="5817996" y="1519200"/>
            <a:ext cx="4863401" cy="36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454400" y="1519200"/>
            <a:ext cx="3932237" cy="363382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2" name="Cím 1"/>
          <p:cNvSpPr>
            <a:spLocks noGrp="1"/>
          </p:cNvSpPr>
          <p:nvPr>
            <p:ph type="title"/>
          </p:nvPr>
        </p:nvSpPr>
        <p:spPr>
          <a:xfrm>
            <a:off x="1468800" y="486000"/>
            <a:ext cx="8784000" cy="507600"/>
          </a:xfrm>
          <a:prstGeom prst="rect">
            <a:avLst/>
          </a:prstGeom>
        </p:spPr>
        <p:txBody>
          <a:bodyPr/>
          <a:lstStyle>
            <a:lvl1pPr>
              <a:defRPr sz="3000"/>
            </a:lvl1pPr>
          </a:lstStyle>
          <a:p>
            <a:r>
              <a:rPr lang="hu-HU"/>
              <a:t>Mintacím szerkesztése</a:t>
            </a:r>
          </a:p>
        </p:txBody>
      </p:sp>
    </p:spTree>
    <p:extLst>
      <p:ext uri="{BB962C8B-B14F-4D97-AF65-F5344CB8AC3E}">
        <p14:creationId xmlns:p14="http://schemas.microsoft.com/office/powerpoint/2010/main" val="17442391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üggőleges cím és szöveg">
    <p:spTree>
      <p:nvGrpSpPr>
        <p:cNvPr id="1" name=""/>
        <p:cNvGrpSpPr/>
        <p:nvPr/>
      </p:nvGrpSpPr>
      <p:grpSpPr>
        <a:xfrm>
          <a:off x="0" y="0"/>
          <a:ext cx="0" cy="0"/>
          <a:chOff x="0" y="0"/>
          <a:chExt cx="0" cy="0"/>
        </a:xfrm>
      </p:grpSpPr>
      <p:sp>
        <p:nvSpPr>
          <p:cNvPr id="3" name="Függőleges szöveg helye 2"/>
          <p:cNvSpPr>
            <a:spLocks noGrp="1"/>
          </p:cNvSpPr>
          <p:nvPr>
            <p:ph type="body" orient="vert" idx="1"/>
          </p:nvPr>
        </p:nvSpPr>
        <p:spPr>
          <a:xfrm>
            <a:off x="1454400" y="1519200"/>
            <a:ext cx="6805345" cy="3700500"/>
          </a:xfrm>
          <a:prstGeom prst="rect">
            <a:avLst/>
          </a:prstGeom>
        </p:spPr>
        <p:txBody>
          <a:bodyPr vert="eaVert"/>
          <a:lstStyle>
            <a:lvl1pPr>
              <a:buClr>
                <a:srgbClr val="72B240"/>
              </a:buClr>
              <a:defRPr/>
            </a:lvl1pPr>
            <a:lvl2pPr>
              <a:buClr>
                <a:srgbClr val="72B240"/>
              </a:buClr>
              <a:defRPr/>
            </a:lvl2pPr>
            <a:lvl3pPr>
              <a:buClr>
                <a:srgbClr val="72B240"/>
              </a:buClr>
              <a:defRPr/>
            </a:lvl3pPr>
            <a:lvl4pPr>
              <a:buClr>
                <a:srgbClr val="72B240"/>
              </a:buClr>
              <a:defRPr/>
            </a:lvl4pPr>
            <a:lvl5pPr>
              <a:buClr>
                <a:srgbClr val="72B240"/>
              </a:buClr>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4" name="Cím 3"/>
          <p:cNvSpPr>
            <a:spLocks noGrp="1"/>
          </p:cNvSpPr>
          <p:nvPr>
            <p:ph type="title"/>
          </p:nvPr>
        </p:nvSpPr>
        <p:spPr>
          <a:xfrm>
            <a:off x="8391525" y="1524001"/>
            <a:ext cx="2200274" cy="3629024"/>
          </a:xfrm>
          <a:prstGeom prst="rect">
            <a:avLst/>
          </a:prstGeom>
          <a:scene3d>
            <a:camera prst="orthographicFront">
              <a:rot lat="0" lon="0" rev="0"/>
            </a:camera>
            <a:lightRig rig="threePt" dir="t"/>
          </a:scene3d>
        </p:spPr>
        <p:txBody>
          <a:bodyPr vert="vert"/>
          <a:lstStyle>
            <a:lvl1pPr>
              <a:defRPr sz="3000"/>
            </a:lvl1pPr>
          </a:lstStyle>
          <a:p>
            <a:r>
              <a:rPr lang="hu-HU" dirty="0"/>
              <a:t>Mintacím szerkesztése</a:t>
            </a:r>
          </a:p>
        </p:txBody>
      </p:sp>
    </p:spTree>
    <p:extLst>
      <p:ext uri="{BB962C8B-B14F-4D97-AF65-F5344CB8AC3E}">
        <p14:creationId xmlns:p14="http://schemas.microsoft.com/office/powerpoint/2010/main" val="7615743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CF6"/>
        </a:solidFill>
        <a:effectLst/>
      </p:bgPr>
    </p:bg>
    <p:spTree>
      <p:nvGrpSpPr>
        <p:cNvPr id="1" name=""/>
        <p:cNvGrpSpPr/>
        <p:nvPr/>
      </p:nvGrpSpPr>
      <p:grpSpPr>
        <a:xfrm>
          <a:off x="0" y="0"/>
          <a:ext cx="0" cy="0"/>
          <a:chOff x="0" y="0"/>
          <a:chExt cx="0" cy="0"/>
        </a:xfrm>
      </p:grpSpPr>
      <p:pic>
        <p:nvPicPr>
          <p:cNvPr id="10"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7" y="12997"/>
            <a:ext cx="12327801" cy="6832006"/>
          </a:xfrm>
          <a:prstGeom prst="rect">
            <a:avLst/>
          </a:prstGeom>
        </p:spPr>
      </p:pic>
    </p:spTree>
    <p:extLst>
      <p:ext uri="{BB962C8B-B14F-4D97-AF65-F5344CB8AC3E}">
        <p14:creationId xmlns:p14="http://schemas.microsoft.com/office/powerpoint/2010/main" val="2252269174"/>
      </p:ext>
    </p:extLst>
  </p:cSld>
  <p:clrMap bg1="lt1" tx1="dk1" bg2="lt2" tx2="dk2" accent1="accent1" accent2="accent2" accent3="accent3" accent4="accent4" accent5="accent5" accent6="accent6" hlink="hlink" folHlink="folHlink"/>
  <p:sldLayoutIdLst>
    <p:sldLayoutId id="2147483661" r:id="rId1"/>
    <p:sldLayoutId id="2147483672" r:id="rId2"/>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FCF6"/>
        </a:solidFill>
        <a:effectLst/>
      </p:bgPr>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 y="5132723"/>
            <a:ext cx="12189705" cy="1714523"/>
          </a:xfrm>
          <a:prstGeom prst="rect">
            <a:avLst/>
          </a:prstGeom>
        </p:spPr>
      </p:pic>
    </p:spTree>
    <p:extLst>
      <p:ext uri="{BB962C8B-B14F-4D97-AF65-F5344CB8AC3E}">
        <p14:creationId xmlns:p14="http://schemas.microsoft.com/office/powerpoint/2010/main" val="3540155123"/>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78" r:id="rId3"/>
    <p:sldLayoutId id="2147483680" r:id="rId4"/>
    <p:sldLayoutId id="2147483681" r:id="rId5"/>
    <p:sldLayoutId id="2147483683" r:id="rId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522800" y="1201479"/>
            <a:ext cx="10080000" cy="1390719"/>
          </a:xfrm>
        </p:spPr>
        <p:txBody>
          <a:bodyPr/>
          <a:lstStyle/>
          <a:p>
            <a:r>
              <a:rPr lang="en-GB" sz="3200" dirty="0">
                <a:effectLst/>
                <a:latin typeface="Adobe Garamond Pro"/>
                <a:ea typeface="SimSun" panose="02010600030101010101" pitchFamily="2" charset="-122"/>
                <a:cs typeface="Calibri" panose="020F0502020204030204" pitchFamily="34" charset="0"/>
              </a:rPr>
              <a:t>The European Anti-Trafficking Program: </a:t>
            </a:r>
            <a:br>
              <a:rPr lang="en-GB" sz="3200" dirty="0">
                <a:effectLst/>
                <a:latin typeface="Adobe Garamond Pro"/>
                <a:ea typeface="SimSun" panose="02010600030101010101" pitchFamily="2" charset="-122"/>
                <a:cs typeface="Calibri" panose="020F0502020204030204" pitchFamily="34" charset="0"/>
              </a:rPr>
            </a:br>
            <a:r>
              <a:rPr lang="en-GB" sz="3200" dirty="0">
                <a:effectLst/>
                <a:latin typeface="Adobe Garamond Pro"/>
                <a:ea typeface="SimSun" panose="02010600030101010101" pitchFamily="2" charset="-122"/>
                <a:cs typeface="Calibri" panose="020F0502020204030204" pitchFamily="34" charset="0"/>
              </a:rPr>
              <a:t>a model to stop cross-border human trafficking in the EU’</a:t>
            </a:r>
            <a:endParaRPr lang="hu-HU" sz="8800" dirty="0"/>
          </a:p>
        </p:txBody>
      </p:sp>
      <p:sp>
        <p:nvSpPr>
          <p:cNvPr id="3" name="Alcím 2"/>
          <p:cNvSpPr>
            <a:spLocks noGrp="1"/>
          </p:cNvSpPr>
          <p:nvPr>
            <p:ph type="subTitle" idx="1"/>
          </p:nvPr>
        </p:nvSpPr>
        <p:spPr>
          <a:xfrm>
            <a:off x="1522800" y="4265803"/>
            <a:ext cx="9885935" cy="571914"/>
          </a:xfrm>
        </p:spPr>
        <p:txBody>
          <a:bodyPr>
            <a:normAutofit fontScale="85000" lnSpcReduction="20000"/>
          </a:bodyPr>
          <a:lstStyle/>
          <a:p>
            <a:r>
              <a:rPr lang="en-US" sz="1900" b="1" dirty="0"/>
              <a:t>Ștefan Coman</a:t>
            </a:r>
            <a:r>
              <a:rPr lang="en-US" sz="1900" dirty="0"/>
              <a:t>, Partnerships &amp; Advocacy Lead</a:t>
            </a:r>
          </a:p>
          <a:p>
            <a:r>
              <a:rPr lang="en-US" sz="1900" dirty="0"/>
              <a:t>International Justice Mission Romania</a:t>
            </a:r>
          </a:p>
          <a:p>
            <a:endParaRPr lang="hu-HU" dirty="0"/>
          </a:p>
        </p:txBody>
      </p:sp>
      <p:pic>
        <p:nvPicPr>
          <p:cNvPr id="5" name="Kép 4" descr="A képen szöveg, Betűtípus, embléma, szimbólum látható&#10;&#10;Automatikusan generált leírás">
            <a:extLst>
              <a:ext uri="{FF2B5EF4-FFF2-40B4-BE49-F238E27FC236}">
                <a16:creationId xmlns:a16="http://schemas.microsoft.com/office/drawing/2014/main" id="{161F6253-67AE-44EE-4808-8352B5DB1C1E}"/>
              </a:ext>
            </a:extLst>
          </p:cNvPr>
          <p:cNvPicPr>
            <a:picLocks noChangeAspect="1"/>
          </p:cNvPicPr>
          <p:nvPr/>
        </p:nvPicPr>
        <p:blipFill>
          <a:blip r:embed="rId3"/>
          <a:stretch>
            <a:fillRect/>
          </a:stretch>
        </p:blipFill>
        <p:spPr>
          <a:xfrm>
            <a:off x="1598400" y="5257480"/>
            <a:ext cx="1971675" cy="763990"/>
          </a:xfrm>
          <a:prstGeom prst="rect">
            <a:avLst/>
          </a:prstGeom>
        </p:spPr>
      </p:pic>
    </p:spTree>
    <p:extLst>
      <p:ext uri="{BB962C8B-B14F-4D97-AF65-F5344CB8AC3E}">
        <p14:creationId xmlns:p14="http://schemas.microsoft.com/office/powerpoint/2010/main" val="3752464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760B-B4B1-DA61-3A27-6E7C2602A66F}"/>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599E2490-A8B8-1F43-5B3F-539156F8C448}"/>
              </a:ext>
            </a:extLst>
          </p:cNvPr>
          <p:cNvSpPr>
            <a:spLocks noGrp="1"/>
          </p:cNvSpPr>
          <p:nvPr>
            <p:ph type="title"/>
          </p:nvPr>
        </p:nvSpPr>
        <p:spPr>
          <a:xfrm>
            <a:off x="5415157" y="2587515"/>
            <a:ext cx="6423916" cy="620906"/>
          </a:xfrm>
        </p:spPr>
        <p:txBody>
          <a:bodyPr/>
          <a:lstStyle/>
          <a:p>
            <a:r>
              <a:rPr lang="en-US" sz="4400" b="1" dirty="0"/>
              <a:t>EATP Theory of Change</a:t>
            </a:r>
            <a:endParaRPr lang="hu-HU" sz="4400" b="1" dirty="0"/>
          </a:p>
        </p:txBody>
      </p:sp>
      <p:pic>
        <p:nvPicPr>
          <p:cNvPr id="6" name="Picture 5">
            <a:extLst>
              <a:ext uri="{FF2B5EF4-FFF2-40B4-BE49-F238E27FC236}">
                <a16:creationId xmlns:a16="http://schemas.microsoft.com/office/drawing/2014/main" id="{CE21A6A8-5E00-3B33-4663-979529FF7C3F}"/>
              </a:ext>
            </a:extLst>
          </p:cNvPr>
          <p:cNvPicPr>
            <a:picLocks noChangeAspect="1"/>
          </p:cNvPicPr>
          <p:nvPr/>
        </p:nvPicPr>
        <p:blipFill rotWithShape="1">
          <a:blip r:embed="rId2"/>
          <a:srcRect l="2222" t="1112" r="4259" b="2221"/>
          <a:stretch/>
        </p:blipFill>
        <p:spPr>
          <a:xfrm>
            <a:off x="0" y="-1"/>
            <a:ext cx="5005137" cy="6898169"/>
          </a:xfrm>
          <a:prstGeom prst="rect">
            <a:avLst/>
          </a:prstGeom>
        </p:spPr>
      </p:pic>
    </p:spTree>
    <p:extLst>
      <p:ext uri="{BB962C8B-B14F-4D97-AF65-F5344CB8AC3E}">
        <p14:creationId xmlns:p14="http://schemas.microsoft.com/office/powerpoint/2010/main" val="11657153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1DF5-8207-3528-7378-EF1AF095DBC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51DD7A9-C64C-AB67-DC10-5E30C3A1D9E5}"/>
              </a:ext>
            </a:extLst>
          </p:cNvPr>
          <p:cNvSpPr>
            <a:spLocks noGrp="1"/>
          </p:cNvSpPr>
          <p:nvPr>
            <p:ph type="title"/>
          </p:nvPr>
        </p:nvSpPr>
        <p:spPr/>
        <p:txBody>
          <a:bodyPr/>
          <a:lstStyle/>
          <a:p>
            <a:pPr algn="ctr"/>
            <a:r>
              <a:rPr lang="en-US" sz="4400" b="1" dirty="0"/>
              <a:t>Highlights 2021 - 2024</a:t>
            </a:r>
            <a:endParaRPr lang="hu-HU" sz="4400" b="1" dirty="0"/>
          </a:p>
        </p:txBody>
      </p:sp>
      <p:grpSp>
        <p:nvGrpSpPr>
          <p:cNvPr id="20" name="Group 19">
            <a:extLst>
              <a:ext uri="{FF2B5EF4-FFF2-40B4-BE49-F238E27FC236}">
                <a16:creationId xmlns:a16="http://schemas.microsoft.com/office/drawing/2014/main" id="{F9607406-2D59-9F78-1DF1-517B74449E2C}"/>
              </a:ext>
            </a:extLst>
          </p:cNvPr>
          <p:cNvGrpSpPr/>
          <p:nvPr/>
        </p:nvGrpSpPr>
        <p:grpSpPr>
          <a:xfrm>
            <a:off x="1956265" y="1587043"/>
            <a:ext cx="3148235" cy="1196101"/>
            <a:chOff x="1924181" y="2944245"/>
            <a:chExt cx="3148235" cy="1196101"/>
          </a:xfrm>
        </p:grpSpPr>
        <p:sp>
          <p:nvSpPr>
            <p:cNvPr id="21" name="Rectangle 20">
              <a:extLst>
                <a:ext uri="{FF2B5EF4-FFF2-40B4-BE49-F238E27FC236}">
                  <a16:creationId xmlns:a16="http://schemas.microsoft.com/office/drawing/2014/main" id="{59D89F1D-6A72-D146-F08C-EDEAFC6C069A}"/>
                </a:ext>
              </a:extLst>
            </p:cNvPr>
            <p:cNvSpPr/>
            <p:nvPr/>
          </p:nvSpPr>
          <p:spPr>
            <a:xfrm>
              <a:off x="2040617" y="3225826"/>
              <a:ext cx="2785682" cy="242867"/>
            </a:xfrm>
            <a:prstGeom prst="rect">
              <a:avLst/>
            </a:prstGeom>
            <a:solidFill>
              <a:srgbClr val="D4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21">
              <a:extLst>
                <a:ext uri="{FF2B5EF4-FFF2-40B4-BE49-F238E27FC236}">
                  <a16:creationId xmlns:a16="http://schemas.microsoft.com/office/drawing/2014/main" id="{43E73EBB-BC94-8A39-AC02-495FC1A7451E}"/>
                </a:ext>
              </a:extLst>
            </p:cNvPr>
            <p:cNvSpPr txBox="1"/>
            <p:nvPr/>
          </p:nvSpPr>
          <p:spPr>
            <a:xfrm>
              <a:off x="1924181" y="2944245"/>
              <a:ext cx="3148235" cy="586635"/>
            </a:xfrm>
            <a:prstGeom prst="rect">
              <a:avLst/>
            </a:prstGeom>
            <a:noFill/>
          </p:spPr>
          <p:txBody>
            <a:bodyPr wrap="square" lIns="0" tIns="0" rIns="0" bIns="0" rtlCol="0">
              <a:spAutoFit/>
            </a:bodyPr>
            <a:lstStyle/>
            <a:p>
              <a:pPr algn="ctr">
                <a:lnSpc>
                  <a:spcPct val="110000"/>
                </a:lnSpc>
              </a:pPr>
              <a:r>
                <a:rPr lang="en-US" sz="3600" b="1" dirty="0">
                  <a:solidFill>
                    <a:srgbClr val="2679BF"/>
                  </a:solidFill>
                  <a:latin typeface="+mj-lt"/>
                  <a:ea typeface="Inter" panose="020B0502030000000004" pitchFamily="34" charset="0"/>
                </a:rPr>
                <a:t>740+ CJS actors </a:t>
              </a:r>
            </a:p>
          </p:txBody>
        </p:sp>
        <p:sp>
          <p:nvSpPr>
            <p:cNvPr id="23" name="TextBox 22">
              <a:extLst>
                <a:ext uri="{FF2B5EF4-FFF2-40B4-BE49-F238E27FC236}">
                  <a16:creationId xmlns:a16="http://schemas.microsoft.com/office/drawing/2014/main" id="{FABAD73B-606C-4CDA-4B4A-C2F103217AAB}"/>
                </a:ext>
              </a:extLst>
            </p:cNvPr>
            <p:cNvSpPr txBox="1"/>
            <p:nvPr/>
          </p:nvSpPr>
          <p:spPr>
            <a:xfrm>
              <a:off x="2497572" y="3542362"/>
              <a:ext cx="1871772" cy="597984"/>
            </a:xfrm>
            <a:prstGeom prst="rect">
              <a:avLst/>
            </a:prstGeom>
            <a:noFill/>
          </p:spPr>
          <p:txBody>
            <a:bodyPr wrap="square" lIns="0" tIns="0" rIns="0" bIns="0" rtlCol="0">
              <a:spAutoFit/>
            </a:bodyPr>
            <a:lstStyle/>
            <a:p>
              <a:pPr algn="ctr">
                <a:lnSpc>
                  <a:spcPct val="110000"/>
                </a:lnSpc>
                <a:spcAft>
                  <a:spcPts val="1000"/>
                </a:spcAft>
              </a:pPr>
              <a:r>
                <a:rPr lang="en-US" b="1" dirty="0">
                  <a:latin typeface="+mj-lt"/>
                  <a:ea typeface="Inter" panose="02000503000000020004" pitchFamily="2" charset="0"/>
                </a:rPr>
                <a:t>Police, prosecutors and judges trained </a:t>
              </a:r>
            </a:p>
          </p:txBody>
        </p:sp>
      </p:grpSp>
      <p:grpSp>
        <p:nvGrpSpPr>
          <p:cNvPr id="24" name="Group 23">
            <a:extLst>
              <a:ext uri="{FF2B5EF4-FFF2-40B4-BE49-F238E27FC236}">
                <a16:creationId xmlns:a16="http://schemas.microsoft.com/office/drawing/2014/main" id="{B067D4B1-E6B5-FC27-CD00-E23651D4FB13}"/>
              </a:ext>
            </a:extLst>
          </p:cNvPr>
          <p:cNvGrpSpPr/>
          <p:nvPr/>
        </p:nvGrpSpPr>
        <p:grpSpPr>
          <a:xfrm>
            <a:off x="6607811" y="1575306"/>
            <a:ext cx="3083246" cy="1513208"/>
            <a:chOff x="8451854" y="2952054"/>
            <a:chExt cx="3083246" cy="1513208"/>
          </a:xfrm>
        </p:grpSpPr>
        <p:sp>
          <p:nvSpPr>
            <p:cNvPr id="25" name="Rectangle 24">
              <a:extLst>
                <a:ext uri="{FF2B5EF4-FFF2-40B4-BE49-F238E27FC236}">
                  <a16:creationId xmlns:a16="http://schemas.microsoft.com/office/drawing/2014/main" id="{0F6A7E0D-583E-6F19-ACC6-8250025C2362}"/>
                </a:ext>
              </a:extLst>
            </p:cNvPr>
            <p:cNvSpPr/>
            <p:nvPr/>
          </p:nvSpPr>
          <p:spPr>
            <a:xfrm>
              <a:off x="8451854" y="3184020"/>
              <a:ext cx="2886014" cy="298899"/>
            </a:xfrm>
            <a:prstGeom prst="rect">
              <a:avLst/>
            </a:prstGeom>
            <a:solidFill>
              <a:srgbClr val="D4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TextBox 25">
              <a:extLst>
                <a:ext uri="{FF2B5EF4-FFF2-40B4-BE49-F238E27FC236}">
                  <a16:creationId xmlns:a16="http://schemas.microsoft.com/office/drawing/2014/main" id="{A29C2C36-01B3-A33E-EDA8-BADCBA7F0A27}"/>
                </a:ext>
              </a:extLst>
            </p:cNvPr>
            <p:cNvSpPr txBox="1"/>
            <p:nvPr/>
          </p:nvSpPr>
          <p:spPr>
            <a:xfrm>
              <a:off x="8451854" y="2952054"/>
              <a:ext cx="3083246" cy="586635"/>
            </a:xfrm>
            <a:prstGeom prst="rect">
              <a:avLst/>
            </a:prstGeom>
            <a:noFill/>
          </p:spPr>
          <p:txBody>
            <a:bodyPr wrap="square" lIns="0" tIns="0" rIns="0" bIns="0" rtlCol="0">
              <a:spAutoFit/>
            </a:bodyPr>
            <a:lstStyle/>
            <a:p>
              <a:pPr algn="ctr">
                <a:lnSpc>
                  <a:spcPct val="110000"/>
                </a:lnSpc>
              </a:pPr>
              <a:r>
                <a:rPr lang="en-US" sz="3600" b="1" dirty="0">
                  <a:solidFill>
                    <a:srgbClr val="2679BF"/>
                  </a:solidFill>
                  <a:latin typeface="+mj-lt"/>
                  <a:ea typeface="Inter" panose="020B0502030000000004" pitchFamily="34" charset="0"/>
                </a:rPr>
                <a:t>450+ specialists</a:t>
              </a:r>
            </a:p>
          </p:txBody>
        </p:sp>
        <p:sp>
          <p:nvSpPr>
            <p:cNvPr id="27" name="TextBox 26">
              <a:extLst>
                <a:ext uri="{FF2B5EF4-FFF2-40B4-BE49-F238E27FC236}">
                  <a16:creationId xmlns:a16="http://schemas.microsoft.com/office/drawing/2014/main" id="{5F2C1026-189A-B406-D57C-0F4AF62E15C9}"/>
                </a:ext>
              </a:extLst>
            </p:cNvPr>
            <p:cNvSpPr txBox="1"/>
            <p:nvPr/>
          </p:nvSpPr>
          <p:spPr>
            <a:xfrm>
              <a:off x="8505107" y="3562579"/>
              <a:ext cx="2475466" cy="902683"/>
            </a:xfrm>
            <a:prstGeom prst="rect">
              <a:avLst/>
            </a:prstGeom>
            <a:noFill/>
          </p:spPr>
          <p:txBody>
            <a:bodyPr wrap="square" lIns="0" tIns="0" rIns="0" bIns="0" rtlCol="0">
              <a:spAutoFit/>
            </a:bodyPr>
            <a:lstStyle/>
            <a:p>
              <a:pPr algn="ctr">
                <a:lnSpc>
                  <a:spcPct val="110000"/>
                </a:lnSpc>
                <a:spcAft>
                  <a:spcPts val="1000"/>
                </a:spcAft>
              </a:pPr>
              <a:r>
                <a:rPr lang="en-US" b="1">
                  <a:latin typeface="+mj-lt"/>
                  <a:ea typeface="Inter" panose="02000503000000020004" pitchFamily="2" charset="0"/>
                </a:rPr>
                <a:t>Social workers, Psychologists, ANITP trained</a:t>
              </a:r>
            </a:p>
          </p:txBody>
        </p:sp>
      </p:grpSp>
      <p:grpSp>
        <p:nvGrpSpPr>
          <p:cNvPr id="28" name="Group 27">
            <a:extLst>
              <a:ext uri="{FF2B5EF4-FFF2-40B4-BE49-F238E27FC236}">
                <a16:creationId xmlns:a16="http://schemas.microsoft.com/office/drawing/2014/main" id="{325A22A3-CE7E-C227-2CD7-B93EDC2394AD}"/>
              </a:ext>
            </a:extLst>
          </p:cNvPr>
          <p:cNvGrpSpPr/>
          <p:nvPr/>
        </p:nvGrpSpPr>
        <p:grpSpPr>
          <a:xfrm>
            <a:off x="6537659" y="3556146"/>
            <a:ext cx="2785681" cy="1363539"/>
            <a:chOff x="905910" y="2890702"/>
            <a:chExt cx="2785681" cy="1363539"/>
          </a:xfrm>
        </p:grpSpPr>
        <p:sp>
          <p:nvSpPr>
            <p:cNvPr id="29" name="Rectangle 28">
              <a:extLst>
                <a:ext uri="{FF2B5EF4-FFF2-40B4-BE49-F238E27FC236}">
                  <a16:creationId xmlns:a16="http://schemas.microsoft.com/office/drawing/2014/main" id="{6F45266D-0729-C113-DDBB-D53E1DA5BD98}"/>
                </a:ext>
              </a:extLst>
            </p:cNvPr>
            <p:cNvSpPr/>
            <p:nvPr/>
          </p:nvSpPr>
          <p:spPr>
            <a:xfrm>
              <a:off x="1096665" y="3184020"/>
              <a:ext cx="2404175" cy="252249"/>
            </a:xfrm>
            <a:prstGeom prst="rect">
              <a:avLst/>
            </a:prstGeom>
            <a:solidFill>
              <a:srgbClr val="D4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TextBox 29">
              <a:extLst>
                <a:ext uri="{FF2B5EF4-FFF2-40B4-BE49-F238E27FC236}">
                  <a16:creationId xmlns:a16="http://schemas.microsoft.com/office/drawing/2014/main" id="{EB1294AB-4321-F2EF-2E3F-E6AF7F45347E}"/>
                </a:ext>
              </a:extLst>
            </p:cNvPr>
            <p:cNvSpPr txBox="1"/>
            <p:nvPr/>
          </p:nvSpPr>
          <p:spPr>
            <a:xfrm>
              <a:off x="905910" y="2890702"/>
              <a:ext cx="2785681" cy="586635"/>
            </a:xfrm>
            <a:prstGeom prst="rect">
              <a:avLst/>
            </a:prstGeom>
            <a:noFill/>
          </p:spPr>
          <p:txBody>
            <a:bodyPr wrap="square" lIns="0" tIns="0" rIns="0" bIns="0" rtlCol="0">
              <a:spAutoFit/>
            </a:bodyPr>
            <a:lstStyle/>
            <a:p>
              <a:pPr algn="ctr">
                <a:lnSpc>
                  <a:spcPct val="110000"/>
                </a:lnSpc>
              </a:pPr>
              <a:r>
                <a:rPr lang="en-US" sz="3600" b="1" dirty="0">
                  <a:solidFill>
                    <a:srgbClr val="2679BF"/>
                  </a:solidFill>
                  <a:latin typeface="+mj-lt"/>
                  <a:ea typeface="Inter" panose="020B0502030000000004" pitchFamily="34" charset="0"/>
                </a:rPr>
                <a:t>147 survivors</a:t>
              </a:r>
            </a:p>
          </p:txBody>
        </p:sp>
        <p:sp>
          <p:nvSpPr>
            <p:cNvPr id="31" name="TextBox 30">
              <a:extLst>
                <a:ext uri="{FF2B5EF4-FFF2-40B4-BE49-F238E27FC236}">
                  <a16:creationId xmlns:a16="http://schemas.microsoft.com/office/drawing/2014/main" id="{80FC8A19-69F5-7415-09ED-BB1AA620EC4A}"/>
                </a:ext>
              </a:extLst>
            </p:cNvPr>
            <p:cNvSpPr txBox="1"/>
            <p:nvPr/>
          </p:nvSpPr>
          <p:spPr>
            <a:xfrm>
              <a:off x="1263966" y="3656257"/>
              <a:ext cx="2069570" cy="597984"/>
            </a:xfrm>
            <a:prstGeom prst="rect">
              <a:avLst/>
            </a:prstGeom>
            <a:noFill/>
          </p:spPr>
          <p:txBody>
            <a:bodyPr wrap="square" lIns="0" tIns="0" rIns="0" bIns="0" rtlCol="0">
              <a:spAutoFit/>
            </a:bodyPr>
            <a:lstStyle/>
            <a:p>
              <a:pPr algn="ctr">
                <a:lnSpc>
                  <a:spcPct val="110000"/>
                </a:lnSpc>
                <a:spcAft>
                  <a:spcPts val="1000"/>
                </a:spcAft>
              </a:pPr>
              <a:r>
                <a:rPr lang="en-US" b="1">
                  <a:latin typeface="+mj-lt"/>
                  <a:ea typeface="Inter" panose="02000503000000020004" pitchFamily="2" charset="0"/>
                </a:rPr>
                <a:t>Receiving support and legal assistance</a:t>
              </a:r>
            </a:p>
          </p:txBody>
        </p:sp>
      </p:grpSp>
      <p:grpSp>
        <p:nvGrpSpPr>
          <p:cNvPr id="32" name="Group 31">
            <a:extLst>
              <a:ext uri="{FF2B5EF4-FFF2-40B4-BE49-F238E27FC236}">
                <a16:creationId xmlns:a16="http://schemas.microsoft.com/office/drawing/2014/main" id="{609F4862-A9E0-5D72-9C76-6E3D9BBB285E}"/>
              </a:ext>
            </a:extLst>
          </p:cNvPr>
          <p:cNvGrpSpPr/>
          <p:nvPr/>
        </p:nvGrpSpPr>
        <p:grpSpPr>
          <a:xfrm>
            <a:off x="1764481" y="3471458"/>
            <a:ext cx="3531805" cy="2240219"/>
            <a:chOff x="5775920" y="5158490"/>
            <a:chExt cx="3531805" cy="2240219"/>
          </a:xfrm>
        </p:grpSpPr>
        <p:sp>
          <p:nvSpPr>
            <p:cNvPr id="33" name="Rectangle 32">
              <a:extLst>
                <a:ext uri="{FF2B5EF4-FFF2-40B4-BE49-F238E27FC236}">
                  <a16:creationId xmlns:a16="http://schemas.microsoft.com/office/drawing/2014/main" id="{3F0064D7-1C00-07DB-8E06-77E13A8D3F11}"/>
                </a:ext>
              </a:extLst>
            </p:cNvPr>
            <p:cNvSpPr/>
            <p:nvPr/>
          </p:nvSpPr>
          <p:spPr>
            <a:xfrm>
              <a:off x="6009818" y="5451808"/>
              <a:ext cx="3064614" cy="250558"/>
            </a:xfrm>
            <a:prstGeom prst="rect">
              <a:avLst/>
            </a:prstGeom>
            <a:solidFill>
              <a:srgbClr val="D4D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BE4356F-34D2-7530-0E29-F0414C35E9CE}"/>
                </a:ext>
              </a:extLst>
            </p:cNvPr>
            <p:cNvSpPr txBox="1"/>
            <p:nvPr/>
          </p:nvSpPr>
          <p:spPr>
            <a:xfrm>
              <a:off x="5790102" y="5158490"/>
              <a:ext cx="3439886" cy="586635"/>
            </a:xfrm>
            <a:prstGeom prst="rect">
              <a:avLst/>
            </a:prstGeom>
            <a:noFill/>
          </p:spPr>
          <p:txBody>
            <a:bodyPr wrap="square" lIns="0" tIns="0" rIns="0" bIns="0" rtlCol="0">
              <a:spAutoFit/>
            </a:bodyPr>
            <a:lstStyle/>
            <a:p>
              <a:pPr algn="ctr">
                <a:lnSpc>
                  <a:spcPct val="110000"/>
                </a:lnSpc>
              </a:pPr>
              <a:r>
                <a:rPr lang="en-US" sz="3600" b="1" dirty="0">
                  <a:solidFill>
                    <a:srgbClr val="2679BF"/>
                  </a:solidFill>
                  <a:latin typeface="+mj-lt"/>
                  <a:ea typeface="Inter" panose="020B0502030000000004" pitchFamily="34" charset="0"/>
                </a:rPr>
                <a:t>127 arrests</a:t>
              </a:r>
            </a:p>
          </p:txBody>
        </p:sp>
        <p:sp>
          <p:nvSpPr>
            <p:cNvPr id="35" name="TextBox 34">
              <a:extLst>
                <a:ext uri="{FF2B5EF4-FFF2-40B4-BE49-F238E27FC236}">
                  <a16:creationId xmlns:a16="http://schemas.microsoft.com/office/drawing/2014/main" id="{8F34A8CB-D4AF-436F-2275-B1489ECDA0C5}"/>
                </a:ext>
              </a:extLst>
            </p:cNvPr>
            <p:cNvSpPr txBox="1"/>
            <p:nvPr/>
          </p:nvSpPr>
          <p:spPr>
            <a:xfrm>
              <a:off x="5775920" y="7105424"/>
              <a:ext cx="3531805" cy="293285"/>
            </a:xfrm>
            <a:prstGeom prst="rect">
              <a:avLst/>
            </a:prstGeom>
            <a:noFill/>
          </p:spPr>
          <p:txBody>
            <a:bodyPr wrap="square" lIns="0" tIns="0" rIns="0" bIns="0" rtlCol="0">
              <a:spAutoFit/>
            </a:bodyPr>
            <a:lstStyle/>
            <a:p>
              <a:pPr algn="ctr">
                <a:lnSpc>
                  <a:spcPct val="110000"/>
                </a:lnSpc>
                <a:spcAft>
                  <a:spcPts val="1000"/>
                </a:spcAft>
              </a:pPr>
              <a:r>
                <a:rPr lang="en-US" b="1" dirty="0">
                  <a:latin typeface="+mj-lt"/>
                  <a:ea typeface="Inter" panose="02000503000000020004" pitchFamily="2" charset="0"/>
                </a:rPr>
                <a:t>For Human Trafficking offences </a:t>
              </a:r>
            </a:p>
          </p:txBody>
        </p:sp>
      </p:grpSp>
      <p:sp>
        <p:nvSpPr>
          <p:cNvPr id="36" name="TextBox 35">
            <a:extLst>
              <a:ext uri="{FF2B5EF4-FFF2-40B4-BE49-F238E27FC236}">
                <a16:creationId xmlns:a16="http://schemas.microsoft.com/office/drawing/2014/main" id="{4C05563E-422D-7037-7AB3-347FBB6C31FE}"/>
              </a:ext>
            </a:extLst>
          </p:cNvPr>
          <p:cNvSpPr txBox="1"/>
          <p:nvPr/>
        </p:nvSpPr>
        <p:spPr>
          <a:xfrm>
            <a:off x="1679155" y="4038599"/>
            <a:ext cx="3638902" cy="586635"/>
          </a:xfrm>
          <a:prstGeom prst="rect">
            <a:avLst/>
          </a:prstGeom>
          <a:noFill/>
        </p:spPr>
        <p:txBody>
          <a:bodyPr wrap="square" lIns="0" tIns="0" rIns="0" bIns="0" rtlCol="0">
            <a:spAutoFit/>
          </a:bodyPr>
          <a:lstStyle/>
          <a:p>
            <a:pPr algn="ctr">
              <a:lnSpc>
                <a:spcPct val="110000"/>
              </a:lnSpc>
            </a:pPr>
            <a:r>
              <a:rPr lang="en-US" sz="3600" b="1">
                <a:solidFill>
                  <a:srgbClr val="2679BF"/>
                </a:solidFill>
                <a:latin typeface="+mj-lt"/>
                <a:ea typeface="Inter" panose="020B0502030000000004" pitchFamily="34" charset="0"/>
              </a:rPr>
              <a:t>116 </a:t>
            </a:r>
            <a:r>
              <a:rPr lang="en-US" sz="3600" b="1" dirty="0">
                <a:solidFill>
                  <a:srgbClr val="2679BF"/>
                </a:solidFill>
                <a:latin typeface="+mj-lt"/>
                <a:ea typeface="Inter" panose="020B0502030000000004" pitchFamily="34" charset="0"/>
              </a:rPr>
              <a:t>prosecutions</a:t>
            </a:r>
          </a:p>
        </p:txBody>
      </p:sp>
      <p:sp>
        <p:nvSpPr>
          <p:cNvPr id="37" name="TextBox 36">
            <a:extLst>
              <a:ext uri="{FF2B5EF4-FFF2-40B4-BE49-F238E27FC236}">
                <a16:creationId xmlns:a16="http://schemas.microsoft.com/office/drawing/2014/main" id="{8FF54450-39F4-9F7A-2DBB-C4AA9BCE0800}"/>
              </a:ext>
            </a:extLst>
          </p:cNvPr>
          <p:cNvSpPr txBox="1"/>
          <p:nvPr/>
        </p:nvSpPr>
        <p:spPr>
          <a:xfrm>
            <a:off x="1700927" y="4615542"/>
            <a:ext cx="3638902" cy="586635"/>
          </a:xfrm>
          <a:prstGeom prst="rect">
            <a:avLst/>
          </a:prstGeom>
          <a:noFill/>
        </p:spPr>
        <p:txBody>
          <a:bodyPr wrap="square" lIns="0" tIns="0" rIns="0" bIns="0" rtlCol="0">
            <a:spAutoFit/>
          </a:bodyPr>
          <a:lstStyle/>
          <a:p>
            <a:pPr algn="ctr">
              <a:lnSpc>
                <a:spcPct val="110000"/>
              </a:lnSpc>
            </a:pPr>
            <a:r>
              <a:rPr lang="en-US" sz="3600" b="1" dirty="0">
                <a:solidFill>
                  <a:srgbClr val="2679BF"/>
                </a:solidFill>
                <a:latin typeface="+mj-lt"/>
                <a:ea typeface="Inter" panose="020B0502030000000004" pitchFamily="34" charset="0"/>
              </a:rPr>
              <a:t>40+ convictions</a:t>
            </a:r>
          </a:p>
        </p:txBody>
      </p:sp>
    </p:spTree>
    <p:extLst>
      <p:ext uri="{BB962C8B-B14F-4D97-AF65-F5344CB8AC3E}">
        <p14:creationId xmlns:p14="http://schemas.microsoft.com/office/powerpoint/2010/main" val="28609929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ADC60-5255-2B71-F5A9-6C96BAC77DE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42A6273-C43C-14D4-0FAF-F5BE1232700F}"/>
              </a:ext>
            </a:extLst>
          </p:cNvPr>
          <p:cNvSpPr>
            <a:spLocks noGrp="1"/>
          </p:cNvSpPr>
          <p:nvPr>
            <p:ph type="title"/>
          </p:nvPr>
        </p:nvSpPr>
        <p:spPr>
          <a:xfrm>
            <a:off x="7592201" y="430539"/>
            <a:ext cx="4260013" cy="435223"/>
          </a:xfrm>
        </p:spPr>
        <p:txBody>
          <a:bodyPr>
            <a:normAutofit fontScale="90000"/>
          </a:bodyPr>
          <a:lstStyle/>
          <a:p>
            <a:pPr algn="ctr"/>
            <a:r>
              <a:rPr lang="en-US" b="1" dirty="0"/>
              <a:t>Where We Operate</a:t>
            </a:r>
            <a:endParaRPr lang="hu-HU" b="1" dirty="0"/>
          </a:p>
        </p:txBody>
      </p:sp>
      <p:pic>
        <p:nvPicPr>
          <p:cNvPr id="4" name="Picture 3" descr="A map of europe with different colored countries/regions&#10;&#10;Description automatically generated">
            <a:extLst>
              <a:ext uri="{FF2B5EF4-FFF2-40B4-BE49-F238E27FC236}">
                <a16:creationId xmlns:a16="http://schemas.microsoft.com/office/drawing/2014/main" id="{D2F45489-FF17-B623-0AB1-D203A73E16BD}"/>
              </a:ext>
            </a:extLst>
          </p:cNvPr>
          <p:cNvPicPr/>
          <p:nvPr/>
        </p:nvPicPr>
        <p:blipFill rotWithShape="1">
          <a:blip r:embed="rId2"/>
          <a:srcRect l="2056" t="12809" r="22004"/>
          <a:stretch/>
        </p:blipFill>
        <p:spPr>
          <a:xfrm>
            <a:off x="-30292" y="1"/>
            <a:ext cx="6944439" cy="6884500"/>
          </a:xfrm>
          <a:prstGeom prst="rect">
            <a:avLst/>
          </a:prstGeom>
        </p:spPr>
      </p:pic>
      <p:sp>
        <p:nvSpPr>
          <p:cNvPr id="5" name="TextBox 4">
            <a:extLst>
              <a:ext uri="{FF2B5EF4-FFF2-40B4-BE49-F238E27FC236}">
                <a16:creationId xmlns:a16="http://schemas.microsoft.com/office/drawing/2014/main" id="{1F946F87-4C53-87EE-1352-1D1625FAA1F0}"/>
              </a:ext>
            </a:extLst>
          </p:cNvPr>
          <p:cNvSpPr txBox="1"/>
          <p:nvPr/>
        </p:nvSpPr>
        <p:spPr>
          <a:xfrm>
            <a:off x="5622224" y="3943308"/>
            <a:ext cx="729574" cy="261610"/>
          </a:xfrm>
          <a:prstGeom prst="rect">
            <a:avLst/>
          </a:prstGeom>
          <a:noFill/>
        </p:spPr>
        <p:txBody>
          <a:bodyPr wrap="square" rtlCol="0">
            <a:spAutoFit/>
          </a:bodyPr>
          <a:lstStyle/>
          <a:p>
            <a:r>
              <a:rPr lang="en-US" sz="1100" dirty="0"/>
              <a:t>Romania</a:t>
            </a:r>
          </a:p>
        </p:txBody>
      </p:sp>
      <p:sp>
        <p:nvSpPr>
          <p:cNvPr id="7" name="TextBox 6">
            <a:extLst>
              <a:ext uri="{FF2B5EF4-FFF2-40B4-BE49-F238E27FC236}">
                <a16:creationId xmlns:a16="http://schemas.microsoft.com/office/drawing/2014/main" id="{FD9C9E36-3AC7-761D-E036-9AF6121FA37F}"/>
              </a:ext>
            </a:extLst>
          </p:cNvPr>
          <p:cNvSpPr txBox="1"/>
          <p:nvPr/>
        </p:nvSpPr>
        <p:spPr>
          <a:xfrm>
            <a:off x="5731213" y="4652219"/>
            <a:ext cx="729574" cy="261610"/>
          </a:xfrm>
          <a:prstGeom prst="rect">
            <a:avLst/>
          </a:prstGeom>
          <a:noFill/>
        </p:spPr>
        <p:txBody>
          <a:bodyPr wrap="square" rtlCol="0">
            <a:spAutoFit/>
          </a:bodyPr>
          <a:lstStyle/>
          <a:p>
            <a:r>
              <a:rPr lang="en-US" sz="1100"/>
              <a:t>Bulgaria</a:t>
            </a:r>
          </a:p>
        </p:txBody>
      </p:sp>
      <p:sp>
        <p:nvSpPr>
          <p:cNvPr id="8" name="TextBox 7">
            <a:extLst>
              <a:ext uri="{FF2B5EF4-FFF2-40B4-BE49-F238E27FC236}">
                <a16:creationId xmlns:a16="http://schemas.microsoft.com/office/drawing/2014/main" id="{7CF159B4-17DC-6E6B-4296-75937714AD39}"/>
              </a:ext>
            </a:extLst>
          </p:cNvPr>
          <p:cNvSpPr txBox="1"/>
          <p:nvPr/>
        </p:nvSpPr>
        <p:spPr>
          <a:xfrm>
            <a:off x="4706030" y="3631869"/>
            <a:ext cx="729574" cy="261610"/>
          </a:xfrm>
          <a:prstGeom prst="rect">
            <a:avLst/>
          </a:prstGeom>
          <a:noFill/>
        </p:spPr>
        <p:txBody>
          <a:bodyPr wrap="square" rtlCol="0">
            <a:spAutoFit/>
          </a:bodyPr>
          <a:lstStyle/>
          <a:p>
            <a:r>
              <a:rPr lang="en-US" sz="1100" dirty="0"/>
              <a:t>Hungary</a:t>
            </a:r>
          </a:p>
        </p:txBody>
      </p:sp>
      <p:sp>
        <p:nvSpPr>
          <p:cNvPr id="9" name="TextBox 8">
            <a:extLst>
              <a:ext uri="{FF2B5EF4-FFF2-40B4-BE49-F238E27FC236}">
                <a16:creationId xmlns:a16="http://schemas.microsoft.com/office/drawing/2014/main" id="{AEE0FF53-D4F8-72CD-4636-EF2214C4A389}"/>
              </a:ext>
            </a:extLst>
          </p:cNvPr>
          <p:cNvSpPr txBox="1"/>
          <p:nvPr/>
        </p:nvSpPr>
        <p:spPr>
          <a:xfrm>
            <a:off x="3077140" y="2509602"/>
            <a:ext cx="729574" cy="261610"/>
          </a:xfrm>
          <a:prstGeom prst="rect">
            <a:avLst/>
          </a:prstGeom>
          <a:noFill/>
        </p:spPr>
        <p:txBody>
          <a:bodyPr wrap="square" rtlCol="0">
            <a:spAutoFit/>
          </a:bodyPr>
          <a:lstStyle/>
          <a:p>
            <a:r>
              <a:rPr lang="en-US" sz="1100" dirty="0"/>
              <a:t>Germany</a:t>
            </a:r>
          </a:p>
        </p:txBody>
      </p:sp>
      <p:sp>
        <p:nvSpPr>
          <p:cNvPr id="10" name="TextBox 9">
            <a:extLst>
              <a:ext uri="{FF2B5EF4-FFF2-40B4-BE49-F238E27FC236}">
                <a16:creationId xmlns:a16="http://schemas.microsoft.com/office/drawing/2014/main" id="{CF2FF2E3-08D6-4CA3-DC6B-3978252264D7}"/>
              </a:ext>
            </a:extLst>
          </p:cNvPr>
          <p:cNvSpPr txBox="1"/>
          <p:nvPr/>
        </p:nvSpPr>
        <p:spPr>
          <a:xfrm>
            <a:off x="1408652" y="2207903"/>
            <a:ext cx="434034" cy="261610"/>
          </a:xfrm>
          <a:prstGeom prst="rect">
            <a:avLst/>
          </a:prstGeom>
          <a:noFill/>
        </p:spPr>
        <p:txBody>
          <a:bodyPr wrap="square" rtlCol="0">
            <a:spAutoFit/>
          </a:bodyPr>
          <a:lstStyle/>
          <a:p>
            <a:r>
              <a:rPr lang="en-US" sz="1100" dirty="0"/>
              <a:t>UK</a:t>
            </a:r>
          </a:p>
        </p:txBody>
      </p:sp>
      <p:sp>
        <p:nvSpPr>
          <p:cNvPr id="11" name="TextBox 10">
            <a:extLst>
              <a:ext uri="{FF2B5EF4-FFF2-40B4-BE49-F238E27FC236}">
                <a16:creationId xmlns:a16="http://schemas.microsoft.com/office/drawing/2014/main" id="{CE980844-15DF-7B86-2FDA-4DA4F2D2C032}"/>
              </a:ext>
            </a:extLst>
          </p:cNvPr>
          <p:cNvSpPr txBox="1"/>
          <p:nvPr/>
        </p:nvSpPr>
        <p:spPr>
          <a:xfrm>
            <a:off x="1953010" y="3442251"/>
            <a:ext cx="729574" cy="261610"/>
          </a:xfrm>
          <a:prstGeom prst="rect">
            <a:avLst/>
          </a:prstGeom>
          <a:noFill/>
        </p:spPr>
        <p:txBody>
          <a:bodyPr wrap="square" rtlCol="0">
            <a:spAutoFit/>
          </a:bodyPr>
          <a:lstStyle/>
          <a:p>
            <a:r>
              <a:rPr lang="en-US" sz="1100" dirty="0"/>
              <a:t>France</a:t>
            </a:r>
          </a:p>
        </p:txBody>
      </p:sp>
      <p:sp>
        <p:nvSpPr>
          <p:cNvPr id="12" name="TextBox 11">
            <a:extLst>
              <a:ext uri="{FF2B5EF4-FFF2-40B4-BE49-F238E27FC236}">
                <a16:creationId xmlns:a16="http://schemas.microsoft.com/office/drawing/2014/main" id="{C62E8448-468E-4ADC-857B-1D7C976BE21C}"/>
              </a:ext>
            </a:extLst>
          </p:cNvPr>
          <p:cNvSpPr txBox="1"/>
          <p:nvPr/>
        </p:nvSpPr>
        <p:spPr>
          <a:xfrm>
            <a:off x="952425" y="5200634"/>
            <a:ext cx="729574" cy="261610"/>
          </a:xfrm>
          <a:prstGeom prst="rect">
            <a:avLst/>
          </a:prstGeom>
          <a:noFill/>
        </p:spPr>
        <p:txBody>
          <a:bodyPr wrap="square" rtlCol="0">
            <a:spAutoFit/>
          </a:bodyPr>
          <a:lstStyle/>
          <a:p>
            <a:r>
              <a:rPr lang="en-US" sz="1100" dirty="0"/>
              <a:t>Spain</a:t>
            </a:r>
          </a:p>
        </p:txBody>
      </p:sp>
      <p:sp>
        <p:nvSpPr>
          <p:cNvPr id="13" name="TextBox 12">
            <a:extLst>
              <a:ext uri="{FF2B5EF4-FFF2-40B4-BE49-F238E27FC236}">
                <a16:creationId xmlns:a16="http://schemas.microsoft.com/office/drawing/2014/main" id="{169B3326-14AA-25E2-2FC8-99B5F0F25918}"/>
              </a:ext>
            </a:extLst>
          </p:cNvPr>
          <p:cNvSpPr txBox="1"/>
          <p:nvPr/>
        </p:nvSpPr>
        <p:spPr>
          <a:xfrm>
            <a:off x="3551208" y="4451740"/>
            <a:ext cx="540100" cy="261610"/>
          </a:xfrm>
          <a:prstGeom prst="rect">
            <a:avLst/>
          </a:prstGeom>
          <a:noFill/>
        </p:spPr>
        <p:txBody>
          <a:bodyPr wrap="square" rtlCol="0">
            <a:spAutoFit/>
          </a:bodyPr>
          <a:lstStyle/>
          <a:p>
            <a:r>
              <a:rPr lang="en-US" sz="1100" dirty="0"/>
              <a:t>Italy</a:t>
            </a:r>
          </a:p>
        </p:txBody>
      </p:sp>
      <p:sp>
        <p:nvSpPr>
          <p:cNvPr id="14" name="TextBox 13">
            <a:extLst>
              <a:ext uri="{FF2B5EF4-FFF2-40B4-BE49-F238E27FC236}">
                <a16:creationId xmlns:a16="http://schemas.microsoft.com/office/drawing/2014/main" id="{80F3B8A7-5F3C-55CE-8256-CCDC93B66DD8}"/>
              </a:ext>
            </a:extLst>
          </p:cNvPr>
          <p:cNvSpPr txBox="1"/>
          <p:nvPr/>
        </p:nvSpPr>
        <p:spPr>
          <a:xfrm>
            <a:off x="2260270" y="2247992"/>
            <a:ext cx="968434" cy="261610"/>
          </a:xfrm>
          <a:prstGeom prst="rect">
            <a:avLst/>
          </a:prstGeom>
          <a:noFill/>
        </p:spPr>
        <p:txBody>
          <a:bodyPr wrap="square" rtlCol="0">
            <a:spAutoFit/>
          </a:bodyPr>
          <a:lstStyle/>
          <a:p>
            <a:r>
              <a:rPr lang="en-US" sz="1100" dirty="0"/>
              <a:t>Netherlands</a:t>
            </a:r>
          </a:p>
        </p:txBody>
      </p:sp>
      <p:sp>
        <p:nvSpPr>
          <p:cNvPr id="15" name="TextBox 14">
            <a:extLst>
              <a:ext uri="{FF2B5EF4-FFF2-40B4-BE49-F238E27FC236}">
                <a16:creationId xmlns:a16="http://schemas.microsoft.com/office/drawing/2014/main" id="{89F15860-1074-2B32-6455-EC78297523B4}"/>
              </a:ext>
            </a:extLst>
          </p:cNvPr>
          <p:cNvSpPr txBox="1"/>
          <p:nvPr/>
        </p:nvSpPr>
        <p:spPr>
          <a:xfrm>
            <a:off x="4706030" y="2247992"/>
            <a:ext cx="729574" cy="261610"/>
          </a:xfrm>
          <a:prstGeom prst="rect">
            <a:avLst/>
          </a:prstGeom>
          <a:noFill/>
        </p:spPr>
        <p:txBody>
          <a:bodyPr wrap="square" rtlCol="0">
            <a:spAutoFit/>
          </a:bodyPr>
          <a:lstStyle/>
          <a:p>
            <a:r>
              <a:rPr lang="en-US" sz="1100" dirty="0"/>
              <a:t>Poland</a:t>
            </a:r>
          </a:p>
        </p:txBody>
      </p:sp>
      <p:sp>
        <p:nvSpPr>
          <p:cNvPr id="16" name="Text Placeholder 6">
            <a:extLst>
              <a:ext uri="{FF2B5EF4-FFF2-40B4-BE49-F238E27FC236}">
                <a16:creationId xmlns:a16="http://schemas.microsoft.com/office/drawing/2014/main" id="{E89B8C3D-0EB8-16BF-3C56-D8BCCC3D85E3}"/>
              </a:ext>
            </a:extLst>
          </p:cNvPr>
          <p:cNvSpPr txBox="1">
            <a:spLocks/>
          </p:cNvSpPr>
          <p:nvPr/>
        </p:nvSpPr>
        <p:spPr>
          <a:xfrm>
            <a:off x="7082257" y="1184832"/>
            <a:ext cx="5021911" cy="5038058"/>
          </a:xfrm>
          <a:prstGeom prst="rect">
            <a:avLst/>
          </a:prstGeom>
        </p:spPr>
        <p:txBody>
          <a:bodyPr lIns="91440" tIns="45720" rIns="91440" bIns="45720" anchor="t"/>
          <a:lstStyle>
            <a:lvl1pPr marL="0" indent="0" algn="l" defTabSz="914400" rtl="0" eaLnBrk="1" latinLnBrk="0" hangingPunct="1">
              <a:lnSpc>
                <a:spcPct val="90000"/>
              </a:lnSpc>
              <a:spcBef>
                <a:spcPts val="1000"/>
              </a:spcBef>
              <a:buFontTx/>
              <a:buNone/>
              <a:defRPr sz="2400" b="1" kern="1200">
                <a:solidFill>
                  <a:schemeClr val="tx1"/>
                </a:solidFill>
                <a:latin typeface="Inter" panose="020B0502030000000004" pitchFamily="34" charset="0"/>
                <a:ea typeface="Inter" panose="020B0502030000000004" pitchFamily="34" charset="0"/>
                <a:cs typeface="+mn-cs"/>
              </a:defRPr>
            </a:lvl1pPr>
            <a:lvl2pPr marL="457200" indent="0" algn="l" defTabSz="914400" rtl="0" eaLnBrk="1" latinLnBrk="0" hangingPunct="1">
              <a:lnSpc>
                <a:spcPct val="110000"/>
              </a:lnSpc>
              <a:spcBef>
                <a:spcPts val="500"/>
              </a:spcBef>
              <a:buFontTx/>
              <a:buNone/>
              <a:defRPr sz="2000" kern="1200">
                <a:solidFill>
                  <a:schemeClr val="tx1"/>
                </a:solidFill>
                <a:latin typeface="Inter" panose="020B0502030000000004" pitchFamily="34" charset="0"/>
                <a:ea typeface="Inter" panose="020B0502030000000004" pitchFamily="34" charset="0"/>
                <a:cs typeface="+mn-cs"/>
              </a:defRPr>
            </a:lvl2pPr>
            <a:lvl3pPr marL="914400" indent="0" algn="l" defTabSz="914400" rtl="0" eaLnBrk="1" latinLnBrk="0" hangingPunct="1">
              <a:lnSpc>
                <a:spcPct val="110000"/>
              </a:lnSpc>
              <a:spcBef>
                <a:spcPts val="500"/>
              </a:spcBef>
              <a:buFontTx/>
              <a:buNone/>
              <a:defRPr sz="1800" kern="1200">
                <a:solidFill>
                  <a:schemeClr val="tx1"/>
                </a:solidFill>
                <a:latin typeface="Inter" panose="020B0502030000000004" pitchFamily="34" charset="0"/>
                <a:ea typeface="Inter" panose="020B0502030000000004" pitchFamily="34" charset="0"/>
                <a:cs typeface="+mn-cs"/>
              </a:defRPr>
            </a:lvl3pPr>
            <a:lvl4pPr marL="1371600" indent="0" algn="l" defTabSz="914400" rtl="0" eaLnBrk="1" latinLnBrk="0" hangingPunct="1">
              <a:lnSpc>
                <a:spcPct val="110000"/>
              </a:lnSpc>
              <a:spcBef>
                <a:spcPts val="500"/>
              </a:spcBef>
              <a:buFontTx/>
              <a:buNone/>
              <a:defRPr sz="1600" kern="1200">
                <a:solidFill>
                  <a:schemeClr val="tx1"/>
                </a:solidFill>
                <a:latin typeface="Inter" panose="020B0502030000000004" pitchFamily="34" charset="0"/>
                <a:ea typeface="Inter" panose="020B0502030000000004" pitchFamily="34" charset="0"/>
                <a:cs typeface="+mn-cs"/>
              </a:defRPr>
            </a:lvl4pPr>
            <a:lvl5pPr marL="1828800" indent="0" algn="l" defTabSz="914400" rtl="0" eaLnBrk="1" latinLnBrk="0" hangingPunct="1">
              <a:lnSpc>
                <a:spcPct val="110000"/>
              </a:lnSpc>
              <a:spcBef>
                <a:spcPts val="500"/>
              </a:spcBef>
              <a:buFontTx/>
              <a:buNone/>
              <a:defRPr sz="1600" kern="1200">
                <a:solidFill>
                  <a:schemeClr val="tx1"/>
                </a:solidFill>
                <a:latin typeface="Inter" panose="020B0502030000000004" pitchFamily="34" charset="0"/>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3045" indent="-233045">
              <a:spcBef>
                <a:spcPts val="600"/>
              </a:spcBef>
              <a:spcAft>
                <a:spcPts val="600"/>
              </a:spcAft>
              <a:buClr>
                <a:schemeClr val="tx2"/>
              </a:buClr>
              <a:buFont typeface="Arial" panose="020B0604020202020204" pitchFamily="34" charset="0"/>
              <a:buChar char="•"/>
            </a:pPr>
            <a:r>
              <a:rPr lang="en-US" sz="2200" b="0" dirty="0">
                <a:solidFill>
                  <a:srgbClr val="0A1733"/>
                </a:solidFill>
                <a:latin typeface="+mj-lt"/>
              </a:rPr>
              <a:t>IJM is </a:t>
            </a:r>
            <a:r>
              <a:rPr lang="en-US" sz="2200" dirty="0">
                <a:solidFill>
                  <a:srgbClr val="2679BF"/>
                </a:solidFill>
                <a:latin typeface="+mj-lt"/>
              </a:rPr>
              <a:t>currently operating in Romania </a:t>
            </a:r>
            <a:r>
              <a:rPr lang="en-US" sz="2200" b="0" dirty="0">
                <a:solidFill>
                  <a:srgbClr val="0A1733"/>
                </a:solidFill>
                <a:latin typeface="+mj-lt"/>
              </a:rPr>
              <a:t>and supporting cross-border trafficking cases as they relate to the UK, Germany and the Netherlands. </a:t>
            </a:r>
          </a:p>
          <a:p>
            <a:pPr marL="233045" indent="-233045">
              <a:spcBef>
                <a:spcPts val="600"/>
              </a:spcBef>
              <a:spcAft>
                <a:spcPts val="600"/>
              </a:spcAft>
              <a:buClr>
                <a:schemeClr val="tx2"/>
              </a:buClr>
              <a:buFont typeface="Arial" panose="020B0604020202020204" pitchFamily="34" charset="0"/>
              <a:buChar char="•"/>
            </a:pPr>
            <a:r>
              <a:rPr lang="en-US" sz="2200" b="0" dirty="0">
                <a:solidFill>
                  <a:srgbClr val="0A1733"/>
                </a:solidFill>
                <a:latin typeface="+mj-lt"/>
                <a:ea typeface="Inter"/>
              </a:rPr>
              <a:t>IJM</a:t>
            </a:r>
            <a:r>
              <a:rPr lang="ro-RO" sz="2200" b="0" dirty="0">
                <a:solidFill>
                  <a:srgbClr val="0A1733"/>
                </a:solidFill>
                <a:latin typeface="+mj-lt"/>
                <a:ea typeface="Inter"/>
              </a:rPr>
              <a:t> </a:t>
            </a:r>
            <a:r>
              <a:rPr lang="ro-RO" sz="2200" b="0" dirty="0" err="1">
                <a:solidFill>
                  <a:srgbClr val="0A1733"/>
                </a:solidFill>
                <a:latin typeface="+mj-lt"/>
                <a:ea typeface="Inter"/>
              </a:rPr>
              <a:t>is</a:t>
            </a:r>
            <a:r>
              <a:rPr lang="ro-RO" sz="2200" b="0" dirty="0">
                <a:solidFill>
                  <a:srgbClr val="0A1733"/>
                </a:solidFill>
                <a:latin typeface="+mj-lt"/>
                <a:ea typeface="Inter"/>
              </a:rPr>
              <a:t> </a:t>
            </a:r>
            <a:r>
              <a:rPr lang="ro-RO" sz="2200" dirty="0" err="1">
                <a:solidFill>
                  <a:srgbClr val="2679BF"/>
                </a:solidFill>
                <a:latin typeface="+mj-lt"/>
                <a:ea typeface="Inter"/>
              </a:rPr>
              <a:t>working</a:t>
            </a:r>
            <a:r>
              <a:rPr lang="ro-RO" sz="2200" dirty="0">
                <a:solidFill>
                  <a:srgbClr val="2679BF"/>
                </a:solidFill>
                <a:latin typeface="+mj-lt"/>
                <a:ea typeface="Inter"/>
              </a:rPr>
              <a:t> </a:t>
            </a:r>
            <a:r>
              <a:rPr lang="ro-RO" sz="2200" dirty="0" err="1">
                <a:solidFill>
                  <a:srgbClr val="2679BF"/>
                </a:solidFill>
                <a:latin typeface="+mj-lt"/>
                <a:ea typeface="Inter"/>
              </a:rPr>
              <a:t>through</a:t>
            </a:r>
            <a:r>
              <a:rPr lang="ro-RO" sz="2200" dirty="0">
                <a:solidFill>
                  <a:srgbClr val="2679BF"/>
                </a:solidFill>
                <a:latin typeface="+mj-lt"/>
                <a:ea typeface="Inter"/>
              </a:rPr>
              <a:t> </a:t>
            </a:r>
            <a:r>
              <a:rPr lang="en-US" sz="2200" dirty="0">
                <a:solidFill>
                  <a:srgbClr val="2679BF"/>
                </a:solidFill>
                <a:latin typeface="+mj-lt"/>
                <a:ea typeface="Inter"/>
              </a:rPr>
              <a:t>partners in Bulgaria</a:t>
            </a:r>
            <a:r>
              <a:rPr lang="en-US" sz="2200" b="0" dirty="0">
                <a:solidFill>
                  <a:srgbClr val="0A1733"/>
                </a:solidFill>
                <a:latin typeface="+mj-lt"/>
                <a:ea typeface="Inter"/>
              </a:rPr>
              <a:t> and </a:t>
            </a:r>
            <a:r>
              <a:rPr lang="en-US" sz="2200" b="0" dirty="0">
                <a:latin typeface="+mj-lt"/>
                <a:ea typeface="Inter"/>
              </a:rPr>
              <a:t>has </a:t>
            </a:r>
            <a:r>
              <a:rPr lang="ro-RO" sz="2200" b="0" dirty="0" err="1">
                <a:latin typeface="+mj-lt"/>
                <a:ea typeface="Inter"/>
              </a:rPr>
              <a:t>secured</a:t>
            </a:r>
            <a:r>
              <a:rPr lang="ro-RO" sz="2200" b="0" dirty="0">
                <a:latin typeface="+mj-lt"/>
                <a:ea typeface="Inter"/>
              </a:rPr>
              <a:t> </a:t>
            </a:r>
            <a:r>
              <a:rPr lang="ro-RO" sz="2200" dirty="0" err="1">
                <a:solidFill>
                  <a:srgbClr val="2679BF"/>
                </a:solidFill>
                <a:latin typeface="+mj-lt"/>
                <a:ea typeface="Inter"/>
              </a:rPr>
              <a:t>registration</a:t>
            </a:r>
            <a:r>
              <a:rPr lang="ro-RO" sz="2200" dirty="0">
                <a:solidFill>
                  <a:srgbClr val="2679BF"/>
                </a:solidFill>
                <a:latin typeface="+mj-lt"/>
                <a:ea typeface="Inter"/>
              </a:rPr>
              <a:t> in </a:t>
            </a:r>
            <a:r>
              <a:rPr lang="ro-RO" sz="2200" dirty="0" err="1">
                <a:solidFill>
                  <a:srgbClr val="2679BF"/>
                </a:solidFill>
                <a:latin typeface="+mj-lt"/>
                <a:ea typeface="Inter"/>
              </a:rPr>
              <a:t>Poland</a:t>
            </a:r>
            <a:r>
              <a:rPr lang="en-US" sz="2200" b="0" dirty="0">
                <a:latin typeface="+mj-lt"/>
                <a:ea typeface="Inter"/>
              </a:rPr>
              <a:t>. </a:t>
            </a:r>
            <a:endParaRPr lang="en-US" sz="2200" dirty="0">
              <a:solidFill>
                <a:schemeClr val="tx2"/>
              </a:solidFill>
              <a:latin typeface="+mj-lt"/>
            </a:endParaRPr>
          </a:p>
          <a:p>
            <a:pPr marL="233045" indent="-233045">
              <a:spcBef>
                <a:spcPts val="600"/>
              </a:spcBef>
              <a:spcAft>
                <a:spcPts val="600"/>
              </a:spcAft>
              <a:buClr>
                <a:schemeClr val="tx2"/>
              </a:buClr>
              <a:buFont typeface="Arial" panose="020B0604020202020204" pitchFamily="34" charset="0"/>
              <a:buChar char="•"/>
            </a:pPr>
            <a:r>
              <a:rPr lang="en-US" sz="2200" b="0" dirty="0">
                <a:solidFill>
                  <a:srgbClr val="0A1733"/>
                </a:solidFill>
                <a:latin typeface="+mj-lt"/>
              </a:rPr>
              <a:t>IJM will at a later stage expand operations to </a:t>
            </a:r>
            <a:r>
              <a:rPr lang="ro-RO" sz="2200" b="0" dirty="0">
                <a:solidFill>
                  <a:srgbClr val="0A1733"/>
                </a:solidFill>
                <a:latin typeface="+mj-lt"/>
              </a:rPr>
              <a:t>Hungary, </a:t>
            </a:r>
            <a:r>
              <a:rPr lang="en-US" sz="2200" b="0" dirty="0">
                <a:solidFill>
                  <a:srgbClr val="0A1733"/>
                </a:solidFill>
                <a:latin typeface="+mj-lt"/>
              </a:rPr>
              <a:t>Spain, Italy and France.  </a:t>
            </a:r>
          </a:p>
        </p:txBody>
      </p:sp>
    </p:spTree>
    <p:extLst>
      <p:ext uri="{BB962C8B-B14F-4D97-AF65-F5344CB8AC3E}">
        <p14:creationId xmlns:p14="http://schemas.microsoft.com/office/powerpoint/2010/main" val="17952946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57D0-7F47-D44C-996B-4B6761930708}"/>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7F15876D-3796-6349-AF06-3BF8068B69C6}"/>
              </a:ext>
            </a:extLst>
          </p:cNvPr>
          <p:cNvSpPr txBox="1">
            <a:spLocks/>
          </p:cNvSpPr>
          <p:nvPr/>
        </p:nvSpPr>
        <p:spPr>
          <a:xfrm>
            <a:off x="5183892" y="1824968"/>
            <a:ext cx="6719349" cy="9235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500" b="1" dirty="0">
                <a:latin typeface="Garamond" panose="02020404030301010803" pitchFamily="18" charset="0"/>
              </a:rPr>
              <a:t>Activating Agents of Change &amp; Advocacy</a:t>
            </a:r>
          </a:p>
        </p:txBody>
      </p:sp>
      <p:sp>
        <p:nvSpPr>
          <p:cNvPr id="9" name="Alcím 2">
            <a:extLst>
              <a:ext uri="{FF2B5EF4-FFF2-40B4-BE49-F238E27FC236}">
                <a16:creationId xmlns:a16="http://schemas.microsoft.com/office/drawing/2014/main" id="{28D9F12C-4D44-EF55-2B8D-DDD716261688}"/>
              </a:ext>
            </a:extLst>
          </p:cNvPr>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pic>
        <p:nvPicPr>
          <p:cNvPr id="3" name="Picture Placeholder 7">
            <a:extLst>
              <a:ext uri="{FF2B5EF4-FFF2-40B4-BE49-F238E27FC236}">
                <a16:creationId xmlns:a16="http://schemas.microsoft.com/office/drawing/2014/main" id="{5972D374-572D-B89B-38E5-8B8ED63838B7}"/>
              </a:ext>
            </a:extLst>
          </p:cNvPr>
          <p:cNvPicPr>
            <a:picLocks noChangeAspect="1"/>
          </p:cNvPicPr>
          <p:nvPr/>
        </p:nvPicPr>
        <p:blipFill>
          <a:blip r:embed="rId2"/>
          <a:srcRect l="4208" r="4208"/>
          <a:stretch/>
        </p:blipFill>
        <p:spPr>
          <a:xfrm>
            <a:off x="0" y="-26988"/>
            <a:ext cx="4729163" cy="6884988"/>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p:spPr>
      </p:pic>
    </p:spTree>
    <p:extLst>
      <p:ext uri="{BB962C8B-B14F-4D97-AF65-F5344CB8AC3E}">
        <p14:creationId xmlns:p14="http://schemas.microsoft.com/office/powerpoint/2010/main" val="556141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8996-34C3-46B8-5ABB-DD34134DC05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5303418-7037-F3BB-7E5B-18346D1A4EA1}"/>
              </a:ext>
            </a:extLst>
          </p:cNvPr>
          <p:cNvSpPr>
            <a:spLocks noGrp="1"/>
          </p:cNvSpPr>
          <p:nvPr>
            <p:ph type="title"/>
          </p:nvPr>
        </p:nvSpPr>
        <p:spPr>
          <a:xfrm>
            <a:off x="5463283" y="357662"/>
            <a:ext cx="6423916" cy="620906"/>
          </a:xfrm>
        </p:spPr>
        <p:txBody>
          <a:bodyPr/>
          <a:lstStyle/>
          <a:p>
            <a:pPr algn="ctr"/>
            <a:r>
              <a:rPr lang="en-US" sz="4400" b="1" dirty="0"/>
              <a:t>Highlights</a:t>
            </a:r>
            <a:endParaRPr lang="hu-HU" sz="4400" b="1" dirty="0"/>
          </a:p>
        </p:txBody>
      </p:sp>
      <p:sp>
        <p:nvSpPr>
          <p:cNvPr id="3" name="Text Placeholder 6">
            <a:extLst>
              <a:ext uri="{FF2B5EF4-FFF2-40B4-BE49-F238E27FC236}">
                <a16:creationId xmlns:a16="http://schemas.microsoft.com/office/drawing/2014/main" id="{D3C894E8-CD95-0884-D7BE-6A19ED78B54F}"/>
              </a:ext>
            </a:extLst>
          </p:cNvPr>
          <p:cNvSpPr txBox="1">
            <a:spLocks/>
          </p:cNvSpPr>
          <p:nvPr/>
        </p:nvSpPr>
        <p:spPr>
          <a:xfrm>
            <a:off x="6278794" y="1571247"/>
            <a:ext cx="4792894" cy="407514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indent="-233045">
              <a:spcBef>
                <a:spcPts val="600"/>
              </a:spcBef>
              <a:spcAft>
                <a:spcPts val="600"/>
              </a:spcAft>
              <a:buClr>
                <a:schemeClr val="tx2"/>
              </a:buClr>
            </a:pPr>
            <a:r>
              <a:rPr lang="en-US" sz="1800" dirty="0">
                <a:latin typeface="Inter"/>
                <a:ea typeface="Inter"/>
              </a:rPr>
              <a:t>Engagement and buy-in at </a:t>
            </a:r>
            <a:r>
              <a:rPr lang="en-US" sz="1800" b="1" dirty="0">
                <a:solidFill>
                  <a:srgbClr val="2679BF"/>
                </a:solidFill>
                <a:latin typeface="Inter"/>
                <a:ea typeface="Inter"/>
              </a:rPr>
              <a:t>highest government level. </a:t>
            </a:r>
          </a:p>
          <a:p>
            <a:pPr marL="233045" indent="-233045">
              <a:spcBef>
                <a:spcPts val="600"/>
              </a:spcBef>
              <a:spcAft>
                <a:spcPts val="600"/>
              </a:spcAft>
              <a:buClr>
                <a:schemeClr val="tx2"/>
              </a:buClr>
            </a:pPr>
            <a:r>
              <a:rPr lang="en-US" sz="1800" dirty="0">
                <a:latin typeface="Inter"/>
                <a:ea typeface="Inter"/>
              </a:rPr>
              <a:t>Coordinating the evaluation reporting of the </a:t>
            </a:r>
            <a:r>
              <a:rPr lang="en-US" sz="1800" b="1" dirty="0">
                <a:solidFill>
                  <a:srgbClr val="2679BF"/>
                </a:solidFill>
                <a:latin typeface="Inter"/>
                <a:ea typeface="Inter"/>
              </a:rPr>
              <a:t>National anti-THB strategy </a:t>
            </a:r>
            <a:r>
              <a:rPr lang="en-US" sz="1800" dirty="0">
                <a:latin typeface="Inter"/>
                <a:ea typeface="Inter"/>
              </a:rPr>
              <a:t>2018-2022 and advising on new TIP strategy.</a:t>
            </a:r>
          </a:p>
          <a:p>
            <a:pPr marL="233045" indent="-233045">
              <a:spcBef>
                <a:spcPts val="600"/>
              </a:spcBef>
              <a:spcAft>
                <a:spcPts val="600"/>
              </a:spcAft>
              <a:buClr>
                <a:schemeClr val="tx2"/>
              </a:buClr>
            </a:pPr>
            <a:r>
              <a:rPr lang="en-US" sz="1800" b="1" dirty="0">
                <a:solidFill>
                  <a:srgbClr val="2679BF"/>
                </a:solidFill>
                <a:latin typeface="Inter"/>
                <a:ea typeface="Inter"/>
              </a:rPr>
              <a:t>Policy changes </a:t>
            </a:r>
            <a:r>
              <a:rPr lang="en-US" sz="1800" dirty="0">
                <a:latin typeface="Inter"/>
                <a:ea typeface="Inter"/>
              </a:rPr>
              <a:t>informed by cooperation with relevant criminal justice system actors.</a:t>
            </a:r>
          </a:p>
          <a:p>
            <a:pPr marL="233045" indent="-233045">
              <a:spcBef>
                <a:spcPts val="600"/>
              </a:spcBef>
              <a:spcAft>
                <a:spcPts val="600"/>
              </a:spcAft>
              <a:buClr>
                <a:schemeClr val="tx2"/>
              </a:buClr>
            </a:pPr>
            <a:r>
              <a:rPr lang="en-US" sz="1800" b="1" dirty="0">
                <a:solidFill>
                  <a:srgbClr val="2679BF"/>
                </a:solidFill>
                <a:latin typeface="Inter"/>
                <a:ea typeface="Inter"/>
              </a:rPr>
              <a:t>Collaborative approach </a:t>
            </a:r>
            <a:r>
              <a:rPr lang="en-US" sz="1800" dirty="0">
                <a:latin typeface="Inter"/>
                <a:ea typeface="Inter"/>
              </a:rPr>
              <a:t>with civil society. </a:t>
            </a:r>
            <a:endParaRPr lang="en-US" sz="1800" dirty="0"/>
          </a:p>
          <a:p>
            <a:pPr marL="233045" indent="-233045">
              <a:spcBef>
                <a:spcPts val="600"/>
              </a:spcBef>
              <a:spcAft>
                <a:spcPts val="600"/>
              </a:spcAft>
              <a:buClr>
                <a:schemeClr val="tx2"/>
              </a:buClr>
            </a:pPr>
            <a:endParaRPr lang="en-US" sz="1800" dirty="0">
              <a:latin typeface="Inter"/>
              <a:ea typeface="Inter"/>
            </a:endParaRPr>
          </a:p>
          <a:p>
            <a:pPr marL="233045" indent="-233045">
              <a:spcBef>
                <a:spcPts val="600"/>
              </a:spcBef>
              <a:spcAft>
                <a:spcPts val="600"/>
              </a:spcAft>
              <a:buClr>
                <a:schemeClr val="tx2"/>
              </a:buClr>
            </a:pPr>
            <a:endParaRPr lang="en-US" sz="1800" dirty="0">
              <a:latin typeface="Inter"/>
              <a:ea typeface="Inter"/>
            </a:endParaRPr>
          </a:p>
        </p:txBody>
      </p:sp>
      <p:pic>
        <p:nvPicPr>
          <p:cNvPr id="4" name="Picture 3" descr="A group of people sitting at long tables in a room with a flag&#10;&#10;Description automatically generated">
            <a:extLst>
              <a:ext uri="{FF2B5EF4-FFF2-40B4-BE49-F238E27FC236}">
                <a16:creationId xmlns:a16="http://schemas.microsoft.com/office/drawing/2014/main" id="{1C29A110-8E3B-B965-1189-BACBB4DC7A87}"/>
              </a:ext>
            </a:extLst>
          </p:cNvPr>
          <p:cNvPicPr>
            <a:picLocks noChangeAspect="1"/>
          </p:cNvPicPr>
          <p:nvPr/>
        </p:nvPicPr>
        <p:blipFill rotWithShape="1">
          <a:blip r:embed="rId2"/>
          <a:srcRect l="8472" b="-202"/>
          <a:stretch/>
        </p:blipFill>
        <p:spPr>
          <a:xfrm>
            <a:off x="734786" y="1303058"/>
            <a:ext cx="5178421" cy="4251884"/>
          </a:xfrm>
          <a:prstGeom prst="rect">
            <a:avLst/>
          </a:prstGeom>
        </p:spPr>
      </p:pic>
    </p:spTree>
    <p:extLst>
      <p:ext uri="{BB962C8B-B14F-4D97-AF65-F5344CB8AC3E}">
        <p14:creationId xmlns:p14="http://schemas.microsoft.com/office/powerpoint/2010/main" val="18448361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CCAB-0AEA-FBE1-7F6F-7567DB7AE481}"/>
            </a:ext>
          </a:extLst>
        </p:cNvPr>
        <p:cNvGrpSpPr/>
        <p:nvPr/>
      </p:nvGrpSpPr>
      <p:grpSpPr>
        <a:xfrm>
          <a:off x="0" y="0"/>
          <a:ext cx="0" cy="0"/>
          <a:chOff x="0" y="0"/>
          <a:chExt cx="0" cy="0"/>
        </a:xfrm>
      </p:grpSpPr>
      <p:pic>
        <p:nvPicPr>
          <p:cNvPr id="3" name="Picture Placeholder 12" descr="A group of men sitting at a table&#10;&#10;Description automatically generated">
            <a:extLst>
              <a:ext uri="{FF2B5EF4-FFF2-40B4-BE49-F238E27FC236}">
                <a16:creationId xmlns:a16="http://schemas.microsoft.com/office/drawing/2014/main" id="{52531727-289B-A72B-FE76-17B6C43B2526}"/>
              </a:ext>
            </a:extLst>
          </p:cNvPr>
          <p:cNvPicPr>
            <a:picLocks noChangeAspect="1"/>
          </p:cNvPicPr>
          <p:nvPr/>
        </p:nvPicPr>
        <p:blipFill>
          <a:blip r:embed="rId2"/>
          <a:srcRect l="16799" r="16799"/>
          <a:stretch>
            <a:fillRect/>
          </a:stretch>
        </p:blipFill>
        <p:spPr>
          <a:xfrm>
            <a:off x="6141027" y="457200"/>
            <a:ext cx="4933373" cy="4942896"/>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p:spPr>
      </p:pic>
      <p:pic>
        <p:nvPicPr>
          <p:cNvPr id="4" name="Picture Placeholder 16" descr="A pen and a book on a table&#10;&#10;Description automatically generated">
            <a:extLst>
              <a:ext uri="{FF2B5EF4-FFF2-40B4-BE49-F238E27FC236}">
                <a16:creationId xmlns:a16="http://schemas.microsoft.com/office/drawing/2014/main" id="{FBC1209D-186C-DA2C-C00A-28279114BB48}"/>
              </a:ext>
            </a:extLst>
          </p:cNvPr>
          <p:cNvPicPr>
            <a:picLocks noChangeAspect="1"/>
          </p:cNvPicPr>
          <p:nvPr/>
        </p:nvPicPr>
        <p:blipFill>
          <a:blip r:embed="rId3"/>
          <a:srcRect l="384" r="384"/>
          <a:stretch>
            <a:fillRect/>
          </a:stretch>
        </p:blipFill>
        <p:spPr>
          <a:xfrm>
            <a:off x="753532" y="429415"/>
            <a:ext cx="4933373" cy="4970681"/>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p:spPr>
      </p:pic>
    </p:spTree>
    <p:extLst>
      <p:ext uri="{BB962C8B-B14F-4D97-AF65-F5344CB8AC3E}">
        <p14:creationId xmlns:p14="http://schemas.microsoft.com/office/powerpoint/2010/main" val="100914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A042-6E1D-E89E-82A6-2B2DCEE5B42C}"/>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A734CD1-E2B5-8ACF-B2E5-F3077AB635DD}"/>
              </a:ext>
            </a:extLst>
          </p:cNvPr>
          <p:cNvSpPr>
            <a:spLocks noGrp="1"/>
          </p:cNvSpPr>
          <p:nvPr>
            <p:ph type="title"/>
          </p:nvPr>
        </p:nvSpPr>
        <p:spPr>
          <a:xfrm>
            <a:off x="5463283" y="357662"/>
            <a:ext cx="6423916" cy="620906"/>
          </a:xfrm>
        </p:spPr>
        <p:txBody>
          <a:bodyPr/>
          <a:lstStyle/>
          <a:p>
            <a:pPr algn="ctr"/>
            <a:r>
              <a:rPr lang="en-US" sz="4400" b="1" dirty="0"/>
              <a:t>Legislative Changes</a:t>
            </a:r>
            <a:endParaRPr lang="hu-HU" sz="4400" b="1" dirty="0"/>
          </a:p>
        </p:txBody>
      </p:sp>
      <p:sp>
        <p:nvSpPr>
          <p:cNvPr id="5" name="Text Placeholder 6">
            <a:extLst>
              <a:ext uri="{FF2B5EF4-FFF2-40B4-BE49-F238E27FC236}">
                <a16:creationId xmlns:a16="http://schemas.microsoft.com/office/drawing/2014/main" id="{BFB5E4DD-4CB4-A274-B81B-0D657474EF3E}"/>
              </a:ext>
            </a:extLst>
          </p:cNvPr>
          <p:cNvSpPr txBox="1">
            <a:spLocks/>
          </p:cNvSpPr>
          <p:nvPr/>
        </p:nvSpPr>
        <p:spPr>
          <a:xfrm>
            <a:off x="6278795" y="1303058"/>
            <a:ext cx="5271697" cy="456997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045" indent="-233045">
              <a:spcBef>
                <a:spcPts val="600"/>
              </a:spcBef>
              <a:spcAft>
                <a:spcPts val="600"/>
              </a:spcAft>
              <a:buClr>
                <a:schemeClr val="tx2"/>
              </a:buClr>
            </a:pPr>
            <a:r>
              <a:rPr lang="en-US" sz="2000" b="1" dirty="0">
                <a:latin typeface="+mj-lt"/>
                <a:ea typeface="Inter"/>
              </a:rPr>
              <a:t>Changes to the criminal code:</a:t>
            </a:r>
          </a:p>
          <a:p>
            <a:pPr marL="690245" lvl="1" indent="-233045">
              <a:spcBef>
                <a:spcPts val="600"/>
              </a:spcBef>
              <a:spcAft>
                <a:spcPts val="600"/>
              </a:spcAft>
              <a:buClr>
                <a:schemeClr val="tx2"/>
              </a:buClr>
            </a:pPr>
            <a:r>
              <a:rPr lang="en-US" sz="2000" b="1" dirty="0">
                <a:latin typeface="+mj-lt"/>
                <a:ea typeface="Inter"/>
              </a:rPr>
              <a:t>Law 202/ 2024 – increased sentencing, elimination of suspended sentences</a:t>
            </a:r>
          </a:p>
          <a:p>
            <a:pPr marL="690245" lvl="1" indent="-233045">
              <a:spcBef>
                <a:spcPts val="600"/>
              </a:spcBef>
              <a:spcAft>
                <a:spcPts val="600"/>
              </a:spcAft>
              <a:buClr>
                <a:schemeClr val="tx2"/>
              </a:buClr>
            </a:pPr>
            <a:r>
              <a:rPr lang="en-US" sz="2000" b="1" dirty="0">
                <a:latin typeface="+mj-lt"/>
                <a:ea typeface="Inter"/>
              </a:rPr>
              <a:t>Law 269/2024 – forced pimping becomes human trafficking (and jurisdiction changes)</a:t>
            </a:r>
          </a:p>
          <a:p>
            <a:pPr marL="233045" indent="-233045">
              <a:spcBef>
                <a:spcPts val="600"/>
              </a:spcBef>
              <a:spcAft>
                <a:spcPts val="600"/>
              </a:spcAft>
              <a:buClr>
                <a:schemeClr val="tx2"/>
              </a:buClr>
            </a:pPr>
            <a:r>
              <a:rPr lang="en-US" sz="2000" b="1" dirty="0">
                <a:latin typeface="+mj-lt"/>
                <a:ea typeface="Inter"/>
              </a:rPr>
              <a:t>Law 272/ 2024 – increased access to rights (including compensation) for victims</a:t>
            </a:r>
          </a:p>
          <a:p>
            <a:pPr marL="233045" indent="-233045">
              <a:spcBef>
                <a:spcPts val="600"/>
              </a:spcBef>
              <a:spcAft>
                <a:spcPts val="600"/>
              </a:spcAft>
              <a:buClr>
                <a:schemeClr val="tx2"/>
              </a:buClr>
            </a:pPr>
            <a:r>
              <a:rPr lang="en-US" sz="2000" b="1" dirty="0">
                <a:latin typeface="+mj-lt"/>
                <a:ea typeface="Inter"/>
              </a:rPr>
              <a:t>Currently working on updating criminal procedure code – growing efficiency and improving procedures linked to digital evidence</a:t>
            </a:r>
          </a:p>
          <a:p>
            <a:pPr marL="233045" indent="-233045">
              <a:spcBef>
                <a:spcPts val="600"/>
              </a:spcBef>
              <a:spcAft>
                <a:spcPts val="600"/>
              </a:spcAft>
              <a:buClr>
                <a:schemeClr val="tx2"/>
              </a:buClr>
            </a:pPr>
            <a:endParaRPr lang="en-US" sz="1800" dirty="0">
              <a:latin typeface="Inter"/>
              <a:ea typeface="Inter"/>
            </a:endParaRPr>
          </a:p>
        </p:txBody>
      </p:sp>
      <p:pic>
        <p:nvPicPr>
          <p:cNvPr id="6" name="Picture 5" descr="A group of people sitting at tables&#10;&#10;Description automatically generated">
            <a:extLst>
              <a:ext uri="{FF2B5EF4-FFF2-40B4-BE49-F238E27FC236}">
                <a16:creationId xmlns:a16="http://schemas.microsoft.com/office/drawing/2014/main" id="{B5898FF1-592E-D318-7B35-251D5DC033AE}"/>
              </a:ext>
            </a:extLst>
          </p:cNvPr>
          <p:cNvPicPr>
            <a:picLocks noChangeAspect="1"/>
          </p:cNvPicPr>
          <p:nvPr/>
        </p:nvPicPr>
        <p:blipFill rotWithShape="1">
          <a:blip r:embed="rId2"/>
          <a:srcRect t="16474" r="-2" b="2874"/>
          <a:stretch/>
        </p:blipFill>
        <p:spPr>
          <a:xfrm>
            <a:off x="641508" y="357662"/>
            <a:ext cx="3112494" cy="3760660"/>
          </a:xfrm>
          <a:prstGeom prst="rect">
            <a:avLst/>
          </a:prstGeom>
        </p:spPr>
      </p:pic>
      <p:pic>
        <p:nvPicPr>
          <p:cNvPr id="7" name="Picture 6" descr="A group of people sitting around a table&#10;&#10;Description automatically generated">
            <a:extLst>
              <a:ext uri="{FF2B5EF4-FFF2-40B4-BE49-F238E27FC236}">
                <a16:creationId xmlns:a16="http://schemas.microsoft.com/office/drawing/2014/main" id="{1BA58DE8-7F4B-326D-5121-F4047FB44FA3}"/>
              </a:ext>
            </a:extLst>
          </p:cNvPr>
          <p:cNvPicPr>
            <a:picLocks noChangeAspect="1"/>
          </p:cNvPicPr>
          <p:nvPr/>
        </p:nvPicPr>
        <p:blipFill rotWithShape="1">
          <a:blip r:embed="rId3"/>
          <a:srcRect l="1642" r="14885"/>
          <a:stretch/>
        </p:blipFill>
        <p:spPr>
          <a:xfrm>
            <a:off x="2775924" y="2477611"/>
            <a:ext cx="3107744" cy="3760661"/>
          </a:xfrm>
          <a:prstGeom prst="rect">
            <a:avLst/>
          </a:prstGeom>
        </p:spPr>
      </p:pic>
    </p:spTree>
    <p:extLst>
      <p:ext uri="{BB962C8B-B14F-4D97-AF65-F5344CB8AC3E}">
        <p14:creationId xmlns:p14="http://schemas.microsoft.com/office/powerpoint/2010/main" val="41365366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C0D3-B770-A4E1-5996-E2335FE71C04}"/>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9DE8F4E0-E6F8-1058-50DB-A0DD4507BFCD}"/>
              </a:ext>
            </a:extLst>
          </p:cNvPr>
          <p:cNvSpPr txBox="1">
            <a:spLocks/>
          </p:cNvSpPr>
          <p:nvPr/>
        </p:nvSpPr>
        <p:spPr>
          <a:xfrm>
            <a:off x="5183892" y="1824968"/>
            <a:ext cx="6719349" cy="9235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200000"/>
              </a:lnSpc>
            </a:pPr>
            <a:r>
              <a:rPr lang="en-US" sz="4500" b="1" dirty="0">
                <a:latin typeface="Garamond" panose="02020404030301010803" pitchFamily="18" charset="0"/>
              </a:rPr>
              <a:t>IJM’s Theory of Change</a:t>
            </a:r>
          </a:p>
        </p:txBody>
      </p:sp>
      <p:sp>
        <p:nvSpPr>
          <p:cNvPr id="9" name="Alcím 2">
            <a:extLst>
              <a:ext uri="{FF2B5EF4-FFF2-40B4-BE49-F238E27FC236}">
                <a16:creationId xmlns:a16="http://schemas.microsoft.com/office/drawing/2014/main" id="{D14DD13F-517E-A27C-1FC7-8C9C005D29C7}"/>
              </a:ext>
            </a:extLst>
          </p:cNvPr>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pic>
        <p:nvPicPr>
          <p:cNvPr id="2" name="Picture Placeholder 7" descr="A picture containing building, outdoor, street, city&#10;&#10;Description automatically generated">
            <a:extLst>
              <a:ext uri="{FF2B5EF4-FFF2-40B4-BE49-F238E27FC236}">
                <a16:creationId xmlns:a16="http://schemas.microsoft.com/office/drawing/2014/main" id="{CBECCC94-976C-6F12-603D-F796D952E191}"/>
              </a:ext>
            </a:extLst>
          </p:cNvPr>
          <p:cNvPicPr>
            <a:picLocks noChangeAspect="1"/>
          </p:cNvPicPr>
          <p:nvPr/>
        </p:nvPicPr>
        <p:blipFill rotWithShape="1">
          <a:blip r:embed="rId2"/>
          <a:srcRect l="33712" t="11060" r="10847" b="11472"/>
          <a:stretch/>
        </p:blipFill>
        <p:spPr>
          <a:xfrm>
            <a:off x="-74428" y="-19777"/>
            <a:ext cx="4921850" cy="6876288"/>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a:solidFill>
            <a:srgbClr val="EEEFF1"/>
          </a:solidFill>
        </p:spPr>
      </p:pic>
    </p:spTree>
    <p:extLst>
      <p:ext uri="{BB962C8B-B14F-4D97-AF65-F5344CB8AC3E}">
        <p14:creationId xmlns:p14="http://schemas.microsoft.com/office/powerpoint/2010/main" val="2692888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7CE5-3005-0DEE-7BD5-7333EF4EB895}"/>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56E6CDFA-2387-7CC3-79D2-0BE99A9B9953}"/>
              </a:ext>
            </a:extLst>
          </p:cNvPr>
          <p:cNvSpPr>
            <a:spLocks noGrp="1"/>
          </p:cNvSpPr>
          <p:nvPr>
            <p:ph type="title"/>
          </p:nvPr>
        </p:nvSpPr>
        <p:spPr>
          <a:xfrm>
            <a:off x="736131" y="462913"/>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IJM’s Theory of Change</a:t>
            </a:r>
            <a:endParaRPr lang="hu-HU" dirty="0"/>
          </a:p>
        </p:txBody>
      </p:sp>
      <p:pic>
        <p:nvPicPr>
          <p:cNvPr id="6" name="Content Placeholder 5">
            <a:extLst>
              <a:ext uri="{FF2B5EF4-FFF2-40B4-BE49-F238E27FC236}">
                <a16:creationId xmlns:a16="http://schemas.microsoft.com/office/drawing/2014/main" id="{455B7854-A49E-5C78-7C06-E36066926737}"/>
              </a:ext>
            </a:extLst>
          </p:cNvPr>
          <p:cNvPicPr>
            <a:picLocks noGrp="1" noChangeAspect="1"/>
          </p:cNvPicPr>
          <p:nvPr>
            <p:ph idx="1"/>
          </p:nvPr>
        </p:nvPicPr>
        <p:blipFill>
          <a:blip r:embed="rId2"/>
          <a:stretch>
            <a:fillRect/>
          </a:stretch>
        </p:blipFill>
        <p:spPr>
          <a:xfrm>
            <a:off x="1847257" y="1364997"/>
            <a:ext cx="8497486" cy="3620005"/>
          </a:xfrm>
          <a:prstGeom prst="rect">
            <a:avLst/>
          </a:prstGeom>
        </p:spPr>
      </p:pic>
    </p:spTree>
    <p:extLst>
      <p:ext uri="{BB962C8B-B14F-4D97-AF65-F5344CB8AC3E}">
        <p14:creationId xmlns:p14="http://schemas.microsoft.com/office/powerpoint/2010/main" val="40706968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A11B5-387D-2199-1FF8-302D5AF70BFF}"/>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116A132C-2564-C6A7-BDE6-66B1433897C5}"/>
              </a:ext>
            </a:extLst>
          </p:cNvPr>
          <p:cNvSpPr>
            <a:spLocks noGrp="1"/>
          </p:cNvSpPr>
          <p:nvPr>
            <p:ph type="title"/>
          </p:nvPr>
        </p:nvSpPr>
        <p:spPr>
          <a:xfrm>
            <a:off x="736131" y="462913"/>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Protection Measurement Framework</a:t>
            </a:r>
            <a:endParaRPr lang="hu-HU" dirty="0"/>
          </a:p>
        </p:txBody>
      </p:sp>
      <p:pic>
        <p:nvPicPr>
          <p:cNvPr id="5" name="object 7">
            <a:extLst>
              <a:ext uri="{FF2B5EF4-FFF2-40B4-BE49-F238E27FC236}">
                <a16:creationId xmlns:a16="http://schemas.microsoft.com/office/drawing/2014/main" id="{57A62A6A-E77A-006C-E859-946BB783ECF0}"/>
              </a:ext>
            </a:extLst>
          </p:cNvPr>
          <p:cNvPicPr/>
          <p:nvPr/>
        </p:nvPicPr>
        <p:blipFill>
          <a:blip r:embed="rId2" cstate="print"/>
          <a:stretch>
            <a:fillRect/>
          </a:stretch>
        </p:blipFill>
        <p:spPr>
          <a:xfrm>
            <a:off x="736131" y="1160794"/>
            <a:ext cx="10351008" cy="2984245"/>
          </a:xfrm>
          <a:prstGeom prst="rect">
            <a:avLst/>
          </a:prstGeom>
        </p:spPr>
      </p:pic>
      <p:sp>
        <p:nvSpPr>
          <p:cNvPr id="8" name="TextBox 7">
            <a:extLst>
              <a:ext uri="{FF2B5EF4-FFF2-40B4-BE49-F238E27FC236}">
                <a16:creationId xmlns:a16="http://schemas.microsoft.com/office/drawing/2014/main" id="{100F6A13-E830-FE0D-DA15-5257F3AF412E}"/>
              </a:ext>
            </a:extLst>
          </p:cNvPr>
          <p:cNvSpPr txBox="1"/>
          <p:nvPr/>
        </p:nvSpPr>
        <p:spPr>
          <a:xfrm>
            <a:off x="866274" y="5071648"/>
            <a:ext cx="6096000" cy="1323439"/>
          </a:xfrm>
          <a:prstGeom prst="rect">
            <a:avLst/>
          </a:prstGeom>
          <a:noFill/>
        </p:spPr>
        <p:txBody>
          <a:bodyPr wrap="square">
            <a:spAutoFit/>
          </a:bodyPr>
          <a:lstStyle/>
          <a:p>
            <a:pPr marL="12700" marR="5080">
              <a:lnSpc>
                <a:spcPct val="100000"/>
              </a:lnSpc>
              <a:spcBef>
                <a:spcPts val="930"/>
              </a:spcBef>
            </a:pPr>
            <a:r>
              <a:rPr lang="en-US" sz="2000" dirty="0">
                <a:latin typeface="+mj-lt"/>
                <a:ea typeface="Inter" panose="02000503000000020004" pitchFamily="2" charset="0"/>
              </a:rPr>
              <a:t>People are protected from violence when the justice system acts as a deterrence to perpetrators; is attractive for victims to report crimes and pursue cases; performs well on those cases; and has the confidence of key stakeholders.</a:t>
            </a:r>
          </a:p>
        </p:txBody>
      </p:sp>
      <p:sp>
        <p:nvSpPr>
          <p:cNvPr id="10" name="TextBox 9">
            <a:extLst>
              <a:ext uri="{FF2B5EF4-FFF2-40B4-BE49-F238E27FC236}">
                <a16:creationId xmlns:a16="http://schemas.microsoft.com/office/drawing/2014/main" id="{92C730E5-F353-6767-0E6B-A776890A0259}"/>
              </a:ext>
            </a:extLst>
          </p:cNvPr>
          <p:cNvSpPr txBox="1"/>
          <p:nvPr/>
        </p:nvSpPr>
        <p:spPr>
          <a:xfrm>
            <a:off x="1167223" y="4249687"/>
            <a:ext cx="10351008" cy="717312"/>
          </a:xfrm>
          <a:prstGeom prst="rect">
            <a:avLst/>
          </a:prstGeom>
          <a:noFill/>
        </p:spPr>
        <p:txBody>
          <a:bodyPr wrap="square">
            <a:spAutoFit/>
          </a:bodyPr>
          <a:lstStyle/>
          <a:p>
            <a:pPr marL="12700" marR="996950">
              <a:lnSpc>
                <a:spcPts val="2400"/>
              </a:lnSpc>
              <a:spcBef>
                <a:spcPts val="290"/>
              </a:spcBef>
            </a:pPr>
            <a:r>
              <a:rPr lang="en-US" sz="2400" b="1" i="1" dirty="0">
                <a:latin typeface="+mj-lt"/>
                <a:ea typeface="Inter" panose="02000503000000020004" pitchFamily="2" charset="0"/>
              </a:rPr>
              <a:t>Protection: </a:t>
            </a:r>
            <a:r>
              <a:rPr lang="en-US" sz="2400" b="1" dirty="0">
                <a:latin typeface="+mj-lt"/>
                <a:ea typeface="Inter" panose="02000503000000020004" pitchFamily="2" charset="0"/>
              </a:rPr>
              <a:t>the array of benefits that accrue to people in poverty through a strengthened justice system.</a:t>
            </a:r>
          </a:p>
        </p:txBody>
      </p:sp>
    </p:spTree>
    <p:extLst>
      <p:ext uri="{BB962C8B-B14F-4D97-AF65-F5344CB8AC3E}">
        <p14:creationId xmlns:p14="http://schemas.microsoft.com/office/powerpoint/2010/main" val="1468775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6C16B27F-8E61-4734-D28D-ECF61A2631E1}"/>
              </a:ext>
            </a:extLst>
          </p:cNvPr>
          <p:cNvPicPr>
            <a:picLocks noChangeAspect="1"/>
          </p:cNvPicPr>
          <p:nvPr/>
        </p:nvPicPr>
        <p:blipFill rotWithShape="1">
          <a:blip r:embed="rId3"/>
          <a:srcRect l="5078" t="16389" r="14610" b="8194"/>
          <a:stretch/>
        </p:blipFill>
        <p:spPr>
          <a:xfrm>
            <a:off x="2241736" y="993600"/>
            <a:ext cx="7708528" cy="4071765"/>
          </a:xfrm>
          <a:prstGeom prst="rect">
            <a:avLst/>
          </a:prstGeom>
          <a:noFill/>
        </p:spPr>
      </p:pic>
      <p:sp>
        <p:nvSpPr>
          <p:cNvPr id="14" name="Title 2">
            <a:extLst>
              <a:ext uri="{FF2B5EF4-FFF2-40B4-BE49-F238E27FC236}">
                <a16:creationId xmlns:a16="http://schemas.microsoft.com/office/drawing/2014/main" id="{B75ED43D-4C95-F7FC-2B99-07FEB2EE5C80}"/>
              </a:ext>
            </a:extLst>
          </p:cNvPr>
          <p:cNvSpPr>
            <a:spLocks noGrp="1"/>
          </p:cNvSpPr>
          <p:nvPr>
            <p:ph type="title"/>
          </p:nvPr>
        </p:nvSpPr>
        <p:spPr>
          <a:xfrm>
            <a:off x="1468800" y="486000"/>
            <a:ext cx="8784000" cy="507600"/>
          </a:xfrm>
        </p:spPr>
        <p:txBody>
          <a:bodyPr/>
          <a:lstStyle/>
          <a:p>
            <a:r>
              <a:rPr lang="en-US" dirty="0"/>
              <a:t>About International Justice Mission </a:t>
            </a:r>
          </a:p>
        </p:txBody>
      </p:sp>
    </p:spTree>
    <p:extLst>
      <p:ext uri="{BB962C8B-B14F-4D97-AF65-F5344CB8AC3E}">
        <p14:creationId xmlns:p14="http://schemas.microsoft.com/office/powerpoint/2010/main" val="9567830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33762-1262-1B6C-E7CB-88F8081E84FC}"/>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BEF115E-8C19-84A6-8237-674600A8B512}"/>
              </a:ext>
            </a:extLst>
          </p:cNvPr>
          <p:cNvSpPr>
            <a:spLocks noGrp="1"/>
          </p:cNvSpPr>
          <p:nvPr>
            <p:ph type="title"/>
          </p:nvPr>
        </p:nvSpPr>
        <p:spPr>
          <a:xfrm>
            <a:off x="736131" y="462913"/>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Stakeholder Confidence</a:t>
            </a:r>
            <a:endParaRPr lang="hu-HU" dirty="0"/>
          </a:p>
        </p:txBody>
      </p:sp>
      <p:sp>
        <p:nvSpPr>
          <p:cNvPr id="7" name="Content Placeholder 6">
            <a:extLst>
              <a:ext uri="{FF2B5EF4-FFF2-40B4-BE49-F238E27FC236}">
                <a16:creationId xmlns:a16="http://schemas.microsoft.com/office/drawing/2014/main" id="{E01E443D-C9E0-9D7F-D214-FD3175E12AF5}"/>
              </a:ext>
            </a:extLst>
          </p:cNvPr>
          <p:cNvSpPr>
            <a:spLocks noGrp="1"/>
          </p:cNvSpPr>
          <p:nvPr>
            <p:ph idx="1"/>
          </p:nvPr>
        </p:nvSpPr>
        <p:spPr>
          <a:xfrm>
            <a:off x="400359" y="1874372"/>
            <a:ext cx="9455544" cy="2280533"/>
          </a:xfrm>
        </p:spPr>
        <p:txBody>
          <a:bodyPr/>
          <a:lstStyle/>
          <a:p>
            <a:r>
              <a:rPr lang="en-US" sz="2200" dirty="0">
                <a:solidFill>
                  <a:srgbClr val="0070C0"/>
                </a:solidFill>
                <a:latin typeface="+mj-lt"/>
                <a:ea typeface="Inter" panose="02000503000000020004" pitchFamily="2" charset="0"/>
              </a:rPr>
              <a:t>Power + Voice:</a:t>
            </a:r>
            <a:r>
              <a:rPr lang="en-US" sz="2200" b="0" dirty="0">
                <a:latin typeface="+mj-lt"/>
                <a:ea typeface="Inter" panose="02000503000000020004" pitchFamily="2" charset="0"/>
              </a:rPr>
              <a:t> Persons who are powerful and influential that the Government can listen to their voices as an input in the management of justice system  </a:t>
            </a:r>
          </a:p>
          <a:p>
            <a:r>
              <a:rPr lang="en-US" sz="2200" dirty="0">
                <a:solidFill>
                  <a:srgbClr val="0070C0"/>
                </a:solidFill>
                <a:latin typeface="+mj-lt"/>
                <a:ea typeface="Inter" panose="02000503000000020004" pitchFamily="2" charset="0"/>
              </a:rPr>
              <a:t>Beliefs/Perception: </a:t>
            </a:r>
            <a:r>
              <a:rPr lang="en-US" sz="2200" b="0" dirty="0">
                <a:solidFill>
                  <a:schemeClr val="tx1"/>
                </a:solidFill>
                <a:latin typeface="+mj-lt"/>
                <a:ea typeface="Inter" panose="02000503000000020004" pitchFamily="2" charset="0"/>
              </a:rPr>
              <a:t>Stakeholder Confidence </a:t>
            </a:r>
            <a:r>
              <a:rPr lang="en-US" sz="2200" b="0" dirty="0">
                <a:latin typeface="+mj-lt"/>
                <a:ea typeface="Inter" panose="02000503000000020004" pitchFamily="2" charset="0"/>
              </a:rPr>
              <a:t>is in essence the perception of key stakeholders regarding the effectiveness, efficiency, and fairness of justice mechanisms</a:t>
            </a:r>
          </a:p>
          <a:p>
            <a:r>
              <a:rPr lang="en-US" sz="2200" dirty="0">
                <a:solidFill>
                  <a:srgbClr val="0070C0"/>
                </a:solidFill>
                <a:latin typeface="+mj-lt"/>
                <a:ea typeface="Inter" panose="02000503000000020004" pitchFamily="2" charset="0"/>
              </a:rPr>
              <a:t>Criteria for Identification: </a:t>
            </a:r>
            <a:r>
              <a:rPr lang="en-US" sz="2200" b="0" dirty="0">
                <a:latin typeface="+mj-lt"/>
                <a:ea typeface="Inter" panose="02000503000000020004" pitchFamily="2" charset="0"/>
              </a:rPr>
              <a:t>(1) Competence, (2) Interest (3) Influence</a:t>
            </a:r>
          </a:p>
          <a:p>
            <a:endParaRPr lang="en-US" sz="2200" b="0" dirty="0">
              <a:latin typeface="+mj-lt"/>
              <a:ea typeface="Inter" panose="02000503000000020004" pitchFamily="2" charset="0"/>
            </a:endParaRPr>
          </a:p>
          <a:p>
            <a:pPr indent="0">
              <a:lnSpc>
                <a:spcPct val="107000"/>
              </a:lnSpc>
              <a:spcBef>
                <a:spcPts val="0"/>
              </a:spcBef>
              <a:spcAft>
                <a:spcPts val="800"/>
              </a:spcAft>
              <a:buNone/>
            </a:pPr>
            <a:r>
              <a:rPr lang="en-US" sz="2800" b="0" dirty="0">
                <a:latin typeface="+mj-lt"/>
                <a:ea typeface="Inter" panose="02000503000000020004" pitchFamily="2" charset="0"/>
              </a:rPr>
              <a:t>The study seeks to answer the following research questions:</a:t>
            </a:r>
          </a:p>
          <a:p>
            <a:pPr indent="0">
              <a:lnSpc>
                <a:spcPct val="107000"/>
              </a:lnSpc>
              <a:spcBef>
                <a:spcPts val="0"/>
              </a:spcBef>
              <a:spcAft>
                <a:spcPts val="800"/>
              </a:spcAft>
              <a:buNone/>
            </a:pPr>
            <a:endParaRPr lang="en-US" dirty="0"/>
          </a:p>
        </p:txBody>
      </p:sp>
      <p:sp>
        <p:nvSpPr>
          <p:cNvPr id="5" name="Text Placeholder 4">
            <a:extLst>
              <a:ext uri="{FF2B5EF4-FFF2-40B4-BE49-F238E27FC236}">
                <a16:creationId xmlns:a16="http://schemas.microsoft.com/office/drawing/2014/main" id="{17EB0889-AD04-7E77-0AF7-1FDB481F38FC}"/>
              </a:ext>
            </a:extLst>
          </p:cNvPr>
          <p:cNvSpPr txBox="1">
            <a:spLocks/>
          </p:cNvSpPr>
          <p:nvPr/>
        </p:nvSpPr>
        <p:spPr>
          <a:xfrm>
            <a:off x="736131" y="1160779"/>
            <a:ext cx="9119772" cy="379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Key stakeholders’ confidence in the justice system (JS) to protect people from the targeted forms of violence.</a:t>
            </a:r>
          </a:p>
        </p:txBody>
      </p:sp>
      <p:sp>
        <p:nvSpPr>
          <p:cNvPr id="4" name="TextBox 3">
            <a:extLst>
              <a:ext uri="{FF2B5EF4-FFF2-40B4-BE49-F238E27FC236}">
                <a16:creationId xmlns:a16="http://schemas.microsoft.com/office/drawing/2014/main" id="{D4051EBE-33E4-D9E7-C5FC-0992B841304B}"/>
              </a:ext>
            </a:extLst>
          </p:cNvPr>
          <p:cNvSpPr txBox="1"/>
          <p:nvPr/>
        </p:nvSpPr>
        <p:spPr>
          <a:xfrm>
            <a:off x="736131" y="5026680"/>
            <a:ext cx="6145932" cy="1569660"/>
          </a:xfrm>
          <a:prstGeom prst="rect">
            <a:avLst/>
          </a:prstGeom>
          <a:noFill/>
        </p:spPr>
        <p:txBody>
          <a:bodyPr wrap="square">
            <a:spAutoFit/>
          </a:bodyPr>
          <a:lstStyle/>
          <a:p>
            <a:pPr marL="0" indent="0" algn="just">
              <a:buNone/>
            </a:pPr>
            <a:r>
              <a:rPr lang="en-US" sz="2400" b="0" i="1" dirty="0">
                <a:latin typeface="+mj-lt"/>
                <a:ea typeface="Inter" panose="02000503000000020004" pitchFamily="2" charset="0"/>
              </a:rPr>
              <a:t>“What is the proportion of key stakeholders who are confident in the overall effectiveness of the justice system in Bulgaria in protecting vulnerable people from human trafficking and deterring the crime?”</a:t>
            </a:r>
          </a:p>
        </p:txBody>
      </p:sp>
      <p:pic>
        <p:nvPicPr>
          <p:cNvPr id="6" name="Graphic 5">
            <a:extLst>
              <a:ext uri="{FF2B5EF4-FFF2-40B4-BE49-F238E27FC236}">
                <a16:creationId xmlns:a16="http://schemas.microsoft.com/office/drawing/2014/main" id="{D258FB49-1920-FC09-63FA-417A746CA7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4326" y="2588133"/>
            <a:ext cx="1681734" cy="1681734"/>
          </a:xfrm>
          <a:prstGeom prst="rect">
            <a:avLst/>
          </a:prstGeom>
        </p:spPr>
      </p:pic>
    </p:spTree>
    <p:extLst>
      <p:ext uri="{BB962C8B-B14F-4D97-AF65-F5344CB8AC3E}">
        <p14:creationId xmlns:p14="http://schemas.microsoft.com/office/powerpoint/2010/main" val="2385259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1EBD3-FCD4-D5E9-0D4E-5F6D3F0CF0F2}"/>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A6D768E4-517F-A3B8-FB0B-9B0BDF45616E}"/>
              </a:ext>
            </a:extLst>
          </p:cNvPr>
          <p:cNvSpPr>
            <a:spLocks noGrp="1"/>
          </p:cNvSpPr>
          <p:nvPr>
            <p:ph type="title"/>
          </p:nvPr>
        </p:nvSpPr>
        <p:spPr>
          <a:xfrm>
            <a:off x="415288" y="530141"/>
            <a:ext cx="10252711" cy="379263"/>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Why do </a:t>
            </a:r>
            <a:r>
              <a:rPr lang="en-US" sz="3200" b="1" spc="50" dirty="0">
                <a:solidFill>
                  <a:srgbClr val="2679BF"/>
                </a:solidFill>
                <a:ea typeface="Inter" panose="020B0502030000000004" pitchFamily="34" charset="0"/>
              </a:rPr>
              <a:t>We Seek to Measure </a:t>
            </a:r>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Stakeholder Confidence?</a:t>
            </a:r>
            <a:endParaRPr lang="hu-HU" dirty="0"/>
          </a:p>
        </p:txBody>
      </p:sp>
      <p:sp>
        <p:nvSpPr>
          <p:cNvPr id="12" name="object 4">
            <a:extLst>
              <a:ext uri="{FF2B5EF4-FFF2-40B4-BE49-F238E27FC236}">
                <a16:creationId xmlns:a16="http://schemas.microsoft.com/office/drawing/2014/main" id="{DF31D737-F2E5-DEC9-0CC6-1969E9560132}"/>
              </a:ext>
            </a:extLst>
          </p:cNvPr>
          <p:cNvSpPr txBox="1">
            <a:spLocks noGrp="1"/>
          </p:cNvSpPr>
          <p:nvPr>
            <p:ph idx="1"/>
          </p:nvPr>
        </p:nvSpPr>
        <p:spPr>
          <a:xfrm>
            <a:off x="415288" y="1228650"/>
            <a:ext cx="9126538" cy="4719946"/>
          </a:xfrm>
          <a:prstGeom prst="rect">
            <a:avLst/>
          </a:prstGeom>
        </p:spPr>
        <p:txBody>
          <a:bodyPr vert="horz" wrap="square" lIns="0" tIns="175895" rIns="0" bIns="0" rtlCol="0">
            <a:spAutoFit/>
          </a:bodyPr>
          <a:lstStyle/>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Stakeholder Confidence</a:t>
            </a:r>
            <a:r>
              <a:rPr lang="en-US" sz="2400" spc="130" dirty="0">
                <a:solidFill>
                  <a:srgbClr val="091733"/>
                </a:solidFill>
                <a:latin typeface="+mj-lt"/>
                <a:ea typeface="Inter" panose="02000503000000020004" pitchFamily="2" charset="0"/>
              </a:rPr>
              <a:t> is both </a:t>
            </a:r>
            <a:r>
              <a:rPr lang="en-US" sz="2400" b="1" spc="130" dirty="0">
                <a:solidFill>
                  <a:srgbClr val="091733"/>
                </a:solidFill>
                <a:latin typeface="+mj-lt"/>
                <a:ea typeface="Inter" panose="02000503000000020004" pitchFamily="2" charset="0"/>
              </a:rPr>
              <a:t>evidence</a:t>
            </a:r>
            <a:r>
              <a:rPr lang="en-US" sz="2400" spc="130" dirty="0">
                <a:solidFill>
                  <a:srgbClr val="091733"/>
                </a:solidFill>
                <a:latin typeface="+mj-lt"/>
                <a:ea typeface="Inter" panose="02000503000000020004" pitchFamily="2" charset="0"/>
              </a:rPr>
              <a:t> of and contributes to the </a:t>
            </a:r>
            <a:r>
              <a:rPr lang="en-US" sz="2400" b="1" spc="130" dirty="0">
                <a:solidFill>
                  <a:srgbClr val="091733"/>
                </a:solidFill>
                <a:latin typeface="+mj-lt"/>
                <a:ea typeface="Inter" panose="02000503000000020004" pitchFamily="2" charset="0"/>
              </a:rPr>
              <a:t>impact</a:t>
            </a:r>
            <a:r>
              <a:rPr lang="en-US" sz="2400" spc="130" dirty="0">
                <a:solidFill>
                  <a:srgbClr val="091733"/>
                </a:solidFill>
                <a:latin typeface="+mj-lt"/>
                <a:ea typeface="Inter" panose="02000503000000020004" pitchFamily="2" charset="0"/>
              </a:rPr>
              <a:t> of the justice syste</a:t>
            </a:r>
            <a:r>
              <a:rPr lang="en-US" sz="2400" spc="130" dirty="0">
                <a:latin typeface="+mj-lt"/>
                <a:ea typeface="Inter" panose="02000503000000020004" pitchFamily="2" charset="0"/>
              </a:rPr>
              <a:t>m</a:t>
            </a:r>
            <a:r>
              <a:rPr lang="en-US" sz="2400" spc="130" dirty="0">
                <a:solidFill>
                  <a:srgbClr val="091733"/>
                </a:solidFill>
                <a:latin typeface="+mj-lt"/>
                <a:ea typeface="Inter" panose="02000503000000020004" pitchFamily="2" charset="0"/>
              </a:rPr>
              <a:t>.</a:t>
            </a:r>
          </a:p>
          <a:p>
            <a:pPr marL="285750" indent="-285750">
              <a:buClr>
                <a:srgbClr val="0070C0"/>
              </a:buClr>
              <a:buFont typeface="Arial" panose="020B0604020202020204" pitchFamily="34" charset="0"/>
              <a:buChar char="•"/>
            </a:pPr>
            <a:r>
              <a:rPr lang="en-US" sz="2400" spc="130" dirty="0">
                <a:solidFill>
                  <a:srgbClr val="091733"/>
                </a:solidFill>
                <a:latin typeface="+mj-lt"/>
                <a:ea typeface="Inter" panose="02000503000000020004" pitchFamily="2" charset="0"/>
              </a:rPr>
              <a:t>A strong SC environment enhances JS </a:t>
            </a:r>
            <a:r>
              <a:rPr lang="en-US" sz="2400" b="1" spc="130" dirty="0">
                <a:solidFill>
                  <a:srgbClr val="091733"/>
                </a:solidFill>
                <a:latin typeface="+mj-lt"/>
                <a:ea typeface="Inter" panose="02000503000000020004" pitchFamily="2" charset="0"/>
              </a:rPr>
              <a:t>effectiveness</a:t>
            </a:r>
            <a:r>
              <a:rPr lang="en-US" sz="2400" spc="130" dirty="0">
                <a:solidFill>
                  <a:srgbClr val="091733"/>
                </a:solidFill>
                <a:latin typeface="+mj-lt"/>
                <a:ea typeface="Inter" panose="02000503000000020004" pitchFamily="2" charset="0"/>
              </a:rPr>
              <a:t> in protecting vulnerable people from violence.</a:t>
            </a:r>
          </a:p>
          <a:p>
            <a:pPr marL="285750" indent="-285750">
              <a:buClr>
                <a:srgbClr val="0070C0"/>
              </a:buClr>
              <a:buFont typeface="Arial" panose="020B0604020202020204" pitchFamily="34" charset="0"/>
              <a:buChar char="•"/>
            </a:pPr>
            <a:r>
              <a:rPr lang="en-US" sz="2400" spc="130" dirty="0">
                <a:solidFill>
                  <a:srgbClr val="091733"/>
                </a:solidFill>
                <a:latin typeface="+mj-lt"/>
                <a:ea typeface="Inter" panose="02000503000000020004" pitchFamily="2" charset="0"/>
              </a:rPr>
              <a:t>SC data </a:t>
            </a:r>
            <a:r>
              <a:rPr lang="en-US" sz="2400" b="1" spc="130" dirty="0">
                <a:solidFill>
                  <a:srgbClr val="091733"/>
                </a:solidFill>
                <a:latin typeface="+mj-lt"/>
                <a:ea typeface="Inter" panose="02000503000000020004" pitchFamily="2" charset="0"/>
              </a:rPr>
              <a:t>complements</a:t>
            </a:r>
            <a:r>
              <a:rPr lang="en-US" sz="2400" spc="130" dirty="0">
                <a:solidFill>
                  <a:srgbClr val="091733"/>
                </a:solidFill>
                <a:latin typeface="+mj-lt"/>
                <a:ea typeface="Inter" panose="02000503000000020004" pitchFamily="2" charset="0"/>
              </a:rPr>
              <a:t> JS Performance data by showing whether perceptions are improving or declining.</a:t>
            </a:r>
          </a:p>
          <a:p>
            <a:pPr marL="285750" indent="-285750">
              <a:buClr>
                <a:srgbClr val="0070C0"/>
              </a:buClr>
              <a:buFont typeface="Arial" panose="020B0604020202020204" pitchFamily="34" charset="0"/>
              <a:buChar char="•"/>
            </a:pPr>
            <a:r>
              <a:rPr lang="en-US" sz="2400" spc="130" dirty="0">
                <a:solidFill>
                  <a:srgbClr val="091733"/>
                </a:solidFill>
                <a:latin typeface="+mj-lt"/>
                <a:ea typeface="Inter" panose="02000503000000020004" pitchFamily="2" charset="0"/>
              </a:rPr>
              <a:t>It helps identify key service delivery </a:t>
            </a:r>
            <a:r>
              <a:rPr lang="en-US" sz="2400" b="1" spc="130" dirty="0">
                <a:solidFill>
                  <a:srgbClr val="091733"/>
                </a:solidFill>
                <a:latin typeface="+mj-lt"/>
                <a:ea typeface="Inter" panose="02000503000000020004" pitchFamily="2" charset="0"/>
              </a:rPr>
              <a:t>gaps</a:t>
            </a:r>
            <a:r>
              <a:rPr lang="en-US" sz="2400" spc="130" dirty="0">
                <a:solidFill>
                  <a:srgbClr val="091733"/>
                </a:solidFill>
                <a:latin typeface="+mj-lt"/>
                <a:ea typeface="Inter" panose="02000503000000020004" pitchFamily="2" charset="0"/>
              </a:rPr>
              <a:t> and </a:t>
            </a:r>
            <a:r>
              <a:rPr lang="en-US" sz="2400" b="1" spc="130" dirty="0">
                <a:solidFill>
                  <a:srgbClr val="091733"/>
                </a:solidFill>
                <a:latin typeface="+mj-lt"/>
                <a:ea typeface="Inter" panose="02000503000000020004" pitchFamily="2" charset="0"/>
              </a:rPr>
              <a:t>challenges</a:t>
            </a:r>
            <a:r>
              <a:rPr lang="en-US" sz="2400" spc="130" dirty="0">
                <a:solidFill>
                  <a:srgbClr val="091733"/>
                </a:solidFill>
                <a:latin typeface="+mj-lt"/>
                <a:ea typeface="Inter" panose="02000503000000020004" pitchFamily="2" charset="0"/>
              </a:rPr>
              <a:t> within the JS.</a:t>
            </a:r>
          </a:p>
          <a:p>
            <a:pPr marL="285750" indent="-285750">
              <a:buClr>
                <a:srgbClr val="0070C0"/>
              </a:buClr>
              <a:buFont typeface="Arial" panose="020B0604020202020204" pitchFamily="34" charset="0"/>
              <a:buChar char="•"/>
            </a:pPr>
            <a:r>
              <a:rPr lang="en-US" sz="2400" spc="130" dirty="0">
                <a:solidFill>
                  <a:srgbClr val="091733"/>
                </a:solidFill>
                <a:latin typeface="+mj-lt"/>
                <a:ea typeface="Inter" panose="02000503000000020004" pitchFamily="2" charset="0"/>
              </a:rPr>
              <a:t>These insights inform continuous </a:t>
            </a:r>
            <a:r>
              <a:rPr lang="en-US" sz="2400" b="1" spc="130" dirty="0">
                <a:solidFill>
                  <a:srgbClr val="091733"/>
                </a:solidFill>
                <a:latin typeface="+mj-lt"/>
                <a:ea typeface="Inter" panose="02000503000000020004" pitchFamily="2" charset="0"/>
              </a:rPr>
              <a:t>strategy improvement</a:t>
            </a:r>
            <a:r>
              <a:rPr lang="en-US" sz="2400" spc="130" dirty="0">
                <a:solidFill>
                  <a:srgbClr val="091733"/>
                </a:solidFill>
                <a:latin typeface="+mj-lt"/>
                <a:ea typeface="Inter" panose="02000503000000020004" pitchFamily="2" charset="0"/>
              </a:rPr>
              <a:t>, aligning IJM interventions with stakeholder feedback</a:t>
            </a:r>
            <a:r>
              <a:rPr lang="en-US" sz="2400" spc="130" dirty="0">
                <a:solidFill>
                  <a:srgbClr val="091733"/>
                </a:solidFill>
                <a:latin typeface="Inter" panose="02000503000000020004" pitchFamily="2" charset="0"/>
                <a:ea typeface="Inter" panose="02000503000000020004" pitchFamily="2" charset="0"/>
              </a:rPr>
              <a:t>.</a:t>
            </a:r>
          </a:p>
          <a:p>
            <a:pPr marL="12700" marR="5080">
              <a:lnSpc>
                <a:spcPct val="110000"/>
              </a:lnSpc>
              <a:spcBef>
                <a:spcPts val="994"/>
              </a:spcBef>
              <a:tabLst>
                <a:tab pos="355600" algn="l"/>
              </a:tabLst>
            </a:pPr>
            <a:endParaRPr b="0" spc="50" dirty="0">
              <a:solidFill>
                <a:srgbClr val="000000"/>
              </a:solidFill>
              <a:latin typeface="Georgia"/>
              <a:cs typeface="Georgia"/>
            </a:endParaRPr>
          </a:p>
        </p:txBody>
      </p:sp>
      <p:pic>
        <p:nvPicPr>
          <p:cNvPr id="13" name="Graphic 12">
            <a:extLst>
              <a:ext uri="{FF2B5EF4-FFF2-40B4-BE49-F238E27FC236}">
                <a16:creationId xmlns:a16="http://schemas.microsoft.com/office/drawing/2014/main" id="{0AF1FF0B-E188-93BD-62A1-EA7C3A7A10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58284" y="1906889"/>
            <a:ext cx="1681734" cy="1681734"/>
          </a:xfrm>
          <a:prstGeom prst="rect">
            <a:avLst/>
          </a:prstGeom>
        </p:spPr>
      </p:pic>
    </p:spTree>
    <p:extLst>
      <p:ext uri="{BB962C8B-B14F-4D97-AF65-F5344CB8AC3E}">
        <p14:creationId xmlns:p14="http://schemas.microsoft.com/office/powerpoint/2010/main" val="41798862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4914C-0C2D-FF21-3112-B46ACA34FFE7}"/>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C10FAFB9-DC36-BAE8-555E-A45E99F3AD40}"/>
              </a:ext>
            </a:extLst>
          </p:cNvPr>
          <p:cNvSpPr>
            <a:spLocks noGrp="1"/>
          </p:cNvSpPr>
          <p:nvPr>
            <p:ph type="title"/>
          </p:nvPr>
        </p:nvSpPr>
        <p:spPr>
          <a:xfrm>
            <a:off x="400359" y="469959"/>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Justice System Performance</a:t>
            </a:r>
            <a:endParaRPr lang="hu-HU" dirty="0"/>
          </a:p>
        </p:txBody>
      </p:sp>
      <p:sp>
        <p:nvSpPr>
          <p:cNvPr id="7" name="Content Placeholder 6">
            <a:extLst>
              <a:ext uri="{FF2B5EF4-FFF2-40B4-BE49-F238E27FC236}">
                <a16:creationId xmlns:a16="http://schemas.microsoft.com/office/drawing/2014/main" id="{BBEDE420-2B45-37BE-2DF7-83C9A4A37680}"/>
              </a:ext>
            </a:extLst>
          </p:cNvPr>
          <p:cNvSpPr>
            <a:spLocks noGrp="1"/>
          </p:cNvSpPr>
          <p:nvPr>
            <p:ph idx="1"/>
          </p:nvPr>
        </p:nvSpPr>
        <p:spPr>
          <a:xfrm>
            <a:off x="400359" y="1312898"/>
            <a:ext cx="9455544" cy="2280533"/>
          </a:xfrm>
        </p:spPr>
        <p:txBody>
          <a:bodyPr/>
          <a:lstStyle/>
          <a:p>
            <a:pPr marL="0" marR="5080" indent="0">
              <a:lnSpc>
                <a:spcPct val="110000"/>
              </a:lnSpc>
              <a:spcBef>
                <a:spcPts val="994"/>
              </a:spcBef>
              <a:buNone/>
              <a:tabLst>
                <a:tab pos="355600" algn="l"/>
              </a:tabLst>
            </a:pPr>
            <a:r>
              <a:rPr lang="en-US" sz="2600" b="1" kern="1200" dirty="0">
                <a:solidFill>
                  <a:schemeClr val="tx1"/>
                </a:solidFill>
                <a:latin typeface="+mj-lt"/>
                <a:ea typeface="Inter" panose="02000503000000020004" pitchFamily="2" charset="0"/>
                <a:cs typeface="+mn-cs"/>
              </a:rPr>
              <a:t>The Performance Domain measures the justice system’s demonstrated capacity and will to effectively protect people. Specifically, it measures how the justice system performs on: </a:t>
            </a:r>
          </a:p>
          <a:p>
            <a:pPr marL="355600" marR="5080" indent="-342900">
              <a:lnSpc>
                <a:spcPct val="110000"/>
              </a:lnSpc>
              <a:spcBef>
                <a:spcPts val="994"/>
              </a:spcBef>
              <a:buClr>
                <a:srgbClr val="0070C0"/>
              </a:buClr>
              <a:buFont typeface="Wingdings" panose="05000000000000000000" pitchFamily="2" charset="2"/>
              <a:buChar char="§"/>
              <a:tabLst>
                <a:tab pos="355600" algn="l"/>
              </a:tabLst>
            </a:pPr>
            <a:r>
              <a:rPr lang="en-US" sz="2400" b="0" kern="1200" dirty="0">
                <a:solidFill>
                  <a:schemeClr val="tx1"/>
                </a:solidFill>
                <a:latin typeface="+mj-lt"/>
                <a:ea typeface="Inter" panose="02000503000000020004" pitchFamily="2" charset="0"/>
                <a:cs typeface="+mn-cs"/>
              </a:rPr>
              <a:t>case progression; </a:t>
            </a:r>
          </a:p>
          <a:p>
            <a:pPr marL="355600" marR="5080" indent="-342900">
              <a:lnSpc>
                <a:spcPct val="110000"/>
              </a:lnSpc>
              <a:spcBef>
                <a:spcPts val="994"/>
              </a:spcBef>
              <a:buClr>
                <a:srgbClr val="0070C0"/>
              </a:buClr>
              <a:buFont typeface="Wingdings" panose="05000000000000000000" pitchFamily="2" charset="2"/>
              <a:buChar char="§"/>
              <a:tabLst>
                <a:tab pos="355600" algn="l"/>
              </a:tabLst>
            </a:pPr>
            <a:r>
              <a:rPr lang="en-US" sz="2400" b="0" kern="1200" dirty="0">
                <a:solidFill>
                  <a:schemeClr val="tx1"/>
                </a:solidFill>
                <a:latin typeface="+mj-lt"/>
                <a:ea typeface="Inter" panose="02000503000000020004" pitchFamily="2" charset="0"/>
                <a:cs typeface="+mn-cs"/>
              </a:rPr>
              <a:t>application of desired </a:t>
            </a:r>
            <a:r>
              <a:rPr lang="en-US" sz="2400" b="0" kern="1200" dirty="0" err="1">
                <a:solidFill>
                  <a:schemeClr val="tx1"/>
                </a:solidFill>
                <a:latin typeface="+mj-lt"/>
                <a:ea typeface="Inter" panose="02000503000000020004" pitchFamily="2" charset="0"/>
                <a:cs typeface="+mn-cs"/>
              </a:rPr>
              <a:t>behaviours</a:t>
            </a:r>
            <a:r>
              <a:rPr lang="en-US" sz="2400" b="0" kern="1200" dirty="0">
                <a:solidFill>
                  <a:schemeClr val="tx1"/>
                </a:solidFill>
                <a:latin typeface="+mj-lt"/>
                <a:ea typeface="Inter" panose="02000503000000020004" pitchFamily="2" charset="0"/>
                <a:cs typeface="+mn-cs"/>
              </a:rPr>
              <a:t> and attitudes of justice system actors</a:t>
            </a:r>
          </a:p>
          <a:p>
            <a:pPr marL="355600" marR="5080" indent="-342900">
              <a:lnSpc>
                <a:spcPct val="110000"/>
              </a:lnSpc>
              <a:spcBef>
                <a:spcPts val="994"/>
              </a:spcBef>
              <a:buClr>
                <a:srgbClr val="0070C0"/>
              </a:buClr>
              <a:buFont typeface="Wingdings" panose="05000000000000000000" pitchFamily="2" charset="2"/>
              <a:buChar char="§"/>
              <a:tabLst>
                <a:tab pos="355600" algn="l"/>
              </a:tabLst>
            </a:pPr>
            <a:endParaRPr lang="en-US" sz="2400" b="0" dirty="0">
              <a:latin typeface="+mj-lt"/>
              <a:ea typeface="Inter" panose="02000503000000020004" pitchFamily="2" charset="0"/>
            </a:endParaRPr>
          </a:p>
          <a:p>
            <a:pPr indent="0">
              <a:lnSpc>
                <a:spcPct val="107000"/>
              </a:lnSpc>
              <a:spcBef>
                <a:spcPts val="0"/>
              </a:spcBef>
              <a:spcAft>
                <a:spcPts val="800"/>
              </a:spcAft>
              <a:buNone/>
            </a:pPr>
            <a:r>
              <a:rPr lang="en-US" sz="2800" b="0" dirty="0">
                <a:latin typeface="+mj-lt"/>
                <a:ea typeface="Inter" panose="02000503000000020004" pitchFamily="2" charset="0"/>
              </a:rPr>
              <a:t>The study seeks to answer the following research questions:</a:t>
            </a:r>
          </a:p>
          <a:p>
            <a:pPr indent="0">
              <a:lnSpc>
                <a:spcPct val="107000"/>
              </a:lnSpc>
              <a:spcBef>
                <a:spcPts val="0"/>
              </a:spcBef>
              <a:spcAft>
                <a:spcPts val="800"/>
              </a:spcAft>
              <a:buNone/>
            </a:pPr>
            <a:endParaRPr lang="en-US" dirty="0"/>
          </a:p>
        </p:txBody>
      </p:sp>
      <p:sp>
        <p:nvSpPr>
          <p:cNvPr id="4" name="TextBox 3">
            <a:extLst>
              <a:ext uri="{FF2B5EF4-FFF2-40B4-BE49-F238E27FC236}">
                <a16:creationId xmlns:a16="http://schemas.microsoft.com/office/drawing/2014/main" id="{1AA4D8DE-FBE9-12C3-192C-22440BC25700}"/>
              </a:ext>
            </a:extLst>
          </p:cNvPr>
          <p:cNvSpPr txBox="1"/>
          <p:nvPr/>
        </p:nvSpPr>
        <p:spPr>
          <a:xfrm>
            <a:off x="736131" y="4770006"/>
            <a:ext cx="6145932" cy="1830437"/>
          </a:xfrm>
          <a:prstGeom prst="rect">
            <a:avLst/>
          </a:prstGeom>
          <a:noFill/>
        </p:spPr>
        <p:txBody>
          <a:bodyPr wrap="square">
            <a:spAutoFit/>
          </a:bodyPr>
          <a:lstStyle/>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What challenges do criminal justice systems face in managing cross-border human trafficking cases? </a:t>
            </a:r>
          </a:p>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Are there any gaps in information-sharing, investigations and prosecutions?  </a:t>
            </a:r>
          </a:p>
        </p:txBody>
      </p:sp>
      <p:pic>
        <p:nvPicPr>
          <p:cNvPr id="3" name="Graphic 2">
            <a:extLst>
              <a:ext uri="{FF2B5EF4-FFF2-40B4-BE49-F238E27FC236}">
                <a16:creationId xmlns:a16="http://schemas.microsoft.com/office/drawing/2014/main" id="{51910FB0-61B7-5D1A-D49F-E0A847A0EA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0131" y="2022227"/>
            <a:ext cx="2414143" cy="2414143"/>
          </a:xfrm>
          <a:prstGeom prst="rect">
            <a:avLst/>
          </a:prstGeom>
        </p:spPr>
      </p:pic>
    </p:spTree>
    <p:extLst>
      <p:ext uri="{BB962C8B-B14F-4D97-AF65-F5344CB8AC3E}">
        <p14:creationId xmlns:p14="http://schemas.microsoft.com/office/powerpoint/2010/main" val="16922936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4F56-CABE-63D1-E6C6-27EDBFD81DCC}"/>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7400A365-7DD8-8729-2FE4-DA51150CA333}"/>
              </a:ext>
            </a:extLst>
          </p:cNvPr>
          <p:cNvSpPr>
            <a:spLocks noGrp="1"/>
          </p:cNvSpPr>
          <p:nvPr>
            <p:ph type="title"/>
          </p:nvPr>
        </p:nvSpPr>
        <p:spPr>
          <a:xfrm>
            <a:off x="400359" y="462913"/>
            <a:ext cx="9208862" cy="419403"/>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Why do We Measure Justice System Performance?</a:t>
            </a:r>
            <a:endParaRPr lang="hu-HU" dirty="0"/>
          </a:p>
        </p:txBody>
      </p:sp>
      <p:sp>
        <p:nvSpPr>
          <p:cNvPr id="7" name="Content Placeholder 6">
            <a:extLst>
              <a:ext uri="{FF2B5EF4-FFF2-40B4-BE49-F238E27FC236}">
                <a16:creationId xmlns:a16="http://schemas.microsoft.com/office/drawing/2014/main" id="{216FC205-6DA4-F425-CBA9-0DCE2391B141}"/>
              </a:ext>
            </a:extLst>
          </p:cNvPr>
          <p:cNvSpPr>
            <a:spLocks noGrp="1"/>
          </p:cNvSpPr>
          <p:nvPr>
            <p:ph idx="1"/>
          </p:nvPr>
        </p:nvSpPr>
        <p:spPr>
          <a:xfrm>
            <a:off x="400359" y="1742024"/>
            <a:ext cx="9455544" cy="2280533"/>
          </a:xfrm>
        </p:spPr>
        <p:txBody>
          <a:bodyPr/>
          <a:lstStyle/>
          <a:p>
            <a:pPr marL="243840" marR="1268730" indent="-231775">
              <a:lnSpc>
                <a:spcPct val="110100"/>
              </a:lnSpc>
              <a:spcBef>
                <a:spcPts val="100"/>
              </a:spcBef>
              <a:buClr>
                <a:srgbClr val="2579BE"/>
              </a:buClr>
              <a:buFont typeface="Arial MT"/>
              <a:buChar char="•"/>
              <a:tabLst>
                <a:tab pos="245745" algn="l"/>
              </a:tabLst>
            </a:pPr>
            <a:r>
              <a:rPr lang="en-US" sz="2600" b="1" dirty="0">
                <a:latin typeface="+mj-lt"/>
                <a:ea typeface="Inter" panose="02000503000000020004" pitchFamily="2" charset="0"/>
              </a:rPr>
              <a:t>Build evidence </a:t>
            </a:r>
            <a:r>
              <a:rPr lang="en-US" sz="2600" b="0" dirty="0">
                <a:latin typeface="+mj-lt"/>
                <a:ea typeface="Inter" panose="02000503000000020004" pitchFamily="2" charset="0"/>
              </a:rPr>
              <a:t>of justice system strengthening.</a:t>
            </a:r>
          </a:p>
          <a:p>
            <a:pPr marL="243840" marR="261620" indent="-231775">
              <a:lnSpc>
                <a:spcPct val="110000"/>
              </a:lnSpc>
              <a:spcBef>
                <a:spcPts val="2000"/>
              </a:spcBef>
              <a:buClr>
                <a:srgbClr val="2579BE"/>
              </a:buClr>
              <a:buFont typeface="Arial MT"/>
              <a:buChar char="•"/>
              <a:tabLst>
                <a:tab pos="245745" algn="l"/>
                <a:tab pos="694055" algn="l"/>
              </a:tabLst>
            </a:pPr>
            <a:r>
              <a:rPr lang="en-US" sz="2600" b="1" dirty="0">
                <a:latin typeface="+mj-lt"/>
                <a:ea typeface="Inter" panose="02000503000000020004" pitchFamily="2" charset="0"/>
              </a:rPr>
              <a:t>See progress </a:t>
            </a:r>
            <a:r>
              <a:rPr lang="en-US" sz="2600" b="0" dirty="0">
                <a:latin typeface="+mj-lt"/>
                <a:ea typeface="Inter" panose="02000503000000020004" pitchFamily="2" charset="0"/>
              </a:rPr>
              <a:t>towards and achievement of protection.</a:t>
            </a:r>
          </a:p>
          <a:p>
            <a:pPr marL="243840" marR="5080" indent="-231775">
              <a:lnSpc>
                <a:spcPct val="110000"/>
              </a:lnSpc>
              <a:spcBef>
                <a:spcPts val="1995"/>
              </a:spcBef>
              <a:buClr>
                <a:srgbClr val="2579BE"/>
              </a:buClr>
              <a:buFont typeface="Arial MT"/>
              <a:buChar char="•"/>
              <a:tabLst>
                <a:tab pos="245745" algn="l"/>
              </a:tabLst>
            </a:pPr>
            <a:r>
              <a:rPr lang="en-US" sz="2600" b="0" dirty="0">
                <a:latin typeface="+mj-lt"/>
                <a:ea typeface="Inter" panose="02000503000000020004" pitchFamily="2" charset="0"/>
              </a:rPr>
              <a:t>Make informed, </a:t>
            </a:r>
            <a:r>
              <a:rPr lang="en-US" sz="2600" b="1" dirty="0">
                <a:latin typeface="+mj-lt"/>
                <a:ea typeface="Inter" panose="02000503000000020004" pitchFamily="2" charset="0"/>
              </a:rPr>
              <a:t>strategic improvements </a:t>
            </a:r>
            <a:r>
              <a:rPr lang="en-US" sz="2600" b="0" dirty="0">
                <a:latin typeface="+mj-lt"/>
                <a:ea typeface="Inter" panose="02000503000000020004" pitchFamily="2" charset="0"/>
              </a:rPr>
              <a:t>to programming over time.</a:t>
            </a:r>
          </a:p>
          <a:p>
            <a:pPr marL="244475" indent="-231775">
              <a:lnSpc>
                <a:spcPct val="100000"/>
              </a:lnSpc>
              <a:spcBef>
                <a:spcPts val="2295"/>
              </a:spcBef>
              <a:buClr>
                <a:srgbClr val="2579BE"/>
              </a:buClr>
              <a:buFont typeface="Arial MT"/>
              <a:buChar char="•"/>
              <a:tabLst>
                <a:tab pos="244475" algn="l"/>
              </a:tabLst>
            </a:pPr>
            <a:r>
              <a:rPr lang="en-US" sz="2600" b="0" dirty="0">
                <a:latin typeface="+mj-lt"/>
                <a:ea typeface="Inter" panose="02000503000000020004" pitchFamily="2" charset="0"/>
              </a:rPr>
              <a:t>Aggregate and compare results from projects, programs and regions.</a:t>
            </a:r>
          </a:p>
          <a:p>
            <a:pPr indent="0">
              <a:lnSpc>
                <a:spcPct val="107000"/>
              </a:lnSpc>
              <a:spcBef>
                <a:spcPts val="0"/>
              </a:spcBef>
              <a:spcAft>
                <a:spcPts val="800"/>
              </a:spcAft>
              <a:buNone/>
            </a:pPr>
            <a:endParaRPr lang="en-US" dirty="0"/>
          </a:p>
        </p:txBody>
      </p:sp>
      <p:pic>
        <p:nvPicPr>
          <p:cNvPr id="3" name="Graphic 2">
            <a:extLst>
              <a:ext uri="{FF2B5EF4-FFF2-40B4-BE49-F238E27FC236}">
                <a16:creationId xmlns:a16="http://schemas.microsoft.com/office/drawing/2014/main" id="{8907BDB2-41CF-8745-7CA8-601C0C8CC0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77857" y="2221928"/>
            <a:ext cx="2414143" cy="2414143"/>
          </a:xfrm>
          <a:prstGeom prst="rect">
            <a:avLst/>
          </a:prstGeom>
        </p:spPr>
      </p:pic>
    </p:spTree>
    <p:extLst>
      <p:ext uri="{BB962C8B-B14F-4D97-AF65-F5344CB8AC3E}">
        <p14:creationId xmlns:p14="http://schemas.microsoft.com/office/powerpoint/2010/main" val="1335682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E98D-FDBB-4CFA-864C-723D37A3826D}"/>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24FB75EA-774B-973F-48F8-C6F0D7A85C51}"/>
              </a:ext>
            </a:extLst>
          </p:cNvPr>
          <p:cNvSpPr>
            <a:spLocks noGrp="1"/>
          </p:cNvSpPr>
          <p:nvPr>
            <p:ph type="title"/>
          </p:nvPr>
        </p:nvSpPr>
        <p:spPr>
          <a:xfrm>
            <a:off x="400359" y="469959"/>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People’s Reliance</a:t>
            </a:r>
            <a:endParaRPr lang="hu-HU" dirty="0"/>
          </a:p>
        </p:txBody>
      </p:sp>
      <p:sp>
        <p:nvSpPr>
          <p:cNvPr id="7" name="Content Placeholder 6">
            <a:extLst>
              <a:ext uri="{FF2B5EF4-FFF2-40B4-BE49-F238E27FC236}">
                <a16:creationId xmlns:a16="http://schemas.microsoft.com/office/drawing/2014/main" id="{9EF01D04-91D3-FC51-9865-FCEBB471D66A}"/>
              </a:ext>
            </a:extLst>
          </p:cNvPr>
          <p:cNvSpPr>
            <a:spLocks noGrp="1"/>
          </p:cNvSpPr>
          <p:nvPr>
            <p:ph idx="1"/>
          </p:nvPr>
        </p:nvSpPr>
        <p:spPr>
          <a:xfrm>
            <a:off x="400359" y="1056866"/>
            <a:ext cx="9455544" cy="2280533"/>
          </a:xfrm>
        </p:spPr>
        <p:txBody>
          <a:bodyPr/>
          <a:lstStyle/>
          <a:p>
            <a:pPr marL="0" marR="5080" indent="0">
              <a:lnSpc>
                <a:spcPct val="110000"/>
              </a:lnSpc>
              <a:spcBef>
                <a:spcPts val="994"/>
              </a:spcBef>
              <a:buNone/>
              <a:tabLst>
                <a:tab pos="355600" algn="l"/>
              </a:tabLst>
            </a:pPr>
            <a:r>
              <a:rPr lang="en-US" sz="2600" b="1" kern="1200" dirty="0">
                <a:solidFill>
                  <a:schemeClr val="tx1"/>
                </a:solidFill>
                <a:latin typeface="+mj-lt"/>
                <a:ea typeface="Inter" panose="02000503000000020004" pitchFamily="2" charset="0"/>
                <a:cs typeface="+mn-cs"/>
              </a:rPr>
              <a:t>The degree to which vulnerable people rely on the justice system for protection (Measured as % of the target population).</a:t>
            </a:r>
          </a:p>
          <a:p>
            <a:pPr marR="5080">
              <a:lnSpc>
                <a:spcPct val="110000"/>
              </a:lnSpc>
              <a:spcBef>
                <a:spcPts val="994"/>
              </a:spcBef>
              <a:tabLst>
                <a:tab pos="355600" algn="l"/>
              </a:tabLst>
            </a:pPr>
            <a:r>
              <a:rPr lang="en-US" sz="2000" kern="1200" dirty="0">
                <a:solidFill>
                  <a:schemeClr val="tx1"/>
                </a:solidFill>
                <a:latin typeface="+mj-lt"/>
                <a:ea typeface="Inter" panose="02000503000000020004" pitchFamily="2" charset="0"/>
                <a:cs typeface="+mn-cs"/>
              </a:rPr>
              <a:t>People’s Reliance is a measure of vulnerable people’s dependence on the justice system to protect them from violence. </a:t>
            </a:r>
          </a:p>
          <a:p>
            <a:pPr marR="5080">
              <a:lnSpc>
                <a:spcPct val="110000"/>
              </a:lnSpc>
              <a:spcBef>
                <a:spcPts val="994"/>
              </a:spcBef>
              <a:tabLst>
                <a:tab pos="355600" algn="l"/>
              </a:tabLst>
            </a:pPr>
            <a:r>
              <a:rPr lang="en-US" sz="2000" kern="1200" dirty="0">
                <a:solidFill>
                  <a:schemeClr val="tx1"/>
                </a:solidFill>
                <a:latin typeface="+mj-lt"/>
                <a:ea typeface="Inter" panose="02000503000000020004" pitchFamily="2" charset="0"/>
                <a:cs typeface="+mn-cs"/>
              </a:rPr>
              <a:t>In IJM’s work, vulnerability is deemed to exist where there is both risk of violence as well as the condition of living in poverty.</a:t>
            </a:r>
          </a:p>
          <a:p>
            <a:pPr marR="5080">
              <a:lnSpc>
                <a:spcPct val="110000"/>
              </a:lnSpc>
              <a:spcBef>
                <a:spcPts val="994"/>
              </a:spcBef>
              <a:tabLst>
                <a:tab pos="355600" algn="l"/>
              </a:tabLst>
            </a:pPr>
            <a:endParaRPr lang="en-US" sz="2400" b="0" dirty="0">
              <a:latin typeface="+mj-lt"/>
              <a:ea typeface="Inter" panose="02000503000000020004" pitchFamily="2" charset="0"/>
            </a:endParaRPr>
          </a:p>
          <a:p>
            <a:pPr indent="0">
              <a:lnSpc>
                <a:spcPct val="107000"/>
              </a:lnSpc>
              <a:spcBef>
                <a:spcPts val="0"/>
              </a:spcBef>
              <a:spcAft>
                <a:spcPts val="800"/>
              </a:spcAft>
              <a:buNone/>
            </a:pPr>
            <a:r>
              <a:rPr lang="en-US" sz="2800" b="0" dirty="0">
                <a:latin typeface="+mj-lt"/>
                <a:ea typeface="Inter" panose="02000503000000020004" pitchFamily="2" charset="0"/>
              </a:rPr>
              <a:t>The study seeks to answer the following research questions:</a:t>
            </a:r>
          </a:p>
        </p:txBody>
      </p:sp>
      <p:sp>
        <p:nvSpPr>
          <p:cNvPr id="4" name="TextBox 3">
            <a:extLst>
              <a:ext uri="{FF2B5EF4-FFF2-40B4-BE49-F238E27FC236}">
                <a16:creationId xmlns:a16="http://schemas.microsoft.com/office/drawing/2014/main" id="{AAC463A5-F03B-556A-733F-CA290D8AE667}"/>
              </a:ext>
            </a:extLst>
          </p:cNvPr>
          <p:cNvSpPr txBox="1"/>
          <p:nvPr/>
        </p:nvSpPr>
        <p:spPr>
          <a:xfrm>
            <a:off x="662979" y="4669434"/>
            <a:ext cx="6145932" cy="1830437"/>
          </a:xfrm>
          <a:prstGeom prst="rect">
            <a:avLst/>
          </a:prstGeom>
          <a:noFill/>
        </p:spPr>
        <p:txBody>
          <a:bodyPr wrap="square">
            <a:spAutoFit/>
          </a:bodyPr>
          <a:lstStyle/>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What is the proportion of human trafficking incidents that are reported to relevant justice system agencies in Bulgaria? </a:t>
            </a:r>
          </a:p>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What proportion to non-justice system agencies?</a:t>
            </a:r>
          </a:p>
        </p:txBody>
      </p:sp>
      <p:pic>
        <p:nvPicPr>
          <p:cNvPr id="3" name="Graphic 2">
            <a:extLst>
              <a:ext uri="{FF2B5EF4-FFF2-40B4-BE49-F238E27FC236}">
                <a16:creationId xmlns:a16="http://schemas.microsoft.com/office/drawing/2014/main" id="{E80DBACA-B094-3659-A8F8-EA1835FE7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018" y="2361057"/>
            <a:ext cx="2135886" cy="2135886"/>
          </a:xfrm>
          <a:prstGeom prst="rect">
            <a:avLst/>
          </a:prstGeom>
        </p:spPr>
      </p:pic>
    </p:spTree>
    <p:extLst>
      <p:ext uri="{BB962C8B-B14F-4D97-AF65-F5344CB8AC3E}">
        <p14:creationId xmlns:p14="http://schemas.microsoft.com/office/powerpoint/2010/main" val="10945182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31FBA-4A82-7BEA-D962-3EDF942928FC}"/>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A42AD613-FDFA-8150-93A0-48AD0CF9CFBA}"/>
              </a:ext>
            </a:extLst>
          </p:cNvPr>
          <p:cNvSpPr>
            <a:spLocks noGrp="1"/>
          </p:cNvSpPr>
          <p:nvPr>
            <p:ph type="title"/>
          </p:nvPr>
        </p:nvSpPr>
        <p:spPr>
          <a:xfrm>
            <a:off x="415288" y="530141"/>
            <a:ext cx="10252711" cy="379263"/>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Why do </a:t>
            </a:r>
            <a:r>
              <a:rPr lang="en-US" sz="3200" b="1" spc="50" dirty="0">
                <a:solidFill>
                  <a:srgbClr val="2679BF"/>
                </a:solidFill>
                <a:ea typeface="Inter" panose="020B0502030000000004" pitchFamily="34" charset="0"/>
              </a:rPr>
              <a:t>We Measure </a:t>
            </a:r>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Reliance?</a:t>
            </a:r>
            <a:endParaRPr lang="hu-HU" dirty="0"/>
          </a:p>
        </p:txBody>
      </p:sp>
      <p:sp>
        <p:nvSpPr>
          <p:cNvPr id="12" name="object 4">
            <a:extLst>
              <a:ext uri="{FF2B5EF4-FFF2-40B4-BE49-F238E27FC236}">
                <a16:creationId xmlns:a16="http://schemas.microsoft.com/office/drawing/2014/main" id="{8EBA2B72-2255-D245-9400-8246C612C696}"/>
              </a:ext>
            </a:extLst>
          </p:cNvPr>
          <p:cNvSpPr txBox="1">
            <a:spLocks noGrp="1"/>
          </p:cNvSpPr>
          <p:nvPr>
            <p:ph idx="1"/>
          </p:nvPr>
        </p:nvSpPr>
        <p:spPr>
          <a:xfrm>
            <a:off x="415288" y="1132398"/>
            <a:ext cx="9126538" cy="4913846"/>
          </a:xfrm>
          <a:prstGeom prst="rect">
            <a:avLst/>
          </a:prstGeom>
        </p:spPr>
        <p:txBody>
          <a:bodyPr vert="horz" wrap="square" lIns="0" tIns="175895" rIns="0" bIns="0" rtlCol="0">
            <a:spAutoFit/>
          </a:bodyPr>
          <a:lstStyle/>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IJM’s model of work is to </a:t>
            </a:r>
            <a:r>
              <a:rPr lang="en-US" sz="2400" b="1" spc="130" dirty="0">
                <a:latin typeface="+mj-lt"/>
                <a:ea typeface="Inter" panose="02000503000000020004" pitchFamily="2" charset="0"/>
              </a:rPr>
              <a:t>protect people </a:t>
            </a:r>
            <a:r>
              <a:rPr lang="en-US" sz="2400" spc="130" dirty="0">
                <a:latin typeface="+mj-lt"/>
                <a:ea typeface="Inter" panose="02000503000000020004" pitchFamily="2" charset="0"/>
              </a:rPr>
              <a:t>through strengthened justice systems.</a:t>
            </a:r>
          </a:p>
          <a:p>
            <a:pPr marL="285750" indent="-285750">
              <a:buClr>
                <a:srgbClr val="0070C0"/>
              </a:buClr>
              <a:buFont typeface="Arial" panose="020B0604020202020204" pitchFamily="34" charset="0"/>
              <a:buChar char="•"/>
            </a:pPr>
            <a:endParaRPr lang="en-US" sz="2400" spc="130" dirty="0">
              <a:latin typeface="+mj-lt"/>
              <a:ea typeface="Inter" panose="02000503000000020004" pitchFamily="2" charset="0"/>
            </a:endParaRPr>
          </a:p>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Reliance on the justice system is a </a:t>
            </a:r>
            <a:r>
              <a:rPr lang="en-US" sz="2400" b="1" spc="130" dirty="0">
                <a:latin typeface="+mj-lt"/>
                <a:ea typeface="Inter" panose="02000503000000020004" pitchFamily="2" charset="0"/>
              </a:rPr>
              <a:t>strong indicator </a:t>
            </a:r>
            <a:r>
              <a:rPr lang="en-US" sz="2400" spc="130" dirty="0">
                <a:latin typeface="+mj-lt"/>
                <a:ea typeface="Inter" panose="02000503000000020004" pitchFamily="2" charset="0"/>
              </a:rPr>
              <a:t>that people have a social and legal recognition of the justice system and are willing to respect the rule of law rather than use extra judicial methods in resolving their complaints.</a:t>
            </a:r>
          </a:p>
          <a:p>
            <a:pPr marL="285750" indent="-285750">
              <a:buClr>
                <a:srgbClr val="0070C0"/>
              </a:buClr>
              <a:buFont typeface="Arial" panose="020B0604020202020204" pitchFamily="34" charset="0"/>
              <a:buChar char="•"/>
            </a:pPr>
            <a:endParaRPr lang="en-US" sz="2400" spc="130" dirty="0">
              <a:latin typeface="+mj-lt"/>
              <a:ea typeface="Inter" panose="02000503000000020004" pitchFamily="2" charset="0"/>
            </a:endParaRPr>
          </a:p>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It also means that people are </a:t>
            </a:r>
            <a:r>
              <a:rPr lang="en-US" sz="2400" b="1" spc="130" dirty="0">
                <a:latin typeface="+mj-lt"/>
                <a:ea typeface="Inter" panose="02000503000000020004" pitchFamily="2" charset="0"/>
              </a:rPr>
              <a:t>committed</a:t>
            </a:r>
            <a:r>
              <a:rPr lang="en-US" sz="2400" spc="130" dirty="0">
                <a:latin typeface="+mj-lt"/>
                <a:ea typeface="Inter" panose="02000503000000020004" pitchFamily="2" charset="0"/>
              </a:rPr>
              <a:t> to engaging with the criminal justice system to hold perpetrators of violence accountable for their crimes.</a:t>
            </a:r>
          </a:p>
          <a:p>
            <a:pPr marL="12700" marR="5080">
              <a:lnSpc>
                <a:spcPct val="110000"/>
              </a:lnSpc>
              <a:spcBef>
                <a:spcPts val="994"/>
              </a:spcBef>
              <a:tabLst>
                <a:tab pos="355600" algn="l"/>
              </a:tabLst>
            </a:pPr>
            <a:endParaRPr b="0" spc="50" dirty="0">
              <a:solidFill>
                <a:srgbClr val="000000"/>
              </a:solidFill>
              <a:latin typeface="Georgia"/>
              <a:cs typeface="Georgia"/>
            </a:endParaRPr>
          </a:p>
        </p:txBody>
      </p:sp>
      <p:pic>
        <p:nvPicPr>
          <p:cNvPr id="4" name="Graphic 3">
            <a:extLst>
              <a:ext uri="{FF2B5EF4-FFF2-40B4-BE49-F238E27FC236}">
                <a16:creationId xmlns:a16="http://schemas.microsoft.com/office/drawing/2014/main" id="{9D634F12-5685-DCAC-B93F-8B4F26EDDD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018" y="2361057"/>
            <a:ext cx="2135886" cy="2135886"/>
          </a:xfrm>
          <a:prstGeom prst="rect">
            <a:avLst/>
          </a:prstGeom>
        </p:spPr>
      </p:pic>
    </p:spTree>
    <p:extLst>
      <p:ext uri="{BB962C8B-B14F-4D97-AF65-F5344CB8AC3E}">
        <p14:creationId xmlns:p14="http://schemas.microsoft.com/office/powerpoint/2010/main" val="12392352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6A8-B4C8-28E6-BB4C-CF00CE6FBDC9}"/>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91167042-2B6E-B003-6865-2E07405FBD8A}"/>
              </a:ext>
            </a:extLst>
          </p:cNvPr>
          <p:cNvSpPr>
            <a:spLocks noGrp="1"/>
          </p:cNvSpPr>
          <p:nvPr>
            <p:ph type="title"/>
          </p:nvPr>
        </p:nvSpPr>
        <p:spPr>
          <a:xfrm>
            <a:off x="400359" y="469959"/>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Prevalence</a:t>
            </a:r>
            <a:endParaRPr lang="hu-HU" dirty="0"/>
          </a:p>
        </p:txBody>
      </p:sp>
      <p:sp>
        <p:nvSpPr>
          <p:cNvPr id="7" name="Content Placeholder 6">
            <a:extLst>
              <a:ext uri="{FF2B5EF4-FFF2-40B4-BE49-F238E27FC236}">
                <a16:creationId xmlns:a16="http://schemas.microsoft.com/office/drawing/2014/main" id="{423861CA-EABD-66C2-BDF4-4B85E8AC3E5E}"/>
              </a:ext>
            </a:extLst>
          </p:cNvPr>
          <p:cNvSpPr>
            <a:spLocks noGrp="1"/>
          </p:cNvSpPr>
          <p:nvPr>
            <p:ph idx="1"/>
          </p:nvPr>
        </p:nvSpPr>
        <p:spPr>
          <a:xfrm>
            <a:off x="400359" y="1148467"/>
            <a:ext cx="9455544" cy="2280533"/>
          </a:xfrm>
        </p:spPr>
        <p:txBody>
          <a:bodyPr/>
          <a:lstStyle/>
          <a:p>
            <a:pPr marL="0" marR="5080" indent="0">
              <a:lnSpc>
                <a:spcPct val="110000"/>
              </a:lnSpc>
              <a:spcBef>
                <a:spcPts val="994"/>
              </a:spcBef>
              <a:buNone/>
              <a:tabLst>
                <a:tab pos="355600" algn="l"/>
              </a:tabLst>
            </a:pPr>
            <a:r>
              <a:rPr lang="en-US" sz="2600" b="1" kern="1200" dirty="0">
                <a:solidFill>
                  <a:schemeClr val="tx1"/>
                </a:solidFill>
                <a:latin typeface="+mj-lt"/>
                <a:ea typeface="Inter" panose="02000503000000020004" pitchFamily="2" charset="0"/>
                <a:cs typeface="+mn-cs"/>
              </a:rPr>
              <a:t>Prevalence is an impact-level indicator which will measure the percentage of the target population that are/were victimized in Bulgaria.</a:t>
            </a:r>
          </a:p>
          <a:p>
            <a:pPr marL="12700" marR="5080" indent="0">
              <a:lnSpc>
                <a:spcPct val="110000"/>
              </a:lnSpc>
              <a:spcBef>
                <a:spcPts val="994"/>
              </a:spcBef>
              <a:buClr>
                <a:srgbClr val="0070C0"/>
              </a:buClr>
              <a:buNone/>
              <a:tabLst>
                <a:tab pos="355600" algn="l"/>
              </a:tabLst>
            </a:pPr>
            <a:endParaRPr lang="en-US" sz="2400" b="0" dirty="0">
              <a:latin typeface="+mj-lt"/>
              <a:ea typeface="Inter" panose="02000503000000020004" pitchFamily="2" charset="0"/>
            </a:endParaRPr>
          </a:p>
          <a:p>
            <a:pPr indent="0">
              <a:lnSpc>
                <a:spcPct val="107000"/>
              </a:lnSpc>
              <a:spcBef>
                <a:spcPts val="0"/>
              </a:spcBef>
              <a:spcAft>
                <a:spcPts val="800"/>
              </a:spcAft>
              <a:buNone/>
            </a:pPr>
            <a:r>
              <a:rPr lang="en-US" sz="2800" b="0" dirty="0">
                <a:latin typeface="+mj-lt"/>
                <a:ea typeface="Inter" panose="02000503000000020004" pitchFamily="2" charset="0"/>
              </a:rPr>
              <a:t>The study seeks to answer the following research questions:</a:t>
            </a:r>
          </a:p>
          <a:p>
            <a:pPr indent="0">
              <a:lnSpc>
                <a:spcPct val="107000"/>
              </a:lnSpc>
              <a:spcBef>
                <a:spcPts val="0"/>
              </a:spcBef>
              <a:spcAft>
                <a:spcPts val="800"/>
              </a:spcAft>
              <a:buNone/>
            </a:pPr>
            <a:endParaRPr lang="en-US" dirty="0"/>
          </a:p>
        </p:txBody>
      </p:sp>
      <p:sp>
        <p:nvSpPr>
          <p:cNvPr id="4" name="TextBox 3">
            <a:extLst>
              <a:ext uri="{FF2B5EF4-FFF2-40B4-BE49-F238E27FC236}">
                <a16:creationId xmlns:a16="http://schemas.microsoft.com/office/drawing/2014/main" id="{9077AC25-A411-6B18-7C26-8660D51C6AB8}"/>
              </a:ext>
            </a:extLst>
          </p:cNvPr>
          <p:cNvSpPr txBox="1"/>
          <p:nvPr/>
        </p:nvSpPr>
        <p:spPr>
          <a:xfrm>
            <a:off x="784257" y="3676521"/>
            <a:ext cx="6145932" cy="2642968"/>
          </a:xfrm>
          <a:prstGeom prst="rect">
            <a:avLst/>
          </a:prstGeom>
          <a:noFill/>
        </p:spPr>
        <p:txBody>
          <a:bodyPr wrap="square">
            <a:spAutoFit/>
          </a:bodyPr>
          <a:lstStyle/>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What is the prevalence of cross-border human trafficking originating in Bulgaria, and directed towards Western Europe?      </a:t>
            </a:r>
          </a:p>
          <a:p>
            <a:pPr marL="355600" marR="5080" indent="-342900" algn="just">
              <a:lnSpc>
                <a:spcPct val="110000"/>
              </a:lnSpc>
              <a:spcBef>
                <a:spcPts val="994"/>
              </a:spcBef>
              <a:buFont typeface="Wingdings" panose="05000000000000000000" pitchFamily="2" charset="2"/>
              <a:buChar char="q"/>
              <a:tabLst>
                <a:tab pos="355600" algn="l"/>
              </a:tabLst>
            </a:pPr>
            <a:r>
              <a:rPr lang="en-US" sz="2400" b="0" i="1" kern="1200" dirty="0">
                <a:solidFill>
                  <a:schemeClr val="tx1"/>
                </a:solidFill>
                <a:latin typeface="+mj-lt"/>
                <a:ea typeface="Inter" panose="02000503000000020004" pitchFamily="2" charset="0"/>
                <a:cs typeface="+mn-cs"/>
              </a:rPr>
              <a:t>What proportion of Bulgarians are trafficked to Western Europe for labor and commercial sexual exploitation?   </a:t>
            </a:r>
          </a:p>
        </p:txBody>
      </p:sp>
      <p:sp>
        <p:nvSpPr>
          <p:cNvPr id="5" name="TextBox 4">
            <a:extLst>
              <a:ext uri="{FF2B5EF4-FFF2-40B4-BE49-F238E27FC236}">
                <a16:creationId xmlns:a16="http://schemas.microsoft.com/office/drawing/2014/main" id="{804382D6-21EC-ADB8-751D-FE3302BD491E}"/>
              </a:ext>
            </a:extLst>
          </p:cNvPr>
          <p:cNvSpPr txBox="1"/>
          <p:nvPr/>
        </p:nvSpPr>
        <p:spPr>
          <a:xfrm>
            <a:off x="9469953" y="3676521"/>
            <a:ext cx="2321688" cy="252249"/>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1000"/>
              </a:spcAft>
              <a:buClrTx/>
              <a:buSzTx/>
              <a:buFontTx/>
              <a:buNone/>
              <a:tabLst/>
              <a:defRPr/>
            </a:pPr>
            <a:r>
              <a:rPr kumimoji="0" lang="en-US" sz="1600" b="1" i="0" u="none" strike="noStrike" kern="1200" cap="none" spc="0" normalizeH="0" baseline="0" noProof="0">
                <a:ln>
                  <a:noFill/>
                </a:ln>
                <a:solidFill>
                  <a:srgbClr val="0A1733"/>
                </a:solidFill>
                <a:effectLst/>
                <a:uLnTx/>
                <a:uFillTx/>
                <a:latin typeface="Inter" panose="020B0502030000000004" pitchFamily="34" charset="0"/>
                <a:ea typeface="Inter" panose="020B0502030000000004" pitchFamily="34" charset="0"/>
                <a:cs typeface="+mn-cs"/>
              </a:rPr>
              <a:t>Prevalence of violence</a:t>
            </a:r>
          </a:p>
        </p:txBody>
      </p:sp>
      <p:pic>
        <p:nvPicPr>
          <p:cNvPr id="6" name="Picture 5" descr="A black line with a arrow pointing down&#10;&#10;Description automatically generated">
            <a:extLst>
              <a:ext uri="{FF2B5EF4-FFF2-40B4-BE49-F238E27FC236}">
                <a16:creationId xmlns:a16="http://schemas.microsoft.com/office/drawing/2014/main" id="{AEF37734-C54C-F312-3378-936B633D37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3462" y="2639753"/>
            <a:ext cx="1294670" cy="1036768"/>
          </a:xfrm>
          <a:prstGeom prst="rect">
            <a:avLst/>
          </a:prstGeom>
        </p:spPr>
      </p:pic>
    </p:spTree>
    <p:extLst>
      <p:ext uri="{BB962C8B-B14F-4D97-AF65-F5344CB8AC3E}">
        <p14:creationId xmlns:p14="http://schemas.microsoft.com/office/powerpoint/2010/main" val="3394572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117C-3B92-3DD4-260B-EED274E0F02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051BB0BB-FFFA-9C1C-F1AB-B754E65A4CA5}"/>
              </a:ext>
            </a:extLst>
          </p:cNvPr>
          <p:cNvSpPr>
            <a:spLocks noGrp="1"/>
          </p:cNvSpPr>
          <p:nvPr>
            <p:ph type="title"/>
          </p:nvPr>
        </p:nvSpPr>
        <p:spPr>
          <a:xfrm>
            <a:off x="415288" y="530141"/>
            <a:ext cx="10252711" cy="379263"/>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Why do </a:t>
            </a:r>
            <a:r>
              <a:rPr lang="en-US" sz="3200" b="1" spc="50" dirty="0">
                <a:solidFill>
                  <a:srgbClr val="2679BF"/>
                </a:solidFill>
                <a:ea typeface="Inter" panose="020B0502030000000004" pitchFamily="34" charset="0"/>
              </a:rPr>
              <a:t>We Seek to Measure </a:t>
            </a:r>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Prevalence?</a:t>
            </a:r>
            <a:endParaRPr lang="hu-HU" dirty="0"/>
          </a:p>
        </p:txBody>
      </p:sp>
      <p:sp>
        <p:nvSpPr>
          <p:cNvPr id="12" name="object 4">
            <a:extLst>
              <a:ext uri="{FF2B5EF4-FFF2-40B4-BE49-F238E27FC236}">
                <a16:creationId xmlns:a16="http://schemas.microsoft.com/office/drawing/2014/main" id="{37CC276D-E724-7303-E497-6E04D06859EE}"/>
              </a:ext>
            </a:extLst>
          </p:cNvPr>
          <p:cNvSpPr txBox="1">
            <a:spLocks noGrp="1"/>
          </p:cNvSpPr>
          <p:nvPr>
            <p:ph idx="1"/>
          </p:nvPr>
        </p:nvSpPr>
        <p:spPr>
          <a:xfrm>
            <a:off x="415288" y="1228650"/>
            <a:ext cx="9126538" cy="4837927"/>
          </a:xfrm>
          <a:prstGeom prst="rect">
            <a:avLst/>
          </a:prstGeom>
        </p:spPr>
        <p:txBody>
          <a:bodyPr vert="horz" wrap="square" lIns="0" tIns="175895" rIns="0" bIns="0" rtlCol="0">
            <a:spAutoFit/>
          </a:bodyPr>
          <a:lstStyle/>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Establishes starting point to measure decline in victimization of x  crime.</a:t>
            </a:r>
          </a:p>
          <a:p>
            <a:pPr marL="285750" indent="-285750">
              <a:buClr>
                <a:srgbClr val="0070C0"/>
              </a:buClr>
              <a:buFont typeface="Arial" panose="020B0604020202020204" pitchFamily="34" charset="0"/>
              <a:buChar char="•"/>
            </a:pPr>
            <a:endParaRPr lang="en-US" sz="2400" spc="130" dirty="0">
              <a:latin typeface="+mj-lt"/>
              <a:ea typeface="Inter" panose="02000503000000020004" pitchFamily="2" charset="0"/>
            </a:endParaRPr>
          </a:p>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Tracks effectiveness of protection model by measuring decline in victimization.</a:t>
            </a:r>
          </a:p>
          <a:p>
            <a:pPr marL="285750" indent="-285750">
              <a:buClr>
                <a:srgbClr val="0070C0"/>
              </a:buClr>
              <a:buFont typeface="Arial" panose="020B0604020202020204" pitchFamily="34" charset="0"/>
              <a:buChar char="•"/>
            </a:pPr>
            <a:endParaRPr lang="en-US" sz="2400" spc="130" dirty="0">
              <a:latin typeface="+mj-lt"/>
              <a:ea typeface="Inter" panose="02000503000000020004" pitchFamily="2" charset="0"/>
            </a:endParaRPr>
          </a:p>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Alignment with IJM’s Theory of Change: Strengthening justice systems reduces prevalence.</a:t>
            </a:r>
          </a:p>
          <a:p>
            <a:pPr marL="285750" indent="-285750">
              <a:buClr>
                <a:srgbClr val="0070C0"/>
              </a:buClr>
              <a:buFont typeface="Arial" panose="020B0604020202020204" pitchFamily="34" charset="0"/>
              <a:buChar char="•"/>
            </a:pPr>
            <a:endParaRPr lang="en-US" sz="2400" spc="130" dirty="0">
              <a:latin typeface="+mj-lt"/>
              <a:ea typeface="Inter" panose="02000503000000020004" pitchFamily="2" charset="0"/>
            </a:endParaRPr>
          </a:p>
          <a:p>
            <a:pPr marL="285750" indent="-285750">
              <a:buClr>
                <a:srgbClr val="0070C0"/>
              </a:buClr>
              <a:buFont typeface="Arial" panose="020B0604020202020204" pitchFamily="34" charset="0"/>
              <a:buChar char="•"/>
            </a:pPr>
            <a:r>
              <a:rPr lang="en-US" sz="2400" spc="130" dirty="0">
                <a:latin typeface="+mj-lt"/>
                <a:ea typeface="Inter" panose="02000503000000020004" pitchFamily="2" charset="0"/>
              </a:rPr>
              <a:t>Enables future measurement attribution.</a:t>
            </a:r>
          </a:p>
          <a:p>
            <a:pPr marL="12700" marR="5080">
              <a:lnSpc>
                <a:spcPct val="110000"/>
              </a:lnSpc>
              <a:spcBef>
                <a:spcPts val="994"/>
              </a:spcBef>
              <a:tabLst>
                <a:tab pos="355600" algn="l"/>
              </a:tabLst>
            </a:pPr>
            <a:endParaRPr b="0" spc="50" dirty="0">
              <a:solidFill>
                <a:srgbClr val="000000"/>
              </a:solidFill>
              <a:latin typeface="Georgia"/>
              <a:cs typeface="Georgia"/>
            </a:endParaRPr>
          </a:p>
        </p:txBody>
      </p:sp>
      <p:pic>
        <p:nvPicPr>
          <p:cNvPr id="3" name="Graphic 2">
            <a:extLst>
              <a:ext uri="{FF2B5EF4-FFF2-40B4-BE49-F238E27FC236}">
                <a16:creationId xmlns:a16="http://schemas.microsoft.com/office/drawing/2014/main" id="{119A9E51-90A4-5ADC-B916-E5084F7472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41826" y="1866238"/>
            <a:ext cx="2291334" cy="2291334"/>
          </a:xfrm>
          <a:prstGeom prst="rect">
            <a:avLst/>
          </a:prstGeom>
        </p:spPr>
      </p:pic>
    </p:spTree>
    <p:extLst>
      <p:ext uri="{BB962C8B-B14F-4D97-AF65-F5344CB8AC3E}">
        <p14:creationId xmlns:p14="http://schemas.microsoft.com/office/powerpoint/2010/main" val="66517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2190-6470-80DB-F35B-C4594D558DF0}"/>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0FF2006-26DE-FD24-C310-AE839EE8393C}"/>
              </a:ext>
            </a:extLst>
          </p:cNvPr>
          <p:cNvSpPr>
            <a:spLocks noGrp="1"/>
          </p:cNvSpPr>
          <p:nvPr>
            <p:ph type="title"/>
          </p:nvPr>
        </p:nvSpPr>
        <p:spPr>
          <a:xfrm>
            <a:off x="745755" y="486000"/>
            <a:ext cx="8784000" cy="507600"/>
          </a:xfrm>
        </p:spPr>
        <p:txBody>
          <a:bodyPr/>
          <a:lstStyle/>
          <a:p>
            <a:r>
              <a:rPr lang="en-US" sz="3300" b="1" dirty="0">
                <a:solidFill>
                  <a:srgbClr val="2679BF"/>
                </a:solidFill>
              </a:rPr>
              <a:t>Conclusion</a:t>
            </a:r>
            <a:endParaRPr lang="hu-HU" sz="3300" b="1" dirty="0">
              <a:solidFill>
                <a:srgbClr val="2679BF"/>
              </a:solidFill>
            </a:endParaRPr>
          </a:p>
        </p:txBody>
      </p:sp>
      <p:pic>
        <p:nvPicPr>
          <p:cNvPr id="3" name="Content Placeholder 3">
            <a:extLst>
              <a:ext uri="{FF2B5EF4-FFF2-40B4-BE49-F238E27FC236}">
                <a16:creationId xmlns:a16="http://schemas.microsoft.com/office/drawing/2014/main" id="{DB081295-FA50-2914-A4EE-AA75C7B5B6D6}"/>
              </a:ext>
            </a:extLst>
          </p:cNvPr>
          <p:cNvPicPr>
            <a:picLocks noGrp="1" noChangeAspect="1"/>
          </p:cNvPicPr>
          <p:nvPr>
            <p:ph idx="1"/>
          </p:nvPr>
        </p:nvPicPr>
        <p:blipFill rotWithShape="1">
          <a:blip r:embed="rId2"/>
          <a:srcRect t="26902"/>
          <a:stretch/>
        </p:blipFill>
        <p:spPr>
          <a:xfrm>
            <a:off x="745755" y="1943560"/>
            <a:ext cx="9915143" cy="2970879"/>
          </a:xfrm>
          <a:prstGeom prst="rect">
            <a:avLst/>
          </a:prstGeom>
        </p:spPr>
      </p:pic>
      <p:sp>
        <p:nvSpPr>
          <p:cNvPr id="4" name="TextBox 3">
            <a:extLst>
              <a:ext uri="{FF2B5EF4-FFF2-40B4-BE49-F238E27FC236}">
                <a16:creationId xmlns:a16="http://schemas.microsoft.com/office/drawing/2014/main" id="{EC47DC8E-97D6-9657-E7E7-D85FFAD19AD2}"/>
              </a:ext>
            </a:extLst>
          </p:cNvPr>
          <p:cNvSpPr txBox="1"/>
          <p:nvPr/>
        </p:nvSpPr>
        <p:spPr>
          <a:xfrm>
            <a:off x="745755" y="1083859"/>
            <a:ext cx="9352026" cy="769441"/>
          </a:xfrm>
          <a:prstGeom prst="rect">
            <a:avLst/>
          </a:prstGeom>
          <a:noFill/>
        </p:spPr>
        <p:txBody>
          <a:bodyPr wrap="square">
            <a:spAutoFit/>
          </a:bodyPr>
          <a:lstStyle/>
          <a:p>
            <a:r>
              <a:rPr lang="en-US" sz="2200" b="1" dirty="0">
                <a:latin typeface="+mj-lt"/>
                <a:ea typeface="Inter" panose="02000503000000020004" pitchFamily="2" charset="0"/>
                <a:cs typeface="+mn-lt"/>
              </a:rPr>
              <a:t>Goal: Decline in prevalence-post protection model and increase in performance, reliance and confidence.</a:t>
            </a:r>
          </a:p>
        </p:txBody>
      </p:sp>
    </p:spTree>
    <p:extLst>
      <p:ext uri="{BB962C8B-B14F-4D97-AF65-F5344CB8AC3E}">
        <p14:creationId xmlns:p14="http://schemas.microsoft.com/office/powerpoint/2010/main" val="24580139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05E5-20A2-E457-6A98-13A2DA111035}"/>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CC1822BE-F109-8FC4-6F78-9BD4F5D6FB7F}"/>
              </a:ext>
            </a:extLst>
          </p:cNvPr>
          <p:cNvSpPr>
            <a:spLocks noGrp="1"/>
          </p:cNvSpPr>
          <p:nvPr>
            <p:ph type="title"/>
          </p:nvPr>
        </p:nvSpPr>
        <p:spPr>
          <a:xfrm>
            <a:off x="856152" y="476856"/>
            <a:ext cx="8784000" cy="507600"/>
          </a:xfrm>
        </p:spPr>
        <p:txBody>
          <a:bodyPr/>
          <a:lstStyle/>
          <a:p>
            <a:r>
              <a:rPr lang="en-US" dirty="0"/>
              <a:t>About International Justice Mission</a:t>
            </a:r>
            <a:endParaRPr lang="hu-HU" dirty="0"/>
          </a:p>
        </p:txBody>
      </p:sp>
      <p:sp>
        <p:nvSpPr>
          <p:cNvPr id="7" name="Content Placeholder 6">
            <a:extLst>
              <a:ext uri="{FF2B5EF4-FFF2-40B4-BE49-F238E27FC236}">
                <a16:creationId xmlns:a16="http://schemas.microsoft.com/office/drawing/2014/main" id="{049C13B7-2265-5251-70A5-1FC80CD3F5B1}"/>
              </a:ext>
            </a:extLst>
          </p:cNvPr>
          <p:cNvSpPr>
            <a:spLocks noGrp="1"/>
          </p:cNvSpPr>
          <p:nvPr>
            <p:ph idx="1"/>
          </p:nvPr>
        </p:nvSpPr>
        <p:spPr>
          <a:xfrm>
            <a:off x="621144" y="1136435"/>
            <a:ext cx="9455544" cy="3633825"/>
          </a:xfrm>
        </p:spPr>
        <p:txBody>
          <a:bodyPr/>
          <a:lstStyle/>
          <a:p>
            <a:pPr indent="0">
              <a:lnSpc>
                <a:spcPct val="107000"/>
              </a:lnSpc>
              <a:spcBef>
                <a:spcPts val="0"/>
              </a:spcBef>
              <a:spcAft>
                <a:spcPts val="800"/>
              </a:spcAft>
              <a:buNone/>
            </a:pPr>
            <a:r>
              <a:rPr lang="en-US" sz="2400" dirty="0">
                <a:effectLst/>
                <a:cs typeface="Times New Roman" panose="02020603050405020304" pitchFamily="18" charset="0"/>
              </a:rPr>
              <a:t>IJM is a global organization that protects vulnerable people from violence by protecting victims, </a:t>
            </a:r>
            <a:r>
              <a:rPr lang="en-US" sz="2400" dirty="0">
                <a:cs typeface="Times New Roman" panose="02020603050405020304" pitchFamily="18" charset="0"/>
              </a:rPr>
              <a:t>supporting to bring</a:t>
            </a:r>
            <a:r>
              <a:rPr lang="en-US" sz="2400" dirty="0">
                <a:effectLst/>
                <a:cs typeface="Times New Roman" panose="02020603050405020304" pitchFamily="18" charset="0"/>
              </a:rPr>
              <a:t> criminals to justice, restoring survivors and helping local law enforcement build a secure future that lasts.</a:t>
            </a:r>
          </a:p>
          <a:p>
            <a:pPr marL="742950" lvl="1" indent="-285750">
              <a:lnSpc>
                <a:spcPct val="107000"/>
              </a:lnSpc>
              <a:spcBef>
                <a:spcPts val="0"/>
              </a:spcBef>
              <a:spcAft>
                <a:spcPts val="800"/>
              </a:spcAft>
            </a:pPr>
            <a:r>
              <a:rPr lang="en-US" sz="2200" dirty="0">
                <a:effectLst/>
                <a:cs typeface="Times New Roman" panose="02020603050405020304" pitchFamily="18" charset="0"/>
              </a:rPr>
              <a:t>IJM uses a </a:t>
            </a:r>
            <a:r>
              <a:rPr lang="en-US" sz="2200" dirty="0">
                <a:solidFill>
                  <a:srgbClr val="0070C0"/>
                </a:solidFill>
                <a:effectLst/>
                <a:cs typeface="Times New Roman" panose="02020603050405020304" pitchFamily="18" charset="0"/>
              </a:rPr>
              <a:t>collaborative case work approach</a:t>
            </a:r>
            <a:r>
              <a:rPr lang="en-US" sz="2200" dirty="0">
                <a:effectLst/>
                <a:cs typeface="Times New Roman" panose="02020603050405020304" pitchFamily="18" charset="0"/>
              </a:rPr>
              <a:t>, using multidisciplinary teams of </a:t>
            </a:r>
            <a:r>
              <a:rPr lang="en-US" sz="2200" dirty="0">
                <a:cs typeface="Times New Roman" panose="02020603050405020304" pitchFamily="18" charset="0"/>
              </a:rPr>
              <a:t>law enforcement liaison officers</a:t>
            </a:r>
            <a:r>
              <a:rPr lang="en-US" sz="2200" dirty="0">
                <a:effectLst/>
                <a:cs typeface="Times New Roman" panose="02020603050405020304" pitchFamily="18" charset="0"/>
              </a:rPr>
              <a:t>, lawyers, criminal analysts, social workers to support cases of exploitation.</a:t>
            </a:r>
          </a:p>
          <a:p>
            <a:pPr marL="742950" lvl="1" indent="-285750">
              <a:lnSpc>
                <a:spcPct val="107000"/>
              </a:lnSpc>
              <a:spcBef>
                <a:spcPts val="0"/>
              </a:spcBef>
              <a:spcAft>
                <a:spcPts val="800"/>
              </a:spcAft>
            </a:pPr>
            <a:r>
              <a:rPr lang="en-US" sz="2200" dirty="0">
                <a:effectLst/>
                <a:cs typeface="Times New Roman" panose="02020603050405020304" pitchFamily="18" charset="0"/>
              </a:rPr>
              <a:t>IJM cases are a </a:t>
            </a:r>
            <a:r>
              <a:rPr lang="en-US" sz="2200" dirty="0">
                <a:solidFill>
                  <a:srgbClr val="0070C0"/>
                </a:solidFill>
                <a:effectLst/>
                <a:cs typeface="Times New Roman" panose="02020603050405020304" pitchFamily="18" charset="0"/>
              </a:rPr>
              <a:t>diagnostic tool </a:t>
            </a:r>
            <a:r>
              <a:rPr lang="en-US" sz="2200" dirty="0">
                <a:effectLst/>
                <a:cs typeface="Times New Roman" panose="02020603050405020304" pitchFamily="18" charset="0"/>
              </a:rPr>
              <a:t>that informs program, advocacy and capacity building activities. This approach is grounded on realities in real cases. IJM values lived experience survivors who help develop and input into our programming and approaches.</a:t>
            </a:r>
          </a:p>
          <a:p>
            <a:pPr marL="0" indent="0">
              <a:buNone/>
            </a:pPr>
            <a:endParaRPr lang="en-US" dirty="0"/>
          </a:p>
        </p:txBody>
      </p:sp>
    </p:spTree>
    <p:extLst>
      <p:ext uri="{BB962C8B-B14F-4D97-AF65-F5344CB8AC3E}">
        <p14:creationId xmlns:p14="http://schemas.microsoft.com/office/powerpoint/2010/main" val="15260772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
          <p:cNvSpPr txBox="1">
            <a:spLocks/>
          </p:cNvSpPr>
          <p:nvPr/>
        </p:nvSpPr>
        <p:spPr>
          <a:xfrm>
            <a:off x="6354346" y="1119116"/>
            <a:ext cx="4728724" cy="1069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200000"/>
              </a:lnSpc>
            </a:pPr>
            <a:r>
              <a:rPr lang="en-US" sz="4500" b="1" dirty="0">
                <a:latin typeface="Garamond" panose="02020404030301010803" pitchFamily="18" charset="0"/>
              </a:rPr>
              <a:t>Context and Problem Analysis</a:t>
            </a:r>
          </a:p>
        </p:txBody>
      </p:sp>
      <p:sp>
        <p:nvSpPr>
          <p:cNvPr id="9" name="Alcím 2"/>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pic>
        <p:nvPicPr>
          <p:cNvPr id="2" name="Picture Placeholder 4" descr="A low angle view of a building&#10;&#10;Description automatically generated">
            <a:extLst>
              <a:ext uri="{FF2B5EF4-FFF2-40B4-BE49-F238E27FC236}">
                <a16:creationId xmlns:a16="http://schemas.microsoft.com/office/drawing/2014/main" id="{0EF9A9E7-00E7-5CC3-25F1-49E1F72635CD}"/>
              </a:ext>
            </a:extLst>
          </p:cNvPr>
          <p:cNvPicPr>
            <a:picLocks noChangeAspect="1"/>
          </p:cNvPicPr>
          <p:nvPr/>
        </p:nvPicPr>
        <p:blipFill>
          <a:blip r:embed="rId2"/>
          <a:srcRect l="27104" r="27104"/>
          <a:stretch>
            <a:fillRect/>
          </a:stretch>
        </p:blipFill>
        <p:spPr>
          <a:xfrm>
            <a:off x="-74428" y="-19777"/>
            <a:ext cx="4728724" cy="6885432"/>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p:spPr>
      </p:pic>
    </p:spTree>
    <p:extLst>
      <p:ext uri="{BB962C8B-B14F-4D97-AF65-F5344CB8AC3E}">
        <p14:creationId xmlns:p14="http://schemas.microsoft.com/office/powerpoint/2010/main" val="3622416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0C24A-9B9E-B515-8032-E1AC7942E8AF}"/>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33B0C61-2E03-2F3F-D132-CB748F75CE3B}"/>
              </a:ext>
            </a:extLst>
          </p:cNvPr>
          <p:cNvSpPr>
            <a:spLocks noGrp="1"/>
          </p:cNvSpPr>
          <p:nvPr>
            <p:ph type="title"/>
          </p:nvPr>
        </p:nvSpPr>
        <p:spPr>
          <a:xfrm>
            <a:off x="736131" y="462913"/>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Situational Overview</a:t>
            </a:r>
            <a:endParaRPr lang="hu-HU" dirty="0"/>
          </a:p>
        </p:txBody>
      </p:sp>
      <p:sp>
        <p:nvSpPr>
          <p:cNvPr id="7" name="Content Placeholder 6">
            <a:extLst>
              <a:ext uri="{FF2B5EF4-FFF2-40B4-BE49-F238E27FC236}">
                <a16:creationId xmlns:a16="http://schemas.microsoft.com/office/drawing/2014/main" id="{46804387-0598-743F-0D4C-522BB5431D70}"/>
              </a:ext>
            </a:extLst>
          </p:cNvPr>
          <p:cNvSpPr>
            <a:spLocks noGrp="1"/>
          </p:cNvSpPr>
          <p:nvPr>
            <p:ph idx="1"/>
          </p:nvPr>
        </p:nvSpPr>
        <p:spPr>
          <a:xfrm>
            <a:off x="400359" y="1874372"/>
            <a:ext cx="9455544" cy="3633825"/>
          </a:xfrm>
        </p:spPr>
        <p:txBody>
          <a:bodyPr/>
          <a:lstStyle/>
          <a:p>
            <a:pPr marL="342900" indent="-342900">
              <a:buFont typeface="Arial" panose="020B0604020202020204" pitchFamily="34" charset="0"/>
              <a:buChar char="•"/>
            </a:pPr>
            <a:r>
              <a:rPr lang="en-US" dirty="0">
                <a:latin typeface="+mj-lt"/>
                <a:ea typeface="Inter"/>
              </a:rPr>
              <a:t>Member States and third countries identified a total of </a:t>
            </a:r>
            <a:r>
              <a:rPr lang="en-US" b="1" dirty="0">
                <a:solidFill>
                  <a:srgbClr val="0070C0"/>
                </a:solidFill>
                <a:latin typeface="+mj-lt"/>
                <a:ea typeface="Inter"/>
              </a:rPr>
              <a:t>821</a:t>
            </a:r>
            <a:r>
              <a:rPr lang="en-US" dirty="0">
                <a:latin typeface="+mj-lt"/>
                <a:ea typeface="Inter"/>
              </a:rPr>
              <a:t> most threatening </a:t>
            </a:r>
            <a:r>
              <a:rPr lang="en-US" b="1" dirty="0">
                <a:solidFill>
                  <a:srgbClr val="0070C0"/>
                </a:solidFill>
                <a:latin typeface="+mj-lt"/>
                <a:ea typeface="Inter"/>
              </a:rPr>
              <a:t>criminal networks active </a:t>
            </a:r>
            <a:r>
              <a:rPr lang="en-US" dirty="0">
                <a:latin typeface="+mj-lt"/>
                <a:ea typeface="Inter"/>
              </a:rPr>
              <a:t>in the European Union. </a:t>
            </a:r>
          </a:p>
          <a:p>
            <a:pPr marL="342900" indent="-342900">
              <a:buFont typeface="Arial" panose="020B0604020202020204" pitchFamily="34" charset="0"/>
              <a:buChar char="•"/>
            </a:pPr>
            <a:r>
              <a:rPr lang="en-US" b="1" dirty="0">
                <a:solidFill>
                  <a:srgbClr val="0070C0"/>
                </a:solidFill>
                <a:latin typeface="+mj-lt"/>
                <a:ea typeface="Inter"/>
              </a:rPr>
              <a:t>76%</a:t>
            </a:r>
            <a:r>
              <a:rPr lang="en-US" dirty="0">
                <a:latin typeface="+mj-lt"/>
                <a:ea typeface="Inter"/>
              </a:rPr>
              <a:t> of the most threatening criminal networks are present or </a:t>
            </a:r>
            <a:r>
              <a:rPr lang="en-US" b="1" dirty="0">
                <a:solidFill>
                  <a:srgbClr val="0070C0"/>
                </a:solidFill>
                <a:latin typeface="+mj-lt"/>
                <a:ea typeface="Inter"/>
              </a:rPr>
              <a:t>active in two to seven countries</a:t>
            </a:r>
            <a:r>
              <a:rPr lang="en-US" dirty="0">
                <a:latin typeface="+mj-lt"/>
                <a:ea typeface="Inter"/>
              </a:rPr>
              <a:t>. </a:t>
            </a:r>
            <a:endParaRPr lang="en-US" dirty="0">
              <a:latin typeface="+mj-lt"/>
            </a:endParaRPr>
          </a:p>
          <a:p>
            <a:pPr marL="342900" indent="-342900">
              <a:buFont typeface="Arial" panose="020B0604020202020204" pitchFamily="34" charset="0"/>
              <a:buChar char="•"/>
            </a:pPr>
            <a:r>
              <a:rPr lang="en-US" dirty="0">
                <a:latin typeface="+mj-lt"/>
                <a:ea typeface="Inter"/>
              </a:rPr>
              <a:t>The leadership of 82% of OCGs is settled either in the </a:t>
            </a:r>
            <a:r>
              <a:rPr lang="en-US" b="1" dirty="0">
                <a:solidFill>
                  <a:srgbClr val="0070C0"/>
                </a:solidFill>
                <a:latin typeface="+mj-lt"/>
                <a:ea typeface="Inter"/>
              </a:rPr>
              <a:t>main country of activity or the country of origin </a:t>
            </a:r>
            <a:r>
              <a:rPr lang="en-US" dirty="0">
                <a:latin typeface="+mj-lt"/>
                <a:ea typeface="Inter"/>
              </a:rPr>
              <a:t>of the key members</a:t>
            </a:r>
            <a:r>
              <a:rPr lang="en-US" dirty="0">
                <a:latin typeface="Inter"/>
                <a:ea typeface="Inter"/>
              </a:rPr>
              <a:t>.</a:t>
            </a:r>
          </a:p>
          <a:p>
            <a:pPr indent="0">
              <a:lnSpc>
                <a:spcPct val="107000"/>
              </a:lnSpc>
              <a:spcBef>
                <a:spcPts val="0"/>
              </a:spcBef>
              <a:spcAft>
                <a:spcPts val="800"/>
              </a:spcAft>
              <a:buNone/>
            </a:pPr>
            <a:endParaRPr lang="en-US" dirty="0"/>
          </a:p>
        </p:txBody>
      </p:sp>
      <p:sp>
        <p:nvSpPr>
          <p:cNvPr id="5" name="Text Placeholder 4">
            <a:extLst>
              <a:ext uri="{FF2B5EF4-FFF2-40B4-BE49-F238E27FC236}">
                <a16:creationId xmlns:a16="http://schemas.microsoft.com/office/drawing/2014/main" id="{A33A6158-DB9B-5A99-7E04-134968A3D797}"/>
              </a:ext>
            </a:extLst>
          </p:cNvPr>
          <p:cNvSpPr txBox="1">
            <a:spLocks/>
          </p:cNvSpPr>
          <p:nvPr/>
        </p:nvSpPr>
        <p:spPr>
          <a:xfrm>
            <a:off x="736131" y="1160779"/>
            <a:ext cx="6466773" cy="338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According to a recent Europol report:</a:t>
            </a:r>
          </a:p>
        </p:txBody>
      </p:sp>
    </p:spTree>
    <p:extLst>
      <p:ext uri="{BB962C8B-B14F-4D97-AF65-F5344CB8AC3E}">
        <p14:creationId xmlns:p14="http://schemas.microsoft.com/office/powerpoint/2010/main" val="4166634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AB946-A8F9-3EB0-840C-8142E938A9A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A1554C6-FE35-F225-C6A3-AA84F763361E}"/>
              </a:ext>
            </a:extLst>
          </p:cNvPr>
          <p:cNvSpPr>
            <a:spLocks noGrp="1"/>
          </p:cNvSpPr>
          <p:nvPr>
            <p:ph type="title"/>
          </p:nvPr>
        </p:nvSpPr>
        <p:spPr>
          <a:xfrm>
            <a:off x="736131" y="462913"/>
            <a:ext cx="8784000" cy="507600"/>
          </a:xfrm>
        </p:spPr>
        <p:txBody>
          <a:bodyPr/>
          <a:lstStyle/>
          <a:p>
            <a:r>
              <a:rPr kumimoji="0" lang="en-US" sz="3200" b="1" i="0" u="none" strike="noStrike" kern="1200" cap="none" spc="50" normalizeH="0" baseline="0" noProof="0" dirty="0">
                <a:ln>
                  <a:noFill/>
                </a:ln>
                <a:solidFill>
                  <a:srgbClr val="2679BF"/>
                </a:solidFill>
                <a:effectLst/>
                <a:uLnTx/>
                <a:uFillTx/>
                <a:ea typeface="Inter" panose="020B0502030000000004" pitchFamily="34" charset="0"/>
                <a:cs typeface="+mj-cs"/>
              </a:rPr>
              <a:t>Situational Overview</a:t>
            </a:r>
            <a:endParaRPr lang="hu-HU" dirty="0"/>
          </a:p>
        </p:txBody>
      </p:sp>
      <p:sp>
        <p:nvSpPr>
          <p:cNvPr id="7" name="Content Placeholder 6">
            <a:extLst>
              <a:ext uri="{FF2B5EF4-FFF2-40B4-BE49-F238E27FC236}">
                <a16:creationId xmlns:a16="http://schemas.microsoft.com/office/drawing/2014/main" id="{EEC76B2A-A619-6BA2-708A-F2FB6872C1D4}"/>
              </a:ext>
            </a:extLst>
          </p:cNvPr>
          <p:cNvSpPr>
            <a:spLocks noGrp="1"/>
          </p:cNvSpPr>
          <p:nvPr>
            <p:ph idx="1"/>
          </p:nvPr>
        </p:nvSpPr>
        <p:spPr>
          <a:xfrm>
            <a:off x="400359" y="1874372"/>
            <a:ext cx="10155346" cy="3633825"/>
          </a:xfrm>
        </p:spPr>
        <p:txBody>
          <a:bodyPr/>
          <a:lstStyle/>
          <a:p>
            <a:pPr marL="342900" indent="-342900">
              <a:buFont typeface="Arial" panose="020B0604020202020204" pitchFamily="34" charset="0"/>
              <a:buChar char="•"/>
            </a:pPr>
            <a:r>
              <a:rPr lang="en-US" dirty="0">
                <a:latin typeface="+mj-lt"/>
                <a:ea typeface="Inter"/>
              </a:rPr>
              <a:t>Investigations should mirror the agility and resilience of criminal network by employing proactive and all-encompassing approaches.18 Law enforcement is therefore urged to strengthen their partnerships with other actors to form comprehensive approaches.</a:t>
            </a:r>
          </a:p>
          <a:p>
            <a:pPr marL="342900" indent="-342900">
              <a:buFont typeface="Arial" panose="020B0604020202020204" pitchFamily="34" charset="0"/>
              <a:buChar char="•"/>
            </a:pPr>
            <a:r>
              <a:rPr lang="en-US" dirty="0">
                <a:latin typeface="+mj-lt"/>
                <a:ea typeface="Inter"/>
              </a:rPr>
              <a:t>Cooperating on an international and interregional level to counter the borderless aspect of criminal networks, initiated by dedicated collaborative structures and partnerships.</a:t>
            </a:r>
          </a:p>
          <a:p>
            <a:pPr indent="0">
              <a:lnSpc>
                <a:spcPct val="107000"/>
              </a:lnSpc>
              <a:spcBef>
                <a:spcPts val="0"/>
              </a:spcBef>
              <a:spcAft>
                <a:spcPts val="800"/>
              </a:spcAft>
              <a:buNone/>
            </a:pPr>
            <a:endParaRPr lang="en-US" dirty="0"/>
          </a:p>
        </p:txBody>
      </p:sp>
      <p:sp>
        <p:nvSpPr>
          <p:cNvPr id="5" name="Text Placeholder 4">
            <a:extLst>
              <a:ext uri="{FF2B5EF4-FFF2-40B4-BE49-F238E27FC236}">
                <a16:creationId xmlns:a16="http://schemas.microsoft.com/office/drawing/2014/main" id="{55173F7F-C803-F9A0-BA2E-1C37B95FD32B}"/>
              </a:ext>
            </a:extLst>
          </p:cNvPr>
          <p:cNvSpPr txBox="1">
            <a:spLocks/>
          </p:cNvSpPr>
          <p:nvPr/>
        </p:nvSpPr>
        <p:spPr>
          <a:xfrm>
            <a:off x="736131" y="1160779"/>
            <a:ext cx="6466773" cy="338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According to a recent Europol report:</a:t>
            </a:r>
          </a:p>
        </p:txBody>
      </p:sp>
    </p:spTree>
    <p:extLst>
      <p:ext uri="{BB962C8B-B14F-4D97-AF65-F5344CB8AC3E}">
        <p14:creationId xmlns:p14="http://schemas.microsoft.com/office/powerpoint/2010/main" val="1856848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53493-2FB4-9E21-5A1A-466B45971662}"/>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FC8AAF2F-929F-268E-899E-C37489444B04}"/>
              </a:ext>
            </a:extLst>
          </p:cNvPr>
          <p:cNvSpPr txBox="1">
            <a:spLocks/>
          </p:cNvSpPr>
          <p:nvPr/>
        </p:nvSpPr>
        <p:spPr>
          <a:xfrm>
            <a:off x="5183892" y="1824968"/>
            <a:ext cx="6719349" cy="9235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500" b="1" dirty="0">
                <a:latin typeface="Garamond" panose="02020404030301010803" pitchFamily="18" charset="0"/>
              </a:rPr>
              <a:t>European Anti-Trafficking Program</a:t>
            </a:r>
          </a:p>
        </p:txBody>
      </p:sp>
      <p:sp>
        <p:nvSpPr>
          <p:cNvPr id="9" name="Alcím 2">
            <a:extLst>
              <a:ext uri="{FF2B5EF4-FFF2-40B4-BE49-F238E27FC236}">
                <a16:creationId xmlns:a16="http://schemas.microsoft.com/office/drawing/2014/main" id="{9EBCFABB-5786-D7DD-11AF-9D393CEF5F29}"/>
              </a:ext>
            </a:extLst>
          </p:cNvPr>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pic>
        <p:nvPicPr>
          <p:cNvPr id="2" name="Picture Placeholder 5" descr="A picture containing grass, flower, outdoor, tree&#10;&#10;Description automatically generated">
            <a:extLst>
              <a:ext uri="{FF2B5EF4-FFF2-40B4-BE49-F238E27FC236}">
                <a16:creationId xmlns:a16="http://schemas.microsoft.com/office/drawing/2014/main" id="{FAC76880-3847-1C3C-6A49-DADDD0C04BDA}"/>
              </a:ext>
            </a:extLst>
          </p:cNvPr>
          <p:cNvPicPr>
            <a:picLocks noChangeAspect="1"/>
          </p:cNvPicPr>
          <p:nvPr/>
        </p:nvPicPr>
        <p:blipFill rotWithShape="1">
          <a:blip r:embed="rId2"/>
          <a:srcRect l="23222" r="27204"/>
          <a:stretch/>
        </p:blipFill>
        <p:spPr>
          <a:xfrm>
            <a:off x="-128269" y="0"/>
            <a:ext cx="4836405" cy="6876288"/>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31826 w 31826"/>
              <a:gd name="connsiteY0" fmla="*/ 0 h 20902"/>
              <a:gd name="connsiteX1" fmla="*/ 12860 w 31826"/>
              <a:gd name="connsiteY1" fmla="*/ 5382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11050 w 31826"/>
              <a:gd name="connsiteY2" fmla="*/ 6099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16577 w 31826"/>
              <a:gd name="connsiteY3" fmla="*/ 11309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14767 w 31826"/>
              <a:gd name="connsiteY4" fmla="*/ 12179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20902"/>
              <a:gd name="connsiteX1" fmla="*/ 23038 w 31826"/>
              <a:gd name="connsiteY1" fmla="*/ 4251 h 20902"/>
              <a:gd name="connsiteX2" fmla="*/ 28447 w 31826"/>
              <a:gd name="connsiteY2" fmla="*/ 8645 h 20902"/>
              <a:gd name="connsiteX3" fmla="*/ 31291 w 31826"/>
              <a:gd name="connsiteY3" fmla="*/ 8141 h 20902"/>
              <a:gd name="connsiteX4" fmla="*/ 24471 w 31826"/>
              <a:gd name="connsiteY4" fmla="*/ 15554 h 20902"/>
              <a:gd name="connsiteX5" fmla="*/ 21600 w 31826"/>
              <a:gd name="connsiteY5" fmla="*/ 20902 h 20902"/>
              <a:gd name="connsiteX6" fmla="*/ 10012 w 31826"/>
              <a:gd name="connsiteY6" fmla="*/ 14217 h 20902"/>
              <a:gd name="connsiteX7" fmla="*/ 12222 w 31826"/>
              <a:gd name="connsiteY7" fmla="*/ 13289 h 20902"/>
              <a:gd name="connsiteX8" fmla="*/ 5022 w 31826"/>
              <a:gd name="connsiteY8" fmla="*/ 9007 h 20902"/>
              <a:gd name="connsiteX9" fmla="*/ 7602 w 31826"/>
              <a:gd name="connsiteY9" fmla="*/ 7684 h 20902"/>
              <a:gd name="connsiteX10" fmla="*/ 0 w 31826"/>
              <a:gd name="connsiteY10" fmla="*/ 3192 h 20902"/>
              <a:gd name="connsiteX11" fmla="*/ 31826 w 31826"/>
              <a:gd name="connsiteY11" fmla="*/ 0 h 20902"/>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141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99"/>
              <a:gd name="connsiteX1" fmla="*/ 23038 w 31826"/>
              <a:gd name="connsiteY1" fmla="*/ 4251 h 16999"/>
              <a:gd name="connsiteX2" fmla="*/ 28447 w 31826"/>
              <a:gd name="connsiteY2" fmla="*/ 8645 h 16999"/>
              <a:gd name="connsiteX3" fmla="*/ 31291 w 31826"/>
              <a:gd name="connsiteY3" fmla="*/ 8209 h 16999"/>
              <a:gd name="connsiteX4" fmla="*/ 24471 w 31826"/>
              <a:gd name="connsiteY4" fmla="*/ 15554 h 16999"/>
              <a:gd name="connsiteX5" fmla="*/ 29332 w 31826"/>
              <a:gd name="connsiteY5" fmla="*/ 16999 h 16999"/>
              <a:gd name="connsiteX6" fmla="*/ 10012 w 31826"/>
              <a:gd name="connsiteY6" fmla="*/ 14217 h 16999"/>
              <a:gd name="connsiteX7" fmla="*/ 12222 w 31826"/>
              <a:gd name="connsiteY7" fmla="*/ 13289 h 16999"/>
              <a:gd name="connsiteX8" fmla="*/ 5022 w 31826"/>
              <a:gd name="connsiteY8" fmla="*/ 9007 h 16999"/>
              <a:gd name="connsiteX9" fmla="*/ 7602 w 31826"/>
              <a:gd name="connsiteY9" fmla="*/ 7684 h 16999"/>
              <a:gd name="connsiteX10" fmla="*/ 0 w 31826"/>
              <a:gd name="connsiteY10" fmla="*/ 3192 h 16999"/>
              <a:gd name="connsiteX11" fmla="*/ 31826 w 31826"/>
              <a:gd name="connsiteY11" fmla="*/ 0 h 16999"/>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471 w 31826"/>
              <a:gd name="connsiteY4" fmla="*/ 15554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6931"/>
              <a:gd name="connsiteX1" fmla="*/ 23038 w 31826"/>
              <a:gd name="connsiteY1" fmla="*/ 4251 h 16931"/>
              <a:gd name="connsiteX2" fmla="*/ 28447 w 31826"/>
              <a:gd name="connsiteY2" fmla="*/ 8645 h 16931"/>
              <a:gd name="connsiteX3" fmla="*/ 31291 w 31826"/>
              <a:gd name="connsiteY3" fmla="*/ 8209 h 16931"/>
              <a:gd name="connsiteX4" fmla="*/ 24386 w 31826"/>
              <a:gd name="connsiteY4" fmla="*/ 15581 h 16931"/>
              <a:gd name="connsiteX5" fmla="*/ 29360 w 31826"/>
              <a:gd name="connsiteY5" fmla="*/ 16931 h 16931"/>
              <a:gd name="connsiteX6" fmla="*/ 10012 w 31826"/>
              <a:gd name="connsiteY6" fmla="*/ 14217 h 16931"/>
              <a:gd name="connsiteX7" fmla="*/ 12222 w 31826"/>
              <a:gd name="connsiteY7" fmla="*/ 13289 h 16931"/>
              <a:gd name="connsiteX8" fmla="*/ 5022 w 31826"/>
              <a:gd name="connsiteY8" fmla="*/ 9007 h 16931"/>
              <a:gd name="connsiteX9" fmla="*/ 7602 w 31826"/>
              <a:gd name="connsiteY9" fmla="*/ 7684 h 16931"/>
              <a:gd name="connsiteX10" fmla="*/ 0 w 31826"/>
              <a:gd name="connsiteY10" fmla="*/ 3192 h 16931"/>
              <a:gd name="connsiteX11" fmla="*/ 31826 w 31826"/>
              <a:gd name="connsiteY11" fmla="*/ 0 h 16931"/>
              <a:gd name="connsiteX0" fmla="*/ 31826 w 31826"/>
              <a:gd name="connsiteY0" fmla="*/ 0 h 19363"/>
              <a:gd name="connsiteX1" fmla="*/ 23038 w 31826"/>
              <a:gd name="connsiteY1" fmla="*/ 4251 h 19363"/>
              <a:gd name="connsiteX2" fmla="*/ 28447 w 31826"/>
              <a:gd name="connsiteY2" fmla="*/ 8645 h 19363"/>
              <a:gd name="connsiteX3" fmla="*/ 31291 w 31826"/>
              <a:gd name="connsiteY3" fmla="*/ 8209 h 19363"/>
              <a:gd name="connsiteX4" fmla="*/ 24386 w 31826"/>
              <a:gd name="connsiteY4" fmla="*/ 15581 h 19363"/>
              <a:gd name="connsiteX5" fmla="*/ 29360 w 31826"/>
              <a:gd name="connsiteY5" fmla="*/ 16931 h 19363"/>
              <a:gd name="connsiteX6" fmla="*/ 20236 w 31826"/>
              <a:gd name="connsiteY6" fmla="*/ 19363 h 19363"/>
              <a:gd name="connsiteX7" fmla="*/ 12222 w 31826"/>
              <a:gd name="connsiteY7" fmla="*/ 13289 h 19363"/>
              <a:gd name="connsiteX8" fmla="*/ 5022 w 31826"/>
              <a:gd name="connsiteY8" fmla="*/ 9007 h 19363"/>
              <a:gd name="connsiteX9" fmla="*/ 7602 w 31826"/>
              <a:gd name="connsiteY9" fmla="*/ 7684 h 19363"/>
              <a:gd name="connsiteX10" fmla="*/ 0 w 31826"/>
              <a:gd name="connsiteY10" fmla="*/ 3192 h 19363"/>
              <a:gd name="connsiteX11" fmla="*/ 31826 w 31826"/>
              <a:gd name="connsiteY11" fmla="*/ 0 h 19363"/>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12222 w 31826"/>
              <a:gd name="connsiteY7" fmla="*/ 13289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31826 w 31826"/>
              <a:gd name="connsiteY0" fmla="*/ 0 h 20991"/>
              <a:gd name="connsiteX1" fmla="*/ 23038 w 31826"/>
              <a:gd name="connsiteY1" fmla="*/ 4251 h 20991"/>
              <a:gd name="connsiteX2" fmla="*/ 28447 w 31826"/>
              <a:gd name="connsiteY2" fmla="*/ 8645 h 20991"/>
              <a:gd name="connsiteX3" fmla="*/ 31291 w 31826"/>
              <a:gd name="connsiteY3" fmla="*/ 8209 h 20991"/>
              <a:gd name="connsiteX4" fmla="*/ 24386 w 31826"/>
              <a:gd name="connsiteY4" fmla="*/ 15581 h 20991"/>
              <a:gd name="connsiteX5" fmla="*/ 29360 w 31826"/>
              <a:gd name="connsiteY5" fmla="*/ 16931 h 20991"/>
              <a:gd name="connsiteX6" fmla="*/ 27047 w 31826"/>
              <a:gd name="connsiteY6" fmla="*/ 20991 h 20991"/>
              <a:gd name="connsiteX7" fmla="*/ 2283 w 31826"/>
              <a:gd name="connsiteY7" fmla="*/ 20798 h 20991"/>
              <a:gd name="connsiteX8" fmla="*/ 5022 w 31826"/>
              <a:gd name="connsiteY8" fmla="*/ 9007 h 20991"/>
              <a:gd name="connsiteX9" fmla="*/ 7602 w 31826"/>
              <a:gd name="connsiteY9" fmla="*/ 7684 h 20991"/>
              <a:gd name="connsiteX10" fmla="*/ 0 w 31826"/>
              <a:gd name="connsiteY10" fmla="*/ 3192 h 20991"/>
              <a:gd name="connsiteX11" fmla="*/ 31826 w 31826"/>
              <a:gd name="connsiteY11" fmla="*/ 0 h 20991"/>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5656 w 29880"/>
              <a:gd name="connsiteY9" fmla="*/ 7715 h 21022"/>
              <a:gd name="connsiteX10" fmla="*/ 0 w 29880"/>
              <a:gd name="connsiteY10" fmla="*/ 0 h 21022"/>
              <a:gd name="connsiteX11" fmla="*/ 29880 w 29880"/>
              <a:gd name="connsiteY11"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3076 w 29880"/>
              <a:gd name="connsiteY8" fmla="*/ 9038 h 21022"/>
              <a:gd name="connsiteX9" fmla="*/ 0 w 29880"/>
              <a:gd name="connsiteY9" fmla="*/ 0 h 21022"/>
              <a:gd name="connsiteX10" fmla="*/ 29880 w 29880"/>
              <a:gd name="connsiteY10" fmla="*/ 31 h 21022"/>
              <a:gd name="connsiteX0" fmla="*/ 29880 w 29880"/>
              <a:gd name="connsiteY0" fmla="*/ 31 h 21022"/>
              <a:gd name="connsiteX1" fmla="*/ 21092 w 29880"/>
              <a:gd name="connsiteY1" fmla="*/ 4282 h 21022"/>
              <a:gd name="connsiteX2" fmla="*/ 26501 w 29880"/>
              <a:gd name="connsiteY2" fmla="*/ 8676 h 21022"/>
              <a:gd name="connsiteX3" fmla="*/ 29345 w 29880"/>
              <a:gd name="connsiteY3" fmla="*/ 8240 h 21022"/>
              <a:gd name="connsiteX4" fmla="*/ 22440 w 29880"/>
              <a:gd name="connsiteY4" fmla="*/ 15612 h 21022"/>
              <a:gd name="connsiteX5" fmla="*/ 27414 w 29880"/>
              <a:gd name="connsiteY5" fmla="*/ 16962 h 21022"/>
              <a:gd name="connsiteX6" fmla="*/ 25101 w 29880"/>
              <a:gd name="connsiteY6" fmla="*/ 21022 h 21022"/>
              <a:gd name="connsiteX7" fmla="*/ 337 w 29880"/>
              <a:gd name="connsiteY7" fmla="*/ 20829 h 21022"/>
              <a:gd name="connsiteX8" fmla="*/ 0 w 29880"/>
              <a:gd name="connsiteY8" fmla="*/ 0 h 21022"/>
              <a:gd name="connsiteX9" fmla="*/ 29880 w 29880"/>
              <a:gd name="connsiteY9" fmla="*/ 31 h 21022"/>
              <a:gd name="connsiteX0" fmla="*/ 29886 w 29886"/>
              <a:gd name="connsiteY0" fmla="*/ 31 h 21022"/>
              <a:gd name="connsiteX1" fmla="*/ 21098 w 29886"/>
              <a:gd name="connsiteY1" fmla="*/ 4282 h 21022"/>
              <a:gd name="connsiteX2" fmla="*/ 26507 w 29886"/>
              <a:gd name="connsiteY2" fmla="*/ 8676 h 21022"/>
              <a:gd name="connsiteX3" fmla="*/ 29351 w 29886"/>
              <a:gd name="connsiteY3" fmla="*/ 8240 h 21022"/>
              <a:gd name="connsiteX4" fmla="*/ 22446 w 29886"/>
              <a:gd name="connsiteY4" fmla="*/ 15612 h 21022"/>
              <a:gd name="connsiteX5" fmla="*/ 27420 w 29886"/>
              <a:gd name="connsiteY5" fmla="*/ 16962 h 21022"/>
              <a:gd name="connsiteX6" fmla="*/ 25107 w 29886"/>
              <a:gd name="connsiteY6" fmla="*/ 21022 h 21022"/>
              <a:gd name="connsiteX7" fmla="*/ 36 w 29886"/>
              <a:gd name="connsiteY7" fmla="*/ 20939 h 21022"/>
              <a:gd name="connsiteX8" fmla="*/ 6 w 29886"/>
              <a:gd name="connsiteY8" fmla="*/ 0 h 21022"/>
              <a:gd name="connsiteX9" fmla="*/ 29886 w 29886"/>
              <a:gd name="connsiteY9" fmla="*/ 31 h 21022"/>
              <a:gd name="connsiteX0" fmla="*/ 29886 w 29886"/>
              <a:gd name="connsiteY0" fmla="*/ 31 h 20949"/>
              <a:gd name="connsiteX1" fmla="*/ 21098 w 29886"/>
              <a:gd name="connsiteY1" fmla="*/ 4282 h 20949"/>
              <a:gd name="connsiteX2" fmla="*/ 26507 w 29886"/>
              <a:gd name="connsiteY2" fmla="*/ 8676 h 20949"/>
              <a:gd name="connsiteX3" fmla="*/ 29351 w 29886"/>
              <a:gd name="connsiteY3" fmla="*/ 8240 h 20949"/>
              <a:gd name="connsiteX4" fmla="*/ 22446 w 29886"/>
              <a:gd name="connsiteY4" fmla="*/ 15612 h 20949"/>
              <a:gd name="connsiteX5" fmla="*/ 27420 w 29886"/>
              <a:gd name="connsiteY5" fmla="*/ 16962 h 20949"/>
              <a:gd name="connsiteX6" fmla="*/ 25107 w 29886"/>
              <a:gd name="connsiteY6" fmla="*/ 20949 h 20949"/>
              <a:gd name="connsiteX7" fmla="*/ 36 w 29886"/>
              <a:gd name="connsiteY7" fmla="*/ 20939 h 20949"/>
              <a:gd name="connsiteX8" fmla="*/ 6 w 29886"/>
              <a:gd name="connsiteY8" fmla="*/ 0 h 20949"/>
              <a:gd name="connsiteX9" fmla="*/ 29886 w 29886"/>
              <a:gd name="connsiteY9" fmla="*/ 31 h 20949"/>
              <a:gd name="connsiteX0" fmla="*/ 29886 w 29886"/>
              <a:gd name="connsiteY0" fmla="*/ 31 h 20949"/>
              <a:gd name="connsiteX1" fmla="*/ 26507 w 29886"/>
              <a:gd name="connsiteY1" fmla="*/ 8676 h 20949"/>
              <a:gd name="connsiteX2" fmla="*/ 29351 w 29886"/>
              <a:gd name="connsiteY2" fmla="*/ 8240 h 20949"/>
              <a:gd name="connsiteX3" fmla="*/ 22446 w 29886"/>
              <a:gd name="connsiteY3" fmla="*/ 15612 h 20949"/>
              <a:gd name="connsiteX4" fmla="*/ 27420 w 29886"/>
              <a:gd name="connsiteY4" fmla="*/ 16962 h 20949"/>
              <a:gd name="connsiteX5" fmla="*/ 25107 w 29886"/>
              <a:gd name="connsiteY5" fmla="*/ 20949 h 20949"/>
              <a:gd name="connsiteX6" fmla="*/ 36 w 29886"/>
              <a:gd name="connsiteY6" fmla="*/ 20939 h 20949"/>
              <a:gd name="connsiteX7" fmla="*/ 6 w 29886"/>
              <a:gd name="connsiteY7" fmla="*/ 0 h 20949"/>
              <a:gd name="connsiteX8" fmla="*/ 29886 w 29886"/>
              <a:gd name="connsiteY8" fmla="*/ 31 h 20949"/>
              <a:gd name="connsiteX0" fmla="*/ 29886 w 29886"/>
              <a:gd name="connsiteY0" fmla="*/ 31 h 20949"/>
              <a:gd name="connsiteX1" fmla="*/ 29351 w 29886"/>
              <a:gd name="connsiteY1" fmla="*/ 8240 h 20949"/>
              <a:gd name="connsiteX2" fmla="*/ 22446 w 29886"/>
              <a:gd name="connsiteY2" fmla="*/ 15612 h 20949"/>
              <a:gd name="connsiteX3" fmla="*/ 27420 w 29886"/>
              <a:gd name="connsiteY3" fmla="*/ 16962 h 20949"/>
              <a:gd name="connsiteX4" fmla="*/ 25107 w 29886"/>
              <a:gd name="connsiteY4" fmla="*/ 20949 h 20949"/>
              <a:gd name="connsiteX5" fmla="*/ 36 w 29886"/>
              <a:gd name="connsiteY5" fmla="*/ 20939 h 20949"/>
              <a:gd name="connsiteX6" fmla="*/ 6 w 29886"/>
              <a:gd name="connsiteY6" fmla="*/ 0 h 20949"/>
              <a:gd name="connsiteX7" fmla="*/ 29886 w 29886"/>
              <a:gd name="connsiteY7" fmla="*/ 31 h 20949"/>
              <a:gd name="connsiteX0" fmla="*/ 29886 w 30673"/>
              <a:gd name="connsiteY0" fmla="*/ 31 h 20949"/>
              <a:gd name="connsiteX1" fmla="*/ 22446 w 30673"/>
              <a:gd name="connsiteY1" fmla="*/ 15612 h 20949"/>
              <a:gd name="connsiteX2" fmla="*/ 27420 w 30673"/>
              <a:gd name="connsiteY2" fmla="*/ 16962 h 20949"/>
              <a:gd name="connsiteX3" fmla="*/ 25107 w 30673"/>
              <a:gd name="connsiteY3" fmla="*/ 20949 h 20949"/>
              <a:gd name="connsiteX4" fmla="*/ 36 w 30673"/>
              <a:gd name="connsiteY4" fmla="*/ 20939 h 20949"/>
              <a:gd name="connsiteX5" fmla="*/ 6 w 30673"/>
              <a:gd name="connsiteY5" fmla="*/ 0 h 20949"/>
              <a:gd name="connsiteX6" fmla="*/ 29886 w 30673"/>
              <a:gd name="connsiteY6" fmla="*/ 31 h 20949"/>
              <a:gd name="connsiteX0" fmla="*/ 29886 w 31543"/>
              <a:gd name="connsiteY0" fmla="*/ 31 h 20949"/>
              <a:gd name="connsiteX1" fmla="*/ 27420 w 31543"/>
              <a:gd name="connsiteY1" fmla="*/ 16962 h 20949"/>
              <a:gd name="connsiteX2" fmla="*/ 25107 w 31543"/>
              <a:gd name="connsiteY2" fmla="*/ 20949 h 20949"/>
              <a:gd name="connsiteX3" fmla="*/ 36 w 31543"/>
              <a:gd name="connsiteY3" fmla="*/ 20939 h 20949"/>
              <a:gd name="connsiteX4" fmla="*/ 6 w 31543"/>
              <a:gd name="connsiteY4" fmla="*/ 0 h 20949"/>
              <a:gd name="connsiteX5" fmla="*/ 29886 w 31543"/>
              <a:gd name="connsiteY5" fmla="*/ 31 h 20949"/>
              <a:gd name="connsiteX0" fmla="*/ 29886 w 31639"/>
              <a:gd name="connsiteY0" fmla="*/ 31 h 20949"/>
              <a:gd name="connsiteX1" fmla="*/ 25107 w 31639"/>
              <a:gd name="connsiteY1" fmla="*/ 20949 h 20949"/>
              <a:gd name="connsiteX2" fmla="*/ 36 w 31639"/>
              <a:gd name="connsiteY2" fmla="*/ 20939 h 20949"/>
              <a:gd name="connsiteX3" fmla="*/ 6 w 31639"/>
              <a:gd name="connsiteY3" fmla="*/ 0 h 20949"/>
              <a:gd name="connsiteX4" fmla="*/ 29886 w 31639"/>
              <a:gd name="connsiteY4" fmla="*/ 31 h 20949"/>
              <a:gd name="connsiteX0" fmla="*/ 29886 w 29886"/>
              <a:gd name="connsiteY0" fmla="*/ 31 h 20949"/>
              <a:gd name="connsiteX1" fmla="*/ 25107 w 29886"/>
              <a:gd name="connsiteY1" fmla="*/ 20949 h 20949"/>
              <a:gd name="connsiteX2" fmla="*/ 36 w 29886"/>
              <a:gd name="connsiteY2" fmla="*/ 20939 h 20949"/>
              <a:gd name="connsiteX3" fmla="*/ 6 w 29886"/>
              <a:gd name="connsiteY3" fmla="*/ 0 h 20949"/>
              <a:gd name="connsiteX4" fmla="*/ 29886 w 29886"/>
              <a:gd name="connsiteY4" fmla="*/ 31 h 20949"/>
              <a:gd name="connsiteX0" fmla="*/ 29886 w 29886"/>
              <a:gd name="connsiteY0" fmla="*/ 31 h 20939"/>
              <a:gd name="connsiteX1" fmla="*/ 29453 w 29886"/>
              <a:gd name="connsiteY1" fmla="*/ 20887 h 20939"/>
              <a:gd name="connsiteX2" fmla="*/ 36 w 29886"/>
              <a:gd name="connsiteY2" fmla="*/ 20939 h 20939"/>
              <a:gd name="connsiteX3" fmla="*/ 6 w 29886"/>
              <a:gd name="connsiteY3" fmla="*/ 0 h 20939"/>
              <a:gd name="connsiteX4" fmla="*/ 29886 w 29886"/>
              <a:gd name="connsiteY4" fmla="*/ 31 h 20939"/>
              <a:gd name="connsiteX0" fmla="*/ 29886 w 29946"/>
              <a:gd name="connsiteY0" fmla="*/ 31 h 20939"/>
              <a:gd name="connsiteX1" fmla="*/ 29907 w 29946"/>
              <a:gd name="connsiteY1" fmla="*/ 20918 h 20939"/>
              <a:gd name="connsiteX2" fmla="*/ 36 w 29946"/>
              <a:gd name="connsiteY2" fmla="*/ 20939 h 20939"/>
              <a:gd name="connsiteX3" fmla="*/ 6 w 29946"/>
              <a:gd name="connsiteY3" fmla="*/ 0 h 20939"/>
              <a:gd name="connsiteX4" fmla="*/ 29886 w 29946"/>
              <a:gd name="connsiteY4" fmla="*/ 31 h 20939"/>
              <a:gd name="connsiteX0" fmla="*/ 29886 w 29895"/>
              <a:gd name="connsiteY0" fmla="*/ 31 h 20939"/>
              <a:gd name="connsiteX1" fmla="*/ 29849 w 29895"/>
              <a:gd name="connsiteY1" fmla="*/ 20918 h 20939"/>
              <a:gd name="connsiteX2" fmla="*/ 36 w 29895"/>
              <a:gd name="connsiteY2" fmla="*/ 20939 h 20939"/>
              <a:gd name="connsiteX3" fmla="*/ 6 w 29895"/>
              <a:gd name="connsiteY3" fmla="*/ 0 h 20939"/>
              <a:gd name="connsiteX4" fmla="*/ 29886 w 29895"/>
              <a:gd name="connsiteY4" fmla="*/ 31 h 2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5" h="20939">
                <a:moveTo>
                  <a:pt x="29886" y="31"/>
                </a:moveTo>
                <a:cubicBezTo>
                  <a:pt x="29742" y="6983"/>
                  <a:pt x="29993" y="13966"/>
                  <a:pt x="29849" y="20918"/>
                </a:cubicBezTo>
                <a:lnTo>
                  <a:pt x="36" y="20939"/>
                </a:lnTo>
                <a:cubicBezTo>
                  <a:pt x="-76" y="13996"/>
                  <a:pt x="118" y="6943"/>
                  <a:pt x="6" y="0"/>
                </a:cubicBezTo>
                <a:lnTo>
                  <a:pt x="29886" y="31"/>
                </a:lnTo>
                <a:close/>
              </a:path>
            </a:pathLst>
          </a:custGeom>
          <a:solidFill>
            <a:srgbClr val="EEEFF1"/>
          </a:solidFill>
        </p:spPr>
      </p:pic>
    </p:spTree>
    <p:extLst>
      <p:ext uri="{BB962C8B-B14F-4D97-AF65-F5344CB8AC3E}">
        <p14:creationId xmlns:p14="http://schemas.microsoft.com/office/powerpoint/2010/main" val="2960460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748A-9073-C682-7537-0D89971EDD74}"/>
            </a:ext>
          </a:extLst>
        </p:cNvPr>
        <p:cNvGrpSpPr/>
        <p:nvPr/>
      </p:nvGrpSpPr>
      <p:grpSpPr>
        <a:xfrm>
          <a:off x="0" y="0"/>
          <a:ext cx="0" cy="0"/>
          <a:chOff x="0" y="0"/>
          <a:chExt cx="0" cy="0"/>
        </a:xfrm>
      </p:grpSpPr>
      <p:sp>
        <p:nvSpPr>
          <p:cNvPr id="12" name="Cím 1">
            <a:extLst>
              <a:ext uri="{FF2B5EF4-FFF2-40B4-BE49-F238E27FC236}">
                <a16:creationId xmlns:a16="http://schemas.microsoft.com/office/drawing/2014/main" id="{9294B569-47E8-58F3-A84E-D9D6A4808EDD}"/>
              </a:ext>
            </a:extLst>
          </p:cNvPr>
          <p:cNvSpPr txBox="1">
            <a:spLocks/>
          </p:cNvSpPr>
          <p:nvPr/>
        </p:nvSpPr>
        <p:spPr>
          <a:xfrm>
            <a:off x="898358" y="2967211"/>
            <a:ext cx="10395283" cy="9235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spcBef>
                <a:spcPts val="0"/>
              </a:spcBef>
              <a:defRPr/>
            </a:pPr>
            <a:r>
              <a:rPr lang="en-US" sz="4000" i="1" dirty="0">
                <a:effectLst/>
                <a:latin typeface="Inter Medium" panose="020B0604020202020204" charset="0"/>
                <a:ea typeface="Inter Medium" panose="020B0604020202020204" charset="0"/>
                <a:cs typeface="Calibri" panose="020F0502020204030204" pitchFamily="34" charset="0"/>
              </a:rPr>
              <a:t>Strengthened and coordinated justice systems protect vulnerable populations from trafficking, both domestically and across Europe.</a:t>
            </a:r>
            <a:endParaRPr lang="en-US" sz="4000" i="1" dirty="0">
              <a:latin typeface="Inter Medium" panose="020B0604020202020204" charset="0"/>
              <a:ea typeface="Inter Medium" panose="020B0604020202020204" charset="0"/>
              <a:cs typeface="Calibri" panose="020F0502020204030204" pitchFamily="34" charset="0"/>
            </a:endParaRPr>
          </a:p>
        </p:txBody>
      </p:sp>
      <p:sp>
        <p:nvSpPr>
          <p:cNvPr id="9" name="Alcím 2">
            <a:extLst>
              <a:ext uri="{FF2B5EF4-FFF2-40B4-BE49-F238E27FC236}">
                <a16:creationId xmlns:a16="http://schemas.microsoft.com/office/drawing/2014/main" id="{8AB6C0D0-011D-56C4-335D-F843CF8A5410}"/>
              </a:ext>
            </a:extLst>
          </p:cNvPr>
          <p:cNvSpPr txBox="1">
            <a:spLocks/>
          </p:cNvSpPr>
          <p:nvPr/>
        </p:nvSpPr>
        <p:spPr>
          <a:xfrm>
            <a:off x="9661894" y="195538"/>
            <a:ext cx="2377711" cy="9235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endParaRPr lang="hu-HU" sz="2000" i="1" dirty="0">
              <a:latin typeface="Garamond" panose="02020404030301010803" pitchFamily="18" charset="0"/>
            </a:endParaRPr>
          </a:p>
        </p:txBody>
      </p:sp>
      <p:sp>
        <p:nvSpPr>
          <p:cNvPr id="5" name="TextBox 4">
            <a:extLst>
              <a:ext uri="{FF2B5EF4-FFF2-40B4-BE49-F238E27FC236}">
                <a16:creationId xmlns:a16="http://schemas.microsoft.com/office/drawing/2014/main" id="{158267E5-076F-B66D-40B4-D303428F2F3E}"/>
              </a:ext>
            </a:extLst>
          </p:cNvPr>
          <p:cNvSpPr txBox="1"/>
          <p:nvPr/>
        </p:nvSpPr>
        <p:spPr>
          <a:xfrm>
            <a:off x="3501726" y="1273722"/>
            <a:ext cx="6160168" cy="769441"/>
          </a:xfrm>
          <a:prstGeom prst="rect">
            <a:avLst/>
          </a:prstGeom>
          <a:noFill/>
        </p:spPr>
        <p:txBody>
          <a:bodyPr wrap="square">
            <a:spAutoFit/>
          </a:bodyPr>
          <a:lstStyle/>
          <a:p>
            <a:pPr lvl="0" algn="ctr">
              <a:lnSpc>
                <a:spcPct val="100000"/>
              </a:lnSpc>
              <a:spcBef>
                <a:spcPts val="0"/>
              </a:spcBef>
              <a:defRPr/>
            </a:pPr>
            <a:r>
              <a:rPr lang="en-US" sz="4400" i="1" dirty="0">
                <a:effectLst/>
                <a:latin typeface="Inter Medium" panose="020B0604020202020204" charset="0"/>
                <a:ea typeface="Inter Medium" panose="020B0604020202020204" charset="0"/>
                <a:cs typeface="Calibri" panose="020F0502020204030204" pitchFamily="34" charset="0"/>
              </a:rPr>
              <a:t>PROGRAM VISION:</a:t>
            </a:r>
          </a:p>
        </p:txBody>
      </p:sp>
    </p:spTree>
    <p:extLst>
      <p:ext uri="{BB962C8B-B14F-4D97-AF65-F5344CB8AC3E}">
        <p14:creationId xmlns:p14="http://schemas.microsoft.com/office/powerpoint/2010/main" val="43700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DAAE9-4321-1E62-7EAD-7394B2D01D95}"/>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12DF18EE-C7F4-17C8-CA0C-5EF87C90C527}"/>
              </a:ext>
            </a:extLst>
          </p:cNvPr>
          <p:cNvSpPr>
            <a:spLocks noGrp="1"/>
          </p:cNvSpPr>
          <p:nvPr>
            <p:ph type="title"/>
          </p:nvPr>
        </p:nvSpPr>
        <p:spPr>
          <a:xfrm>
            <a:off x="634610" y="518084"/>
            <a:ext cx="8784000" cy="507600"/>
          </a:xfrm>
        </p:spPr>
        <p:txBody>
          <a:bodyPr/>
          <a:lstStyle/>
          <a:p>
            <a:r>
              <a:rPr lang="en-US" b="1" dirty="0"/>
              <a:t>EATP Program Pillars</a:t>
            </a:r>
            <a:endParaRPr lang="hu-HU" b="1" dirty="0"/>
          </a:p>
        </p:txBody>
      </p:sp>
      <p:graphicFrame>
        <p:nvGraphicFramePr>
          <p:cNvPr id="3" name="Content Placeholder 2">
            <a:extLst>
              <a:ext uri="{FF2B5EF4-FFF2-40B4-BE49-F238E27FC236}">
                <a16:creationId xmlns:a16="http://schemas.microsoft.com/office/drawing/2014/main" id="{51BB57AA-395A-CF68-A563-5DF31C189ADD}"/>
              </a:ext>
            </a:extLst>
          </p:cNvPr>
          <p:cNvGraphicFramePr>
            <a:graphicFrameLocks noGrp="1"/>
          </p:cNvGraphicFramePr>
          <p:nvPr>
            <p:ph idx="1"/>
            <p:extLst>
              <p:ext uri="{D42A27DB-BD31-4B8C-83A1-F6EECF244321}">
                <p14:modId xmlns:p14="http://schemas.microsoft.com/office/powerpoint/2010/main" val="1940422567"/>
              </p:ext>
            </p:extLst>
          </p:nvPr>
        </p:nvGraphicFramePr>
        <p:xfrm>
          <a:off x="1468800" y="1342775"/>
          <a:ext cx="9126538"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60392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gyéni 2. séma">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DD1C755CA4564DB48CFA92847695E4" ma:contentTypeVersion="20" ma:contentTypeDescription="Create a new document." ma:contentTypeScope="" ma:versionID="9ff317a709491ec94b40ce12af1b25f9">
  <xsd:schema xmlns:xsd="http://www.w3.org/2001/XMLSchema" xmlns:xs="http://www.w3.org/2001/XMLSchema" xmlns:p="http://schemas.microsoft.com/office/2006/metadata/properties" xmlns:ns1="http://schemas.microsoft.com/sharepoint/v3" xmlns:ns3="69a44f2f-db5b-4a7c-b96a-3755b3d2a772" xmlns:ns4="747b8b18-1f83-4c50-919b-bf170300e788" targetNamespace="http://schemas.microsoft.com/office/2006/metadata/properties" ma:root="true" ma:fieldsID="53f6f63721bc32fa4b001af83869eff2" ns1:_="" ns3:_="" ns4:_="">
    <xsd:import namespace="http://schemas.microsoft.com/sharepoint/v3"/>
    <xsd:import namespace="69a44f2f-db5b-4a7c-b96a-3755b3d2a772"/>
    <xsd:import namespace="747b8b18-1f83-4c50-919b-bf170300e78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Location" minOccurs="0"/>
                <xsd:element ref="ns3:MediaServiceSystemTags" minOccurs="0"/>
                <xsd:element ref="ns3:MediaServiceSearchProperties" minOccurs="0"/>
                <xsd:element ref="ns3: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a44f2f-db5b-4a7c-b96a-3755b3d2a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7b8b18-1f83-4c50-919b-bf170300e7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9a44f2f-db5b-4a7c-b96a-3755b3d2a772"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9CEC266-F42E-42D1-969D-9E7E24541770}">
  <ds:schemaRefs>
    <ds:schemaRef ds:uri="http://schemas.microsoft.com/sharepoint/v3/contenttype/forms"/>
  </ds:schemaRefs>
</ds:datastoreItem>
</file>

<file path=customXml/itemProps2.xml><?xml version="1.0" encoding="utf-8"?>
<ds:datastoreItem xmlns:ds="http://schemas.openxmlformats.org/officeDocument/2006/customXml" ds:itemID="{D7520137-96DC-4D89-AC3A-A447547514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a44f2f-db5b-4a7c-b96a-3755b3d2a772"/>
    <ds:schemaRef ds:uri="747b8b18-1f83-4c50-919b-bf170300e7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5D090B-AA93-477E-B0AB-1075453BDADF}">
  <ds:schemaRefs>
    <ds:schemaRef ds:uri="http://www.w3.org/XML/1998/namespace"/>
    <ds:schemaRef ds:uri="747b8b18-1f83-4c50-919b-bf170300e788"/>
    <ds:schemaRef ds:uri="69a44f2f-db5b-4a7c-b96a-3755b3d2a772"/>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6082</TotalTime>
  <Words>1301</Words>
  <Application>Microsoft Macintosh PowerPoint</Application>
  <PresentationFormat>Widescreen</PresentationFormat>
  <Paragraphs>132</Paragraphs>
  <Slides>28</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Adobe Garamond Pro</vt:lpstr>
      <vt:lpstr>Arial</vt:lpstr>
      <vt:lpstr>Arial MT</vt:lpstr>
      <vt:lpstr>Calibri</vt:lpstr>
      <vt:lpstr>Garamond</vt:lpstr>
      <vt:lpstr>Georgia</vt:lpstr>
      <vt:lpstr>Inter</vt:lpstr>
      <vt:lpstr>Inter Medium</vt:lpstr>
      <vt:lpstr>Times New Roman</vt:lpstr>
      <vt:lpstr>Wingdings</vt:lpstr>
      <vt:lpstr>1_Office-téma</vt:lpstr>
      <vt:lpstr>2_Office-téma</vt:lpstr>
      <vt:lpstr>The European Anti-Trafficking Program:  a model to stop cross-border human trafficking in the EU’</vt:lpstr>
      <vt:lpstr>About International Justice Mission </vt:lpstr>
      <vt:lpstr>About International Justice Mission</vt:lpstr>
      <vt:lpstr>PowerPoint Presentation</vt:lpstr>
      <vt:lpstr>Situational Overview</vt:lpstr>
      <vt:lpstr>Situational Overview</vt:lpstr>
      <vt:lpstr>PowerPoint Presentation</vt:lpstr>
      <vt:lpstr>PowerPoint Presentation</vt:lpstr>
      <vt:lpstr>EATP Program Pillars</vt:lpstr>
      <vt:lpstr>EATP Theory of Change</vt:lpstr>
      <vt:lpstr>Highlights 2021 - 2024</vt:lpstr>
      <vt:lpstr>Where We Operate</vt:lpstr>
      <vt:lpstr>PowerPoint Presentation</vt:lpstr>
      <vt:lpstr>Highlights</vt:lpstr>
      <vt:lpstr>PowerPoint Presentation</vt:lpstr>
      <vt:lpstr>Legislative Changes</vt:lpstr>
      <vt:lpstr>PowerPoint Presentation</vt:lpstr>
      <vt:lpstr>IJM’s Theory of Change</vt:lpstr>
      <vt:lpstr>Protection Measurement Framework</vt:lpstr>
      <vt:lpstr>Stakeholder Confidence</vt:lpstr>
      <vt:lpstr>Why do We Seek to Measure Stakeholder Confidence?</vt:lpstr>
      <vt:lpstr>Justice System Performance</vt:lpstr>
      <vt:lpstr>Why do We Measure Justice System Performance?</vt:lpstr>
      <vt:lpstr>People’s Reliance</vt:lpstr>
      <vt:lpstr>Why do We Measure Reliance?</vt:lpstr>
      <vt:lpstr>Prevalence</vt:lpstr>
      <vt:lpstr>Why do We Seek to Measure Prevalence?</vt:lpstr>
      <vt:lpstr>Conclusion</vt:lpstr>
    </vt:vector>
  </TitlesOfParts>
  <Company>NKFIH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Führer Zsuzsanna</dc:creator>
  <cp:lastModifiedBy>Stefan Coman</cp:lastModifiedBy>
  <cp:revision>393</cp:revision>
  <cp:lastPrinted>2016-03-01T15:05:05Z</cp:lastPrinted>
  <dcterms:created xsi:type="dcterms:W3CDTF">2015-04-13T10:08:26Z</dcterms:created>
  <dcterms:modified xsi:type="dcterms:W3CDTF">2025-05-10T06:07:47Z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0x01010093DD1C755CA4564DB48CFA92847695E4</vt:lpwstr>
  </property>
</Properties>
</file>