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403" r:id="rId3"/>
    <p:sldId id="406" r:id="rId4"/>
    <p:sldId id="407" r:id="rId5"/>
    <p:sldId id="408" r:id="rId6"/>
    <p:sldId id="409" r:id="rId7"/>
    <p:sldId id="410" r:id="rId8"/>
    <p:sldId id="411" r:id="rId9"/>
    <p:sldId id="418" r:id="rId10"/>
    <p:sldId id="413" r:id="rId11"/>
    <p:sldId id="414" r:id="rId12"/>
    <p:sldId id="417" r:id="rId13"/>
    <p:sldId id="416" r:id="rId14"/>
    <p:sldId id="415" r:id="rId15"/>
    <p:sldId id="362" r:id="rId16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37A"/>
    <a:srgbClr val="72B240"/>
    <a:srgbClr val="CCCCCC"/>
    <a:srgbClr val="666666"/>
    <a:srgbClr val="6864A2"/>
    <a:srgbClr val="FBFCF6"/>
    <a:srgbClr val="51A200"/>
    <a:srgbClr val="7D7D7D"/>
    <a:srgbClr val="39BA24"/>
    <a:srgbClr val="0A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75CAB-AFFA-43A3-8B9D-D7103FD3DB02}" v="1" dt="2025-02-06T14:52:42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71" autoAdjust="0"/>
  </p:normalViewPr>
  <p:slideViewPr>
    <p:cSldViewPr snapToGrid="0">
      <p:cViewPr varScale="1">
        <p:scale>
          <a:sx n="82" d="100"/>
          <a:sy n="82" d="100"/>
        </p:scale>
        <p:origin x="7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918" y="-120"/>
      </p:cViewPr>
      <p:guideLst>
        <p:guide orient="horz" pos="3128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Szijártó István" userId="5994535f-2393-4dfc-88af-11fbcce97a30" providerId="ADAL" clId="{51275CAB-AFFA-43A3-8B9D-D7103FD3DB02}"/>
    <pc:docChg chg="undo custSel modSld">
      <pc:chgData name="Dr. Szijártó István" userId="5994535f-2393-4dfc-88af-11fbcce97a30" providerId="ADAL" clId="{51275CAB-AFFA-43A3-8B9D-D7103FD3DB02}" dt="2025-02-17T13:56:41.450" v="15" actId="5793"/>
      <pc:docMkLst>
        <pc:docMk/>
      </pc:docMkLst>
      <pc:sldChg chg="modSp mod">
        <pc:chgData name="Dr. Szijártó István" userId="5994535f-2393-4dfc-88af-11fbcce97a30" providerId="ADAL" clId="{51275CAB-AFFA-43A3-8B9D-D7103FD3DB02}" dt="2025-02-17T13:56:41.450" v="15" actId="5793"/>
        <pc:sldMkLst>
          <pc:docMk/>
          <pc:sldMk cId="3622416105" sldId="362"/>
        </pc:sldMkLst>
        <pc:spChg chg="mod">
          <ac:chgData name="Dr. Szijártó István" userId="5994535f-2393-4dfc-88af-11fbcce97a30" providerId="ADAL" clId="{51275CAB-AFFA-43A3-8B9D-D7103FD3DB02}" dt="2025-02-17T13:56:41.450" v="15" actId="5793"/>
          <ac:spMkLst>
            <pc:docMk/>
            <pc:sldMk cId="3622416105" sldId="362"/>
            <ac:spMk id="12" creationId="{00000000-0000-0000-0000-000000000000}"/>
          </ac:spMkLst>
        </pc:spChg>
      </pc:sldChg>
      <pc:sldChg chg="addSp delSp modSp mod">
        <pc:chgData name="Dr. Szijártó István" userId="5994535f-2393-4dfc-88af-11fbcce97a30" providerId="ADAL" clId="{51275CAB-AFFA-43A3-8B9D-D7103FD3DB02}" dt="2025-02-06T14:53:20.104" v="9" actId="478"/>
        <pc:sldMkLst>
          <pc:docMk/>
          <pc:sldMk cId="3752464708" sldId="403"/>
        </pc:sldMkLst>
        <pc:picChg chg="add mod">
          <ac:chgData name="Dr. Szijártó István" userId="5994535f-2393-4dfc-88af-11fbcce97a30" providerId="ADAL" clId="{51275CAB-AFFA-43A3-8B9D-D7103FD3DB02}" dt="2025-02-06T14:52:59.607" v="8" actId="1076"/>
          <ac:picMkLst>
            <pc:docMk/>
            <pc:sldMk cId="3752464708" sldId="403"/>
            <ac:picMk id="5" creationId="{161F6253-67AE-44EE-4808-8352B5DB1C1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dirty="0" smtClean="0"/>
              <a:t>Priorities/recommendations related to primary </a:t>
            </a:r>
            <a:r>
              <a:rPr lang="en-US" sz="2000" dirty="0"/>
              <a:t>prevention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prevention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 Global Plan of Action </c:v>
                </c:pt>
                <c:pt idx="1">
                  <c:v>EU Strategy on Combating THB</c:v>
                </c:pt>
                <c:pt idx="2">
                  <c:v>BG National Strategy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6-4175-941D-0F91313F7D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43952832"/>
        <c:axId val="1743951168"/>
      </c:barChart>
      <c:catAx>
        <c:axId val="17439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951168"/>
        <c:crosses val="autoZero"/>
        <c:auto val="1"/>
        <c:lblAlgn val="ctr"/>
        <c:lblOffset val="100"/>
        <c:noMultiLvlLbl val="0"/>
      </c:catAx>
      <c:valAx>
        <c:axId val="174395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7439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="0" i="0" u="none" strike="noStrike" cap="none" normalizeH="0" baseline="0" dirty="0" smtClean="0">
                <a:effectLst/>
              </a:rPr>
              <a:t>Priorities/recommendations related to s</a:t>
            </a:r>
            <a:r>
              <a:rPr lang="en-US" sz="2000" dirty="0" smtClean="0"/>
              <a:t>econdary </a:t>
            </a:r>
            <a:r>
              <a:rPr lang="en-US" sz="2000" dirty="0"/>
              <a:t>prevention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 prevention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 Global Plan of Action </c:v>
                </c:pt>
                <c:pt idx="1">
                  <c:v>EU Strategy on Combating THB</c:v>
                </c:pt>
                <c:pt idx="2">
                  <c:v>BG National Strategy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E-4DBE-8AB2-FB0CDAA09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43952832"/>
        <c:axId val="1743951168"/>
      </c:barChart>
      <c:catAx>
        <c:axId val="17439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951168"/>
        <c:crosses val="autoZero"/>
        <c:auto val="1"/>
        <c:lblAlgn val="ctr"/>
        <c:lblOffset val="100"/>
        <c:noMultiLvlLbl val="0"/>
      </c:catAx>
      <c:valAx>
        <c:axId val="174395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7439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="0" i="0" u="none" strike="noStrike" cap="none" normalizeH="0" baseline="0" dirty="0" smtClean="0">
                <a:effectLst/>
              </a:rPr>
              <a:t>Priorities/recommendations related to t</a:t>
            </a:r>
            <a:r>
              <a:rPr lang="en-US" sz="2000" dirty="0" smtClean="0"/>
              <a:t>ertiary </a:t>
            </a:r>
            <a:r>
              <a:rPr lang="en-US" sz="2000" dirty="0"/>
              <a:t>prevention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Tertiary prevention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 Global Plan of Action </c:v>
                </c:pt>
                <c:pt idx="1">
                  <c:v>EU Strategy on Combating THB</c:v>
                </c:pt>
                <c:pt idx="2">
                  <c:v>BG National Strategy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B-4487-B9A7-FDAA5AD78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43952832"/>
        <c:axId val="1743951168"/>
      </c:barChart>
      <c:catAx>
        <c:axId val="17439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951168"/>
        <c:crosses val="autoZero"/>
        <c:auto val="1"/>
        <c:lblAlgn val="ctr"/>
        <c:lblOffset val="100"/>
        <c:noMultiLvlLbl val="0"/>
      </c:catAx>
      <c:valAx>
        <c:axId val="174395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7439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A16AF-D7E9-47E7-AB5A-F6D1A0C57F21}" type="doc">
      <dgm:prSet loTypeId="urn:microsoft.com/office/officeart/2005/8/layout/radial5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bg-BG"/>
        </a:p>
      </dgm:t>
    </dgm:pt>
    <dgm:pt modelId="{BB2DBD39-7EC5-4810-9398-436F5152F6C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1800" b="1" dirty="0" smtClean="0">
              <a:latin typeface="+mj-lt"/>
            </a:rPr>
            <a:t>NCCTHB &amp; Secretariat: </a:t>
          </a:r>
          <a:r>
            <a:rPr lang="en-US" sz="1800" b="0" dirty="0" smtClean="0">
              <a:latin typeface="+mj-lt"/>
            </a:rPr>
            <a:t>strategic planning, coordination &amp; implementation anti-THB policies</a:t>
          </a:r>
          <a:endParaRPr lang="bg-BG" sz="1800" b="0" dirty="0">
            <a:latin typeface="+mj-lt"/>
          </a:endParaRPr>
        </a:p>
      </dgm:t>
    </dgm:pt>
    <dgm:pt modelId="{EBEB04B3-CC84-4860-A07A-E69F71BD375A}" type="parTrans" cxnId="{6BB67497-4BEB-41F1-A666-69A70BA968BC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C161763-AE15-44FB-85BA-80244D531B5E}" type="sibTrans" cxnId="{6BB67497-4BEB-41F1-A666-69A70BA968BC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B3C7905A-5FDC-457A-88EB-F4C4C37AEF76}">
      <dgm:prSet phldrT="[Text]" custT="1"/>
      <dgm:spPr/>
      <dgm:t>
        <a:bodyPr/>
        <a:lstStyle/>
        <a:p>
          <a:r>
            <a:rPr lang="en-US" altLang="bg-BG" sz="1800" b="1" dirty="0" smtClean="0">
              <a:latin typeface="+mj-lt"/>
            </a:rPr>
            <a:t>Reporting: </a:t>
          </a:r>
          <a:r>
            <a:rPr lang="en-US" altLang="bg-BG" sz="1800" b="0" dirty="0" smtClean="0">
              <a:latin typeface="+mj-lt"/>
            </a:rPr>
            <a:t>nationally, EU &amp; internationally</a:t>
          </a:r>
          <a:endParaRPr lang="bg-BG" sz="1800" b="0" dirty="0">
            <a:latin typeface="+mj-lt"/>
          </a:endParaRPr>
        </a:p>
      </dgm:t>
    </dgm:pt>
    <dgm:pt modelId="{F08A5060-3757-40AD-B6C0-76DCE868D6BE}" type="parTrans" cxnId="{8CC9202E-C30B-4F11-A7F1-4D375FF21500}">
      <dgm:prSet custT="1"/>
      <dgm:spPr/>
      <dgm:t>
        <a:bodyPr/>
        <a:lstStyle/>
        <a:p>
          <a:endParaRPr lang="bg-BG" sz="1800">
            <a:latin typeface="+mj-lt"/>
          </a:endParaRPr>
        </a:p>
      </dgm:t>
    </dgm:pt>
    <dgm:pt modelId="{8E136064-3D6E-4D54-A8FF-9497647972A4}" type="sibTrans" cxnId="{8CC9202E-C30B-4F11-A7F1-4D375FF21500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C89D3EB6-5B0E-45C5-8C69-65A715EF153E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Permanent Working Group</a:t>
          </a:r>
          <a:endParaRPr lang="bg-BG" sz="1800" b="1" dirty="0">
            <a:latin typeface="+mj-lt"/>
          </a:endParaRPr>
        </a:p>
      </dgm:t>
    </dgm:pt>
    <dgm:pt modelId="{05073E09-AF97-4664-B382-AB891749671C}" type="parTrans" cxnId="{1983C213-A19B-44CD-B77D-6B4A1EF0494B}">
      <dgm:prSet custT="1"/>
      <dgm:spPr/>
      <dgm:t>
        <a:bodyPr/>
        <a:lstStyle/>
        <a:p>
          <a:endParaRPr lang="bg-BG" sz="1800">
            <a:latin typeface="+mj-lt"/>
          </a:endParaRPr>
        </a:p>
      </dgm:t>
    </dgm:pt>
    <dgm:pt modelId="{2F4838BB-8F54-4874-941B-CFFB5900CCD9}" type="sibTrans" cxnId="{1983C213-A19B-44CD-B77D-6B4A1EF0494B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42F65C4E-2263-431D-9E19-339CB4B83909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LCCTHBs</a:t>
          </a:r>
          <a:endParaRPr lang="bg-BG" sz="1800" b="1" dirty="0">
            <a:latin typeface="+mj-lt"/>
          </a:endParaRPr>
        </a:p>
      </dgm:t>
    </dgm:pt>
    <dgm:pt modelId="{1FC89893-16E1-492B-A24E-661AE6FD57F4}" type="parTrans" cxnId="{A7E716DD-A53C-4EB6-9056-E15436594CA2}">
      <dgm:prSet custT="1"/>
      <dgm:spPr/>
      <dgm:t>
        <a:bodyPr/>
        <a:lstStyle/>
        <a:p>
          <a:endParaRPr lang="bg-BG" sz="1800">
            <a:latin typeface="+mj-lt"/>
          </a:endParaRPr>
        </a:p>
      </dgm:t>
    </dgm:pt>
    <dgm:pt modelId="{1F8E69E2-19FD-437E-959D-4E16F09D3B28}" type="sibTrans" cxnId="{A7E716DD-A53C-4EB6-9056-E15436594CA2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4315D089-F6DD-48C9-A904-22AD54649B27}">
      <dgm:prSet custT="1"/>
      <dgm:spPr/>
      <dgm:t>
        <a:bodyPr/>
        <a:lstStyle/>
        <a:p>
          <a:pPr algn="ctr"/>
          <a:r>
            <a:rPr lang="en-US" sz="1800" b="1" i="0" dirty="0" smtClean="0">
              <a:latin typeface="+mj-lt"/>
            </a:rPr>
            <a:t>Coordination of the NRM</a:t>
          </a:r>
          <a:endParaRPr lang="en-US" altLang="bg-BG" sz="1800" b="1" dirty="0">
            <a:latin typeface="+mj-lt"/>
          </a:endParaRPr>
        </a:p>
      </dgm:t>
    </dgm:pt>
    <dgm:pt modelId="{9CD2D03F-9082-43FD-AC85-0A3E7111D99A}" type="parTrans" cxnId="{43B0A809-084B-4107-99EA-B990FA3F79DE}">
      <dgm:prSet custT="1"/>
      <dgm:spPr/>
      <dgm:t>
        <a:bodyPr/>
        <a:lstStyle/>
        <a:p>
          <a:endParaRPr lang="bg-BG" sz="1800">
            <a:latin typeface="+mj-lt"/>
          </a:endParaRPr>
        </a:p>
      </dgm:t>
    </dgm:pt>
    <dgm:pt modelId="{61B466B8-E78F-4B14-A0B1-699017E87AE7}" type="sibTrans" cxnId="{43B0A809-084B-4107-99EA-B990FA3F79DE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8D16EA6D-296C-4070-82F6-7D7ED6CE1E51}">
      <dgm:prSet/>
      <dgm:spPr/>
      <dgm:t>
        <a:bodyPr/>
        <a:lstStyle/>
        <a:p>
          <a:endParaRPr lang="bg-BG" sz="1800" dirty="0">
            <a:latin typeface="+mj-lt"/>
          </a:endParaRPr>
        </a:p>
      </dgm:t>
    </dgm:pt>
    <dgm:pt modelId="{56E78F93-E0D9-4528-ADE0-F29C246841B8}" type="parTrans" cxnId="{11EEE398-AEEA-43C7-9F69-AFFF8CEE594C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1AB59299-8C89-4C31-8885-FE4FB049A483}" type="sibTrans" cxnId="{11EEE398-AEEA-43C7-9F69-AFFF8CEE594C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007E64C1-4978-4E6A-8D30-2F6C6122131D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AF67C38-F414-423A-9B41-BD6EF928BBC5}" type="parTrans" cxnId="{20A2FFBF-D5A1-4E0E-AAEC-C9275B8E9CB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F5FD65D2-5825-4911-8074-48197F8E40E3}" type="sibTrans" cxnId="{20A2FFBF-D5A1-4E0E-AAEC-C9275B8E9CB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72868117-C48F-4A3A-825D-AAB0C6AFF43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C80FE92A-F2F1-4164-9FDD-881E372AF5F7}" type="parTrans" cxnId="{79638DB6-4DB3-4842-8BE2-5A0105F8675A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87AC2DF7-837C-4C97-B38B-E3E1147CEEAA}" type="sibTrans" cxnId="{79638DB6-4DB3-4842-8BE2-5A0105F8675A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2C7B376C-B547-4902-8E35-1E668D7E0D98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EC45C0FB-7276-4B70-BC34-B1698540A4C0}" type="parTrans" cxnId="{969E2A05-06B0-4BF4-A8BB-CEBCE35629F2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FCE80F25-E802-44E6-91B4-31536263351D}" type="sibTrans" cxnId="{969E2A05-06B0-4BF4-A8BB-CEBCE35629F2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4026F220-815E-49A9-81C8-01B006175F13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101C971D-C6A8-4D44-BF99-B283E0ACBD1A}" type="parTrans" cxnId="{75F33CE0-14A6-4C2B-864A-FCE10D809887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0BF4DC86-32C5-40F1-98F7-653E2A19A0CE}" type="sibTrans" cxnId="{75F33CE0-14A6-4C2B-864A-FCE10D809887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8B088D2C-7203-4192-81BA-F6899E97388C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D4F28C3C-3478-4D1B-852B-9C228700514E}" type="parTrans" cxnId="{2D4BE490-8480-460A-823E-17A3C045418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55ECDB91-2CF8-41BA-8F40-86C7B59FE893}" type="sibTrans" cxnId="{2D4BE490-8480-460A-823E-17A3C045418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EF10EECA-A110-4703-ACC6-26D74AF6D97D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941E1A48-DA81-4DD9-9403-532D7196EA79}" type="parTrans" cxnId="{25432104-4759-44E2-B82B-56743465C23B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F34EE913-1CAE-4075-9C9A-D22D59C7CA29}" type="sibTrans" cxnId="{25432104-4759-44E2-B82B-56743465C23B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225A6F64-AFA8-42D5-8A46-8593F801D93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66ED84BE-8D12-40A4-B331-B91AE5C26F91}" type="parTrans" cxnId="{97EDBE99-7768-4770-AE26-CE8276889E05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4DAF137B-6B73-4E4E-8A62-648008E0D1C7}" type="sibTrans" cxnId="{97EDBE99-7768-4770-AE26-CE8276889E05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137A1EB9-9371-40EF-994A-67659473C82D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CD63CCED-7683-4979-B5D8-C3B164D28280}" type="parTrans" cxnId="{EDA6C74F-44E7-4EB3-942F-7F8E6F16357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23F4CF97-A852-4893-8DCE-C54FE10ADEDA}" type="sibTrans" cxnId="{EDA6C74F-44E7-4EB3-942F-7F8E6F16357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EDB1E0F-4CFD-401F-81BB-14264516B6BC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BC564FF7-BA83-4786-A494-C7C1DE867FE9}" type="parTrans" cxnId="{B04B99E1-A12F-4111-97E4-2BE306503F2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6646B1E2-6F3F-4036-A09C-850512E64AED}" type="sibTrans" cxnId="{B04B99E1-A12F-4111-97E4-2BE306503F21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05B4DB8C-CBAF-4C7B-936F-2C1FFDC0B2D5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9BB68D1-593B-4067-9481-1DCD60412D47}" type="parTrans" cxnId="{5A1B326C-F375-4B9E-A171-15C1E22046C9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40EC25B-411C-4BF5-82A9-B11F3603704C}" type="sibTrans" cxnId="{5A1B326C-F375-4B9E-A171-15C1E22046C9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79BD6A8D-6543-4D48-81E6-6A38C3BBB84F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297FEE1-D398-4BC9-9BCA-164D8891347C}" type="parTrans" cxnId="{73389A68-0F6C-4A5F-A556-72452611DD7B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E7E0DFCB-E942-4C8E-B397-C5C3581B5314}" type="sibTrans" cxnId="{73389A68-0F6C-4A5F-A556-72452611DD7B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D010EAA8-30C4-4FE9-8150-7F8DC3EB9B5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E325F2EE-9F0B-473F-B92D-1A122510FA54}" type="parTrans" cxnId="{D5F6E865-D677-41EE-A9F4-95B4BB7B1DA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5D5BCBCB-C8DF-40AE-A00D-EA1B71DCC497}" type="sibTrans" cxnId="{D5F6E865-D677-41EE-A9F4-95B4BB7B1DA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AC917AA4-4749-4AA2-9E2B-7FC397908A75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86395E48-36E6-4523-BD48-AB0A4CD07CAB}" type="parTrans" cxnId="{2FAB2B49-59F6-492A-8D09-45F5DBD75FC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E54FA287-C23E-440C-B57C-BEFAE12EA066}" type="sibTrans" cxnId="{2FAB2B49-59F6-492A-8D09-45F5DBD75FC4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5C6B6049-D8E8-493F-A563-4DE906CBAA76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25CB7242-0BD6-44AE-8836-187F4A93E8FA}" type="parTrans" cxnId="{EB5FC2E0-DDAD-45EA-AF6B-AD945798C980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03336B01-CDA8-4529-9273-C41ED17489EB}" type="sibTrans" cxnId="{EB5FC2E0-DDAD-45EA-AF6B-AD945798C980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3E7B94D4-9419-4C26-8525-6A7F9E1E87FA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Prevention and capacity building</a:t>
          </a:r>
          <a:endParaRPr lang="bg-BG" sz="1800" b="1" dirty="0">
            <a:latin typeface="+mj-lt"/>
          </a:endParaRPr>
        </a:p>
      </dgm:t>
    </dgm:pt>
    <dgm:pt modelId="{F905C83A-E7A2-4D92-AB0B-F5508BACA84B}" type="parTrans" cxnId="{A24EF667-7A6C-4B7A-8A18-F0E8B2178052}">
      <dgm:prSet custT="1"/>
      <dgm:spPr/>
      <dgm:t>
        <a:bodyPr/>
        <a:lstStyle/>
        <a:p>
          <a:endParaRPr lang="bg-BG" sz="1800">
            <a:latin typeface="+mj-lt"/>
          </a:endParaRPr>
        </a:p>
      </dgm:t>
    </dgm:pt>
    <dgm:pt modelId="{90827B91-3D7B-4393-938A-81B7FEB98968}" type="sibTrans" cxnId="{A24EF667-7A6C-4B7A-8A18-F0E8B2178052}">
      <dgm:prSet/>
      <dgm:spPr/>
      <dgm:t>
        <a:bodyPr/>
        <a:lstStyle/>
        <a:p>
          <a:endParaRPr lang="bg-BG" sz="1800">
            <a:latin typeface="+mj-lt"/>
          </a:endParaRPr>
        </a:p>
      </dgm:t>
    </dgm:pt>
    <dgm:pt modelId="{4A93BBF0-497B-4A62-8816-B7AFE1EC2A0E}">
      <dgm:prSet custT="1"/>
      <dgm:spPr/>
      <dgm:t>
        <a:bodyPr/>
        <a:lstStyle/>
        <a:p>
          <a:r>
            <a:rPr lang="en-US" sz="1800" b="0" i="0" dirty="0" smtClean="0">
              <a:latin typeface="+mj-lt"/>
            </a:rPr>
            <a:t>Statistical reports, researches, and analyses on THB</a:t>
          </a:r>
          <a:endParaRPr lang="bg-BG" sz="1800" b="0" dirty="0">
            <a:latin typeface="+mj-lt"/>
          </a:endParaRPr>
        </a:p>
      </dgm:t>
    </dgm:pt>
    <dgm:pt modelId="{60A8B9F7-8AB0-4D66-99B0-2FAC04070B39}" type="parTrans" cxnId="{F317D5A3-2DA9-42CA-98BA-94B86C6D3A02}">
      <dgm:prSet custT="1"/>
      <dgm:spPr/>
      <dgm:t>
        <a:bodyPr/>
        <a:lstStyle/>
        <a:p>
          <a:endParaRPr lang="en-US" sz="1800">
            <a:latin typeface="+mj-lt"/>
          </a:endParaRPr>
        </a:p>
      </dgm:t>
    </dgm:pt>
    <dgm:pt modelId="{6A25AD8A-9441-4797-83D4-7EC505CA24FF}" type="sibTrans" cxnId="{F317D5A3-2DA9-42CA-98BA-94B86C6D3A0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9157791-A081-4B3A-A0A9-418B6A1F9C9E}">
      <dgm:prSet custT="1"/>
      <dgm:spPr/>
      <dgm:t>
        <a:bodyPr/>
        <a:lstStyle/>
        <a:p>
          <a:r>
            <a:rPr lang="en-US" sz="1800" b="1" i="0" dirty="0" err="1" smtClean="0">
              <a:latin typeface="+mj-lt"/>
            </a:rPr>
            <a:t>Specialised</a:t>
          </a:r>
          <a:r>
            <a:rPr lang="en-US" sz="1800" b="1" i="0" dirty="0" smtClean="0">
              <a:latin typeface="+mj-lt"/>
            </a:rPr>
            <a:t> services for </a:t>
          </a:r>
          <a:r>
            <a:rPr lang="en-US" sz="1800" b="1" i="0" dirty="0" err="1" smtClean="0">
              <a:latin typeface="+mj-lt"/>
            </a:rPr>
            <a:t>VoTs</a:t>
          </a:r>
          <a:endParaRPr lang="en-US" altLang="bg-BG" sz="1800" b="1" dirty="0">
            <a:latin typeface="+mj-lt"/>
          </a:endParaRPr>
        </a:p>
      </dgm:t>
    </dgm:pt>
    <dgm:pt modelId="{641D34CE-F7B5-4110-9CBE-6756A886B0DB}" type="parTrans" cxnId="{85750E18-DE2B-47EC-8513-CC55849CB9B7}">
      <dgm:prSet custT="1"/>
      <dgm:spPr/>
      <dgm:t>
        <a:bodyPr/>
        <a:lstStyle/>
        <a:p>
          <a:endParaRPr lang="en-US" sz="1800">
            <a:latin typeface="+mj-lt"/>
          </a:endParaRPr>
        </a:p>
      </dgm:t>
    </dgm:pt>
    <dgm:pt modelId="{3926713F-5F15-4AA9-B8E4-AF9B971FFC8D}" type="sibTrans" cxnId="{85750E18-DE2B-47EC-8513-CC55849CB9B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25FD7EF-0A49-4931-BAED-8707E19C52CB}">
      <dgm:prSet custT="1"/>
      <dgm:spPr/>
      <dgm:t>
        <a:bodyPr/>
        <a:lstStyle/>
        <a:p>
          <a:r>
            <a:rPr lang="en-US" sz="1800" b="1" i="0" dirty="0" smtClean="0">
              <a:latin typeface="+mj-lt"/>
            </a:rPr>
            <a:t>International cooperation</a:t>
          </a:r>
          <a:endParaRPr lang="bg-BG" sz="1800" b="1" dirty="0">
            <a:latin typeface="+mj-lt"/>
          </a:endParaRPr>
        </a:p>
      </dgm:t>
    </dgm:pt>
    <dgm:pt modelId="{D1B994A5-26A3-4BCC-8AEE-27DE2E2246A6}" type="parTrans" cxnId="{898D5BFE-E736-4A64-8784-D6657C452F72}">
      <dgm:prSet custT="1"/>
      <dgm:spPr/>
      <dgm:t>
        <a:bodyPr/>
        <a:lstStyle/>
        <a:p>
          <a:endParaRPr lang="en-US" sz="1800">
            <a:latin typeface="+mj-lt"/>
          </a:endParaRPr>
        </a:p>
      </dgm:t>
    </dgm:pt>
    <dgm:pt modelId="{58C9AFA6-4270-430E-801F-DEAB1A2C31F3}" type="sibTrans" cxnId="{898D5BFE-E736-4A64-8784-D6657C452F7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A8D9926-F81E-41AE-AC60-144EED9254DC}" type="pres">
      <dgm:prSet presAssocID="{469A16AF-D7E9-47E7-AB5A-F6D1A0C57F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5C1780-999F-4921-9C2F-EE6CABCF70DB}" type="pres">
      <dgm:prSet presAssocID="{BB2DBD39-7EC5-4810-9398-436F5152F6CA}" presName="centerShape" presStyleLbl="node0" presStyleIdx="0" presStyleCnt="1" custScaleX="186888" custScaleY="152641" custLinFactNeighborX="-4854" custLinFactNeighborY="-705"/>
      <dgm:spPr/>
      <dgm:t>
        <a:bodyPr/>
        <a:lstStyle/>
        <a:p>
          <a:endParaRPr lang="en-US"/>
        </a:p>
      </dgm:t>
    </dgm:pt>
    <dgm:pt modelId="{12C43BB8-F29B-4BB4-A386-5A6389CA62C4}" type="pres">
      <dgm:prSet presAssocID="{F08A5060-3757-40AD-B6C0-76DCE868D6BE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63F289D-67DD-4BEC-85D5-6D6BA6FF31F7}" type="pres">
      <dgm:prSet presAssocID="{F08A5060-3757-40AD-B6C0-76DCE868D6BE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A781310-431B-49D7-9BFB-E10F16420342}" type="pres">
      <dgm:prSet presAssocID="{B3C7905A-5FDC-457A-88EB-F4C4C37AEF76}" presName="node" presStyleLbl="node1" presStyleIdx="0" presStyleCnt="8" custScaleX="179981" custScaleY="104245" custRadScaleRad="89529" custRadScaleInc="-3809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1D6CC1-41C0-4033-B7A7-6FDBBE262E23}" type="pres">
      <dgm:prSet presAssocID="{05073E09-AF97-4664-B382-AB891749671C}" presName="parTrans" presStyleLbl="sibTrans2D1" presStyleIdx="1" presStyleCnt="8"/>
      <dgm:spPr/>
      <dgm:t>
        <a:bodyPr/>
        <a:lstStyle/>
        <a:p>
          <a:endParaRPr lang="en-US"/>
        </a:p>
      </dgm:t>
    </dgm:pt>
    <dgm:pt modelId="{2B340EB7-0A0E-4E89-AAFA-9F96E79A5D65}" type="pres">
      <dgm:prSet presAssocID="{05073E09-AF97-4664-B382-AB891749671C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EB6927A-BEF8-4BC6-81D8-B13EB28C7BFB}" type="pres">
      <dgm:prSet presAssocID="{C89D3EB6-5B0E-45C5-8C69-65A715EF153E}" presName="node" presStyleLbl="node1" presStyleIdx="1" presStyleCnt="8" custScaleX="146121" custScaleY="100632" custRadScaleRad="123597" custRadScaleInc="-559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94AD6-A39E-400B-BE1C-8A5459A71699}" type="pres">
      <dgm:prSet presAssocID="{F905C83A-E7A2-4D92-AB0B-F5508BACA84B}" presName="parTrans" presStyleLbl="sibTrans2D1" presStyleIdx="2" presStyleCnt="8"/>
      <dgm:spPr/>
      <dgm:t>
        <a:bodyPr/>
        <a:lstStyle/>
        <a:p>
          <a:endParaRPr lang="en-US"/>
        </a:p>
      </dgm:t>
    </dgm:pt>
    <dgm:pt modelId="{D58065BE-2D38-4547-B0D1-B0C9889E649D}" type="pres">
      <dgm:prSet presAssocID="{F905C83A-E7A2-4D92-AB0B-F5508BACA84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098F553-A7A6-4042-A537-830DB8419CC1}" type="pres">
      <dgm:prSet presAssocID="{3E7B94D4-9419-4C26-8525-6A7F9E1E87FA}" presName="node" presStyleLbl="node1" presStyleIdx="2" presStyleCnt="8" custScaleX="170225" custScaleY="109604" custRadScaleRad="115300" custRadScaleInc="-165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7F72F-2CF0-4D72-8B67-2AB008CC14CB}" type="pres">
      <dgm:prSet presAssocID="{9CD2D03F-9082-43FD-AC85-0A3E7111D99A}" presName="parTrans" presStyleLbl="sibTrans2D1" presStyleIdx="3" presStyleCnt="8" custScaleX="102034"/>
      <dgm:spPr/>
      <dgm:t>
        <a:bodyPr/>
        <a:lstStyle/>
        <a:p>
          <a:endParaRPr lang="en-US"/>
        </a:p>
      </dgm:t>
    </dgm:pt>
    <dgm:pt modelId="{972204F8-B445-463F-9F4E-824C052CEDCC}" type="pres">
      <dgm:prSet presAssocID="{9CD2D03F-9082-43FD-AC85-0A3E7111D99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98C3B4B-686B-402A-B42F-D049BE6F6C13}" type="pres">
      <dgm:prSet presAssocID="{4315D089-F6DD-48C9-A904-22AD54649B27}" presName="node" presStyleLbl="node1" presStyleIdx="3" presStyleCnt="8" custScaleX="159970" custScaleY="116132" custRadScaleRad="106690" custRadScaleInc="-196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B7B28-94EB-4C6A-8A30-13C65AFE35E3}" type="pres">
      <dgm:prSet presAssocID="{641D34CE-F7B5-4110-9CBE-6756A886B0DB}" presName="parTrans" presStyleLbl="sibTrans2D1" presStyleIdx="4" presStyleCnt="8" custScaleX="102034"/>
      <dgm:spPr/>
      <dgm:t>
        <a:bodyPr/>
        <a:lstStyle/>
        <a:p>
          <a:endParaRPr lang="en-US"/>
        </a:p>
      </dgm:t>
    </dgm:pt>
    <dgm:pt modelId="{97440A19-02CD-492E-A529-5561AE6184E8}" type="pres">
      <dgm:prSet presAssocID="{641D34CE-F7B5-4110-9CBE-6756A886B0D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7EA8D076-7D6C-4E43-A1CC-89198B8F3896}" type="pres">
      <dgm:prSet presAssocID="{09157791-A081-4B3A-A0A9-418B6A1F9C9E}" presName="node" presStyleLbl="node1" presStyleIdx="4" presStyleCnt="8" custScaleX="167344" custScaleY="106898" custRadScaleRad="104630" custRadScaleInc="-214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2B14-E0D1-4392-8781-E348C6CB2C71}" type="pres">
      <dgm:prSet presAssocID="{1FC89893-16E1-492B-A24E-661AE6FD57F4}" presName="parTrans" presStyleLbl="sibTrans2D1" presStyleIdx="5" presStyleCnt="8"/>
      <dgm:spPr/>
      <dgm:t>
        <a:bodyPr/>
        <a:lstStyle/>
        <a:p>
          <a:endParaRPr lang="en-US"/>
        </a:p>
      </dgm:t>
    </dgm:pt>
    <dgm:pt modelId="{0B2A205E-A506-42EC-BF96-5A240958B31B}" type="pres">
      <dgm:prSet presAssocID="{1FC89893-16E1-492B-A24E-661AE6FD57F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3DE6DA5-8BC3-4780-8F82-925411D515C4}" type="pres">
      <dgm:prSet presAssocID="{42F65C4E-2263-431D-9E19-339CB4B83909}" presName="node" presStyleLbl="node1" presStyleIdx="5" presStyleCnt="8" custScaleX="144559" custScaleY="81290" custRadScaleRad="134535" custRadScaleInc="35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92E4C-1DAD-4463-973C-0DAFD0A5FEDD}" type="pres">
      <dgm:prSet presAssocID="{60A8B9F7-8AB0-4D66-99B0-2FAC04070B39}" presName="parTrans" presStyleLbl="sibTrans2D1" presStyleIdx="6" presStyleCnt="8"/>
      <dgm:spPr/>
      <dgm:t>
        <a:bodyPr/>
        <a:lstStyle/>
        <a:p>
          <a:endParaRPr lang="en-US"/>
        </a:p>
      </dgm:t>
    </dgm:pt>
    <dgm:pt modelId="{53A83CA8-93DB-46EE-8C0A-1215B57ED33C}" type="pres">
      <dgm:prSet presAssocID="{60A8B9F7-8AB0-4D66-99B0-2FAC04070B3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381CD6C-D1F6-4502-AF55-1129F832D27D}" type="pres">
      <dgm:prSet presAssocID="{4A93BBF0-497B-4A62-8816-B7AFE1EC2A0E}" presName="node" presStyleLbl="node1" presStyleIdx="6" presStyleCnt="8" custScaleX="156370" custScaleY="119650" custRadScaleRad="127558" custRadScaleInc="-10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0C763-1611-4CAC-8859-E458DA0CE693}" type="pres">
      <dgm:prSet presAssocID="{D1B994A5-26A3-4BCC-8AEE-27DE2E2246A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454174D4-A3E4-48AF-939C-3697C9D714D6}" type="pres">
      <dgm:prSet presAssocID="{D1B994A5-26A3-4BCC-8AEE-27DE2E2246A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6213913B-75DE-48EB-829A-F1564EFEEF16}" type="pres">
      <dgm:prSet presAssocID="{925FD7EF-0A49-4931-BAED-8707E19C52CB}" presName="node" presStyleLbl="node1" presStyleIdx="7" presStyleCnt="8" custScaleX="156691" custScaleY="104559" custRadScaleRad="93327" custRadScaleInc="-53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E2A05-06B0-4BF4-A8BB-CEBCE35629F2}" srcId="{469A16AF-D7E9-47E7-AB5A-F6D1A0C57F21}" destId="{2C7B376C-B547-4902-8E35-1E668D7E0D98}" srcOrd="4" destOrd="0" parTransId="{EC45C0FB-7276-4B70-BC34-B1698540A4C0}" sibTransId="{FCE80F25-E802-44E6-91B4-31536263351D}"/>
    <dgm:cxn modelId="{A24EF667-7A6C-4B7A-8A18-F0E8B2178052}" srcId="{BB2DBD39-7EC5-4810-9398-436F5152F6CA}" destId="{3E7B94D4-9419-4C26-8525-6A7F9E1E87FA}" srcOrd="2" destOrd="0" parTransId="{F905C83A-E7A2-4D92-AB0B-F5508BACA84B}" sibTransId="{90827B91-3D7B-4393-938A-81B7FEB98968}"/>
    <dgm:cxn modelId="{EB5FC2E0-DDAD-45EA-AF6B-AD945798C980}" srcId="{469A16AF-D7E9-47E7-AB5A-F6D1A0C57F21}" destId="{5C6B6049-D8E8-493F-A563-4DE906CBAA76}" srcOrd="15" destOrd="0" parTransId="{25CB7242-0BD6-44AE-8836-187F4A93E8FA}" sibTransId="{03336B01-CDA8-4529-9273-C41ED17489EB}"/>
    <dgm:cxn modelId="{880817F2-FDC3-4C58-893B-1171AC6F0A8F}" type="presOf" srcId="{60A8B9F7-8AB0-4D66-99B0-2FAC04070B39}" destId="{72392E4C-1DAD-4463-973C-0DAFD0A5FEDD}" srcOrd="0" destOrd="0" presId="urn:microsoft.com/office/officeart/2005/8/layout/radial5"/>
    <dgm:cxn modelId="{43B0A809-084B-4107-99EA-B990FA3F79DE}" srcId="{BB2DBD39-7EC5-4810-9398-436F5152F6CA}" destId="{4315D089-F6DD-48C9-A904-22AD54649B27}" srcOrd="3" destOrd="0" parTransId="{9CD2D03F-9082-43FD-AC85-0A3E7111D99A}" sibTransId="{61B466B8-E78F-4B14-A0B1-699017E87AE7}"/>
    <dgm:cxn modelId="{BBFB20B5-F15B-4BEF-BEE4-94A2AC9B112E}" type="presOf" srcId="{42F65C4E-2263-431D-9E19-339CB4B83909}" destId="{53DE6DA5-8BC3-4780-8F82-925411D515C4}" srcOrd="0" destOrd="0" presId="urn:microsoft.com/office/officeart/2005/8/layout/radial5"/>
    <dgm:cxn modelId="{D5F6E865-D677-41EE-A9F4-95B4BB7B1DA4}" srcId="{469A16AF-D7E9-47E7-AB5A-F6D1A0C57F21}" destId="{D010EAA8-30C4-4FE9-8150-7F8DC3EB9B54}" srcOrd="13" destOrd="0" parTransId="{E325F2EE-9F0B-473F-B92D-1A122510FA54}" sibTransId="{5D5BCBCB-C8DF-40AE-A00D-EA1B71DCC497}"/>
    <dgm:cxn modelId="{3A57C334-17BF-40EA-8AA6-5DB857B4CAEE}" type="presOf" srcId="{641D34CE-F7B5-4110-9CBE-6756A886B0DB}" destId="{97440A19-02CD-492E-A529-5561AE6184E8}" srcOrd="1" destOrd="0" presId="urn:microsoft.com/office/officeart/2005/8/layout/radial5"/>
    <dgm:cxn modelId="{11EEE398-AEEA-43C7-9F69-AFFF8CEE594C}" srcId="{469A16AF-D7E9-47E7-AB5A-F6D1A0C57F21}" destId="{8D16EA6D-296C-4070-82F6-7D7ED6CE1E51}" srcOrd="1" destOrd="0" parTransId="{56E78F93-E0D9-4528-ADE0-F29C246841B8}" sibTransId="{1AB59299-8C89-4C31-8885-FE4FB049A483}"/>
    <dgm:cxn modelId="{F317D5A3-2DA9-42CA-98BA-94B86C6D3A02}" srcId="{BB2DBD39-7EC5-4810-9398-436F5152F6CA}" destId="{4A93BBF0-497B-4A62-8816-B7AFE1EC2A0E}" srcOrd="6" destOrd="0" parTransId="{60A8B9F7-8AB0-4D66-99B0-2FAC04070B39}" sibTransId="{6A25AD8A-9441-4797-83D4-7EC505CA24FF}"/>
    <dgm:cxn modelId="{8CC9202E-C30B-4F11-A7F1-4D375FF21500}" srcId="{BB2DBD39-7EC5-4810-9398-436F5152F6CA}" destId="{B3C7905A-5FDC-457A-88EB-F4C4C37AEF76}" srcOrd="0" destOrd="0" parTransId="{F08A5060-3757-40AD-B6C0-76DCE868D6BE}" sibTransId="{8E136064-3D6E-4D54-A8FF-9497647972A4}"/>
    <dgm:cxn modelId="{017FE0ED-1493-4F2B-8A72-A8E6BA098C62}" type="presOf" srcId="{F08A5060-3757-40AD-B6C0-76DCE868D6BE}" destId="{F63F289D-67DD-4BEC-85D5-6D6BA6FF31F7}" srcOrd="1" destOrd="0" presId="urn:microsoft.com/office/officeart/2005/8/layout/radial5"/>
    <dgm:cxn modelId="{1983C213-A19B-44CD-B77D-6B4A1EF0494B}" srcId="{BB2DBD39-7EC5-4810-9398-436F5152F6CA}" destId="{C89D3EB6-5B0E-45C5-8C69-65A715EF153E}" srcOrd="1" destOrd="0" parTransId="{05073E09-AF97-4664-B382-AB891749671C}" sibTransId="{2F4838BB-8F54-4874-941B-CFFB5900CCD9}"/>
    <dgm:cxn modelId="{85750E18-DE2B-47EC-8513-CC55849CB9B7}" srcId="{BB2DBD39-7EC5-4810-9398-436F5152F6CA}" destId="{09157791-A081-4B3A-A0A9-418B6A1F9C9E}" srcOrd="4" destOrd="0" parTransId="{641D34CE-F7B5-4110-9CBE-6756A886B0DB}" sibTransId="{3926713F-5F15-4AA9-B8E4-AF9B971FFC8D}"/>
    <dgm:cxn modelId="{97EDBE99-7768-4770-AE26-CE8276889E05}" srcId="{469A16AF-D7E9-47E7-AB5A-F6D1A0C57F21}" destId="{225A6F64-AFA8-42D5-8A46-8593F801D934}" srcOrd="8" destOrd="0" parTransId="{66ED84BE-8D12-40A4-B331-B91AE5C26F91}" sibTransId="{4DAF137B-6B73-4E4E-8A62-648008E0D1C7}"/>
    <dgm:cxn modelId="{62F6D8B4-475E-4FB9-B508-87E63AE50D91}" type="presOf" srcId="{C89D3EB6-5B0E-45C5-8C69-65A715EF153E}" destId="{4EB6927A-BEF8-4BC6-81D8-B13EB28C7BFB}" srcOrd="0" destOrd="0" presId="urn:microsoft.com/office/officeart/2005/8/layout/radial5"/>
    <dgm:cxn modelId="{99187059-857D-484D-94A1-CD7AE156A329}" type="presOf" srcId="{4A93BBF0-497B-4A62-8816-B7AFE1EC2A0E}" destId="{E381CD6C-D1F6-4502-AF55-1129F832D27D}" srcOrd="0" destOrd="0" presId="urn:microsoft.com/office/officeart/2005/8/layout/radial5"/>
    <dgm:cxn modelId="{6BB67497-4BEB-41F1-A666-69A70BA968BC}" srcId="{469A16AF-D7E9-47E7-AB5A-F6D1A0C57F21}" destId="{BB2DBD39-7EC5-4810-9398-436F5152F6CA}" srcOrd="0" destOrd="0" parTransId="{EBEB04B3-CC84-4860-A07A-E69F71BD375A}" sibTransId="{AC161763-AE15-44FB-85BA-80244D531B5E}"/>
    <dgm:cxn modelId="{B78ABC1F-8AD5-4609-8ECE-837E57CA1506}" type="presOf" srcId="{F08A5060-3757-40AD-B6C0-76DCE868D6BE}" destId="{12C43BB8-F29B-4BB4-A386-5A6389CA62C4}" srcOrd="0" destOrd="0" presId="urn:microsoft.com/office/officeart/2005/8/layout/radial5"/>
    <dgm:cxn modelId="{C362CBCD-4C4F-44CC-80AD-931C011104A5}" type="presOf" srcId="{B3C7905A-5FDC-457A-88EB-F4C4C37AEF76}" destId="{CA781310-431B-49D7-9BFB-E10F16420342}" srcOrd="0" destOrd="0" presId="urn:microsoft.com/office/officeart/2005/8/layout/radial5"/>
    <dgm:cxn modelId="{52C819B7-F589-4BD7-A49F-A4938EB8737D}" type="presOf" srcId="{D1B994A5-26A3-4BCC-8AEE-27DE2E2246A6}" destId="{454174D4-A3E4-48AF-939C-3697C9D714D6}" srcOrd="1" destOrd="0" presId="urn:microsoft.com/office/officeart/2005/8/layout/radial5"/>
    <dgm:cxn modelId="{41296EAD-D42D-413C-9A2A-2A1439E6C7EC}" type="presOf" srcId="{05073E09-AF97-4664-B382-AB891749671C}" destId="{B81D6CC1-41C0-4033-B7A7-6FDBBE262E23}" srcOrd="0" destOrd="0" presId="urn:microsoft.com/office/officeart/2005/8/layout/radial5"/>
    <dgm:cxn modelId="{AC102747-4806-4EE4-ACF9-C89405991890}" type="presOf" srcId="{925FD7EF-0A49-4931-BAED-8707E19C52CB}" destId="{6213913B-75DE-48EB-829A-F1564EFEEF16}" srcOrd="0" destOrd="0" presId="urn:microsoft.com/office/officeart/2005/8/layout/radial5"/>
    <dgm:cxn modelId="{CF24AF83-1965-434D-884F-DB7E4818DECA}" type="presOf" srcId="{05073E09-AF97-4664-B382-AB891749671C}" destId="{2B340EB7-0A0E-4E89-AAFA-9F96E79A5D65}" srcOrd="1" destOrd="0" presId="urn:microsoft.com/office/officeart/2005/8/layout/radial5"/>
    <dgm:cxn modelId="{4CEA355B-0ED6-4DA6-965F-429BB09EEEBA}" type="presOf" srcId="{F905C83A-E7A2-4D92-AB0B-F5508BACA84B}" destId="{D58065BE-2D38-4547-B0D1-B0C9889E649D}" srcOrd="1" destOrd="0" presId="urn:microsoft.com/office/officeart/2005/8/layout/radial5"/>
    <dgm:cxn modelId="{A7E716DD-A53C-4EB6-9056-E15436594CA2}" srcId="{BB2DBD39-7EC5-4810-9398-436F5152F6CA}" destId="{42F65C4E-2263-431D-9E19-339CB4B83909}" srcOrd="5" destOrd="0" parTransId="{1FC89893-16E1-492B-A24E-661AE6FD57F4}" sibTransId="{1F8E69E2-19FD-437E-959D-4E16F09D3B28}"/>
    <dgm:cxn modelId="{FAD82C40-74EF-4BD3-88C9-91C0347A073F}" type="presOf" srcId="{9CD2D03F-9082-43FD-AC85-0A3E7111D99A}" destId="{972204F8-B445-463F-9F4E-824C052CEDCC}" srcOrd="1" destOrd="0" presId="urn:microsoft.com/office/officeart/2005/8/layout/radial5"/>
    <dgm:cxn modelId="{8F400415-5C19-4CDD-9A24-1E8541BE617F}" type="presOf" srcId="{9CD2D03F-9082-43FD-AC85-0A3E7111D99A}" destId="{1FC7F72F-2CF0-4D72-8B67-2AB008CC14CB}" srcOrd="0" destOrd="0" presId="urn:microsoft.com/office/officeart/2005/8/layout/radial5"/>
    <dgm:cxn modelId="{A09A3734-DDBD-460A-B94B-4A8848F1B157}" type="presOf" srcId="{09157791-A081-4B3A-A0A9-418B6A1F9C9E}" destId="{7EA8D076-7D6C-4E43-A1CC-89198B8F3896}" srcOrd="0" destOrd="0" presId="urn:microsoft.com/office/officeart/2005/8/layout/radial5"/>
    <dgm:cxn modelId="{794BD7E4-14A2-4C4D-B50D-598B274960A6}" type="presOf" srcId="{641D34CE-F7B5-4110-9CBE-6756A886B0DB}" destId="{65DB7B28-94EB-4C6A-8A30-13C65AFE35E3}" srcOrd="0" destOrd="0" presId="urn:microsoft.com/office/officeart/2005/8/layout/radial5"/>
    <dgm:cxn modelId="{45E322B6-860B-4BC6-AD1D-A51F1AE62CA6}" type="presOf" srcId="{1FC89893-16E1-492B-A24E-661AE6FD57F4}" destId="{0B2A205E-A506-42EC-BF96-5A240958B31B}" srcOrd="1" destOrd="0" presId="urn:microsoft.com/office/officeart/2005/8/layout/radial5"/>
    <dgm:cxn modelId="{25432104-4759-44E2-B82B-56743465C23B}" srcId="{469A16AF-D7E9-47E7-AB5A-F6D1A0C57F21}" destId="{EF10EECA-A110-4703-ACC6-26D74AF6D97D}" srcOrd="7" destOrd="0" parTransId="{941E1A48-DA81-4DD9-9403-532D7196EA79}" sibTransId="{F34EE913-1CAE-4075-9C9A-D22D59C7CA29}"/>
    <dgm:cxn modelId="{5A1B326C-F375-4B9E-A171-15C1E22046C9}" srcId="{469A16AF-D7E9-47E7-AB5A-F6D1A0C57F21}" destId="{05B4DB8C-CBAF-4C7B-936F-2C1FFDC0B2D5}" srcOrd="11" destOrd="0" parTransId="{A9BB68D1-593B-4067-9481-1DCD60412D47}" sibTransId="{A40EC25B-411C-4BF5-82A9-B11F3603704C}"/>
    <dgm:cxn modelId="{20A2FFBF-D5A1-4E0E-AAEC-C9275B8E9CB4}" srcId="{469A16AF-D7E9-47E7-AB5A-F6D1A0C57F21}" destId="{007E64C1-4978-4E6A-8D30-2F6C6122131D}" srcOrd="2" destOrd="0" parTransId="{AAF67C38-F414-423A-9B41-BD6EF928BBC5}" sibTransId="{F5FD65D2-5825-4911-8074-48197F8E40E3}"/>
    <dgm:cxn modelId="{2D4BE490-8480-460A-823E-17A3C0454181}" srcId="{469A16AF-D7E9-47E7-AB5A-F6D1A0C57F21}" destId="{8B088D2C-7203-4192-81BA-F6899E97388C}" srcOrd="6" destOrd="0" parTransId="{D4F28C3C-3478-4D1B-852B-9C228700514E}" sibTransId="{55ECDB91-2CF8-41BA-8F40-86C7B59FE893}"/>
    <dgm:cxn modelId="{9BD33C69-0236-499D-B968-2EA5CD3DF8E2}" type="presOf" srcId="{1FC89893-16E1-492B-A24E-661AE6FD57F4}" destId="{6CF82B14-E0D1-4392-8781-E348C6CB2C71}" srcOrd="0" destOrd="0" presId="urn:microsoft.com/office/officeart/2005/8/layout/radial5"/>
    <dgm:cxn modelId="{5799A925-6E4B-46A9-B216-67A7DAD394F6}" type="presOf" srcId="{BB2DBD39-7EC5-4810-9398-436F5152F6CA}" destId="{6B5C1780-999F-4921-9C2F-EE6CABCF70DB}" srcOrd="0" destOrd="0" presId="urn:microsoft.com/office/officeart/2005/8/layout/radial5"/>
    <dgm:cxn modelId="{98D5EB3E-C66D-4485-862E-F40164F8E693}" type="presOf" srcId="{60A8B9F7-8AB0-4D66-99B0-2FAC04070B39}" destId="{53A83CA8-93DB-46EE-8C0A-1215B57ED33C}" srcOrd="1" destOrd="0" presId="urn:microsoft.com/office/officeart/2005/8/layout/radial5"/>
    <dgm:cxn modelId="{75F33CE0-14A6-4C2B-864A-FCE10D809887}" srcId="{469A16AF-D7E9-47E7-AB5A-F6D1A0C57F21}" destId="{4026F220-815E-49A9-81C8-01B006175F13}" srcOrd="5" destOrd="0" parTransId="{101C971D-C6A8-4D44-BF99-B283E0ACBD1A}" sibTransId="{0BF4DC86-32C5-40F1-98F7-653E2A19A0CE}"/>
    <dgm:cxn modelId="{CEFD2334-11CE-4804-A5A4-DFCB136553A5}" type="presOf" srcId="{F905C83A-E7A2-4D92-AB0B-F5508BACA84B}" destId="{91F94AD6-A39E-400B-BE1C-8A5459A71699}" srcOrd="0" destOrd="0" presId="urn:microsoft.com/office/officeart/2005/8/layout/radial5"/>
    <dgm:cxn modelId="{12AA43A9-E474-401D-A5F0-06D43206AEE6}" type="presOf" srcId="{469A16AF-D7E9-47E7-AB5A-F6D1A0C57F21}" destId="{9A8D9926-F81E-41AE-AC60-144EED9254DC}" srcOrd="0" destOrd="0" presId="urn:microsoft.com/office/officeart/2005/8/layout/radial5"/>
    <dgm:cxn modelId="{79638DB6-4DB3-4842-8BE2-5A0105F8675A}" srcId="{469A16AF-D7E9-47E7-AB5A-F6D1A0C57F21}" destId="{72868117-C48F-4A3A-825D-AAB0C6AFF431}" srcOrd="3" destOrd="0" parTransId="{C80FE92A-F2F1-4164-9FDD-881E372AF5F7}" sibTransId="{87AC2DF7-837C-4C97-B38B-E3E1147CEEAA}"/>
    <dgm:cxn modelId="{942E131A-C9F3-4F6E-8DAB-2368428BCD8D}" type="presOf" srcId="{D1B994A5-26A3-4BCC-8AEE-27DE2E2246A6}" destId="{37A0C763-1611-4CAC-8859-E458DA0CE693}" srcOrd="0" destOrd="0" presId="urn:microsoft.com/office/officeart/2005/8/layout/radial5"/>
    <dgm:cxn modelId="{73389A68-0F6C-4A5F-A556-72452611DD7B}" srcId="{469A16AF-D7E9-47E7-AB5A-F6D1A0C57F21}" destId="{79BD6A8D-6543-4D48-81E6-6A38C3BBB84F}" srcOrd="12" destOrd="0" parTransId="{A297FEE1-D398-4BC9-9BCA-164D8891347C}" sibTransId="{E7E0DFCB-E942-4C8E-B397-C5C3581B5314}"/>
    <dgm:cxn modelId="{898D5BFE-E736-4A64-8784-D6657C452F72}" srcId="{BB2DBD39-7EC5-4810-9398-436F5152F6CA}" destId="{925FD7EF-0A49-4931-BAED-8707E19C52CB}" srcOrd="7" destOrd="0" parTransId="{D1B994A5-26A3-4BCC-8AEE-27DE2E2246A6}" sibTransId="{58C9AFA6-4270-430E-801F-DEAB1A2C31F3}"/>
    <dgm:cxn modelId="{94473EF1-25B9-43A6-8E3D-6B4D44537A6E}" type="presOf" srcId="{3E7B94D4-9419-4C26-8525-6A7F9E1E87FA}" destId="{F098F553-A7A6-4042-A537-830DB8419CC1}" srcOrd="0" destOrd="0" presId="urn:microsoft.com/office/officeart/2005/8/layout/radial5"/>
    <dgm:cxn modelId="{EDA6C74F-44E7-4EB3-942F-7F8E6F163571}" srcId="{469A16AF-D7E9-47E7-AB5A-F6D1A0C57F21}" destId="{137A1EB9-9371-40EF-994A-67659473C82D}" srcOrd="9" destOrd="0" parTransId="{CD63CCED-7683-4979-B5D8-C3B164D28280}" sibTransId="{23F4CF97-A852-4893-8DCE-C54FE10ADEDA}"/>
    <dgm:cxn modelId="{B04B99E1-A12F-4111-97E4-2BE306503F21}" srcId="{469A16AF-D7E9-47E7-AB5A-F6D1A0C57F21}" destId="{AEDB1E0F-4CFD-401F-81BB-14264516B6BC}" srcOrd="10" destOrd="0" parTransId="{BC564FF7-BA83-4786-A494-C7C1DE867FE9}" sibTransId="{6646B1E2-6F3F-4036-A09C-850512E64AED}"/>
    <dgm:cxn modelId="{2AE49241-0F74-462B-B093-553DE05F45A1}" type="presOf" srcId="{4315D089-F6DD-48C9-A904-22AD54649B27}" destId="{798C3B4B-686B-402A-B42F-D049BE6F6C13}" srcOrd="0" destOrd="0" presId="urn:microsoft.com/office/officeart/2005/8/layout/radial5"/>
    <dgm:cxn modelId="{2FAB2B49-59F6-492A-8D09-45F5DBD75FC4}" srcId="{469A16AF-D7E9-47E7-AB5A-F6D1A0C57F21}" destId="{AC917AA4-4749-4AA2-9E2B-7FC397908A75}" srcOrd="14" destOrd="0" parTransId="{86395E48-36E6-4523-BD48-AB0A4CD07CAB}" sibTransId="{E54FA287-C23E-440C-B57C-BEFAE12EA066}"/>
    <dgm:cxn modelId="{B7130597-7FFB-4ABD-BEC1-6DF72A9A5BC9}" type="presParOf" srcId="{9A8D9926-F81E-41AE-AC60-144EED9254DC}" destId="{6B5C1780-999F-4921-9C2F-EE6CABCF70DB}" srcOrd="0" destOrd="0" presId="urn:microsoft.com/office/officeart/2005/8/layout/radial5"/>
    <dgm:cxn modelId="{B07B6F36-6203-475D-818C-E9EC367BBDFD}" type="presParOf" srcId="{9A8D9926-F81E-41AE-AC60-144EED9254DC}" destId="{12C43BB8-F29B-4BB4-A386-5A6389CA62C4}" srcOrd="1" destOrd="0" presId="urn:microsoft.com/office/officeart/2005/8/layout/radial5"/>
    <dgm:cxn modelId="{8EEF6D3A-3047-44E9-B23F-EA76A31EC7DF}" type="presParOf" srcId="{12C43BB8-F29B-4BB4-A386-5A6389CA62C4}" destId="{F63F289D-67DD-4BEC-85D5-6D6BA6FF31F7}" srcOrd="0" destOrd="0" presId="urn:microsoft.com/office/officeart/2005/8/layout/radial5"/>
    <dgm:cxn modelId="{120EAB88-FA08-49B8-BA3E-AE7B2946249F}" type="presParOf" srcId="{9A8D9926-F81E-41AE-AC60-144EED9254DC}" destId="{CA781310-431B-49D7-9BFB-E10F16420342}" srcOrd="2" destOrd="0" presId="urn:microsoft.com/office/officeart/2005/8/layout/radial5"/>
    <dgm:cxn modelId="{1EC75591-3287-4754-962D-ED939568AD95}" type="presParOf" srcId="{9A8D9926-F81E-41AE-AC60-144EED9254DC}" destId="{B81D6CC1-41C0-4033-B7A7-6FDBBE262E23}" srcOrd="3" destOrd="0" presId="urn:microsoft.com/office/officeart/2005/8/layout/radial5"/>
    <dgm:cxn modelId="{CBDB34FD-87FD-4925-84BA-0DA0B769658F}" type="presParOf" srcId="{B81D6CC1-41C0-4033-B7A7-6FDBBE262E23}" destId="{2B340EB7-0A0E-4E89-AAFA-9F96E79A5D65}" srcOrd="0" destOrd="0" presId="urn:microsoft.com/office/officeart/2005/8/layout/radial5"/>
    <dgm:cxn modelId="{092605B0-7790-40D7-BF02-720A6790075E}" type="presParOf" srcId="{9A8D9926-F81E-41AE-AC60-144EED9254DC}" destId="{4EB6927A-BEF8-4BC6-81D8-B13EB28C7BFB}" srcOrd="4" destOrd="0" presId="urn:microsoft.com/office/officeart/2005/8/layout/radial5"/>
    <dgm:cxn modelId="{7FF8C197-03A5-40A4-B6C9-FB4B022AC65B}" type="presParOf" srcId="{9A8D9926-F81E-41AE-AC60-144EED9254DC}" destId="{91F94AD6-A39E-400B-BE1C-8A5459A71699}" srcOrd="5" destOrd="0" presId="urn:microsoft.com/office/officeart/2005/8/layout/radial5"/>
    <dgm:cxn modelId="{0EF1F1DA-7CA7-4A03-ADBF-CE06FA024317}" type="presParOf" srcId="{91F94AD6-A39E-400B-BE1C-8A5459A71699}" destId="{D58065BE-2D38-4547-B0D1-B0C9889E649D}" srcOrd="0" destOrd="0" presId="urn:microsoft.com/office/officeart/2005/8/layout/radial5"/>
    <dgm:cxn modelId="{513F1167-CE52-482C-8B52-79836BE3C4B4}" type="presParOf" srcId="{9A8D9926-F81E-41AE-AC60-144EED9254DC}" destId="{F098F553-A7A6-4042-A537-830DB8419CC1}" srcOrd="6" destOrd="0" presId="urn:microsoft.com/office/officeart/2005/8/layout/radial5"/>
    <dgm:cxn modelId="{31E6343B-F173-498F-9D3B-84F81023B15E}" type="presParOf" srcId="{9A8D9926-F81E-41AE-AC60-144EED9254DC}" destId="{1FC7F72F-2CF0-4D72-8B67-2AB008CC14CB}" srcOrd="7" destOrd="0" presId="urn:microsoft.com/office/officeart/2005/8/layout/radial5"/>
    <dgm:cxn modelId="{763BF3B0-EF28-4664-A539-64F472F8484A}" type="presParOf" srcId="{1FC7F72F-2CF0-4D72-8B67-2AB008CC14CB}" destId="{972204F8-B445-463F-9F4E-824C052CEDCC}" srcOrd="0" destOrd="0" presId="urn:microsoft.com/office/officeart/2005/8/layout/radial5"/>
    <dgm:cxn modelId="{20B43E6D-5CFA-49CC-8E48-202715659B21}" type="presParOf" srcId="{9A8D9926-F81E-41AE-AC60-144EED9254DC}" destId="{798C3B4B-686B-402A-B42F-D049BE6F6C13}" srcOrd="8" destOrd="0" presId="urn:microsoft.com/office/officeart/2005/8/layout/radial5"/>
    <dgm:cxn modelId="{142B3C81-749B-4B79-B49C-0BC21C9D9CFE}" type="presParOf" srcId="{9A8D9926-F81E-41AE-AC60-144EED9254DC}" destId="{65DB7B28-94EB-4C6A-8A30-13C65AFE35E3}" srcOrd="9" destOrd="0" presId="urn:microsoft.com/office/officeart/2005/8/layout/radial5"/>
    <dgm:cxn modelId="{DD786317-5101-4CFD-B79B-70DCAEB1F3C2}" type="presParOf" srcId="{65DB7B28-94EB-4C6A-8A30-13C65AFE35E3}" destId="{97440A19-02CD-492E-A529-5561AE6184E8}" srcOrd="0" destOrd="0" presId="urn:microsoft.com/office/officeart/2005/8/layout/radial5"/>
    <dgm:cxn modelId="{EB972E29-D616-4656-9E3B-6ECDED6C3E6E}" type="presParOf" srcId="{9A8D9926-F81E-41AE-AC60-144EED9254DC}" destId="{7EA8D076-7D6C-4E43-A1CC-89198B8F3896}" srcOrd="10" destOrd="0" presId="urn:microsoft.com/office/officeart/2005/8/layout/radial5"/>
    <dgm:cxn modelId="{536D88B8-E06C-496D-BEE1-52C4366882CB}" type="presParOf" srcId="{9A8D9926-F81E-41AE-AC60-144EED9254DC}" destId="{6CF82B14-E0D1-4392-8781-E348C6CB2C71}" srcOrd="11" destOrd="0" presId="urn:microsoft.com/office/officeart/2005/8/layout/radial5"/>
    <dgm:cxn modelId="{309A5B8C-8417-4D2D-9DFF-A5CFFC452019}" type="presParOf" srcId="{6CF82B14-E0D1-4392-8781-E348C6CB2C71}" destId="{0B2A205E-A506-42EC-BF96-5A240958B31B}" srcOrd="0" destOrd="0" presId="urn:microsoft.com/office/officeart/2005/8/layout/radial5"/>
    <dgm:cxn modelId="{FEDE149D-0C8B-443D-9CA0-842D4D4A6C17}" type="presParOf" srcId="{9A8D9926-F81E-41AE-AC60-144EED9254DC}" destId="{53DE6DA5-8BC3-4780-8F82-925411D515C4}" srcOrd="12" destOrd="0" presId="urn:microsoft.com/office/officeart/2005/8/layout/radial5"/>
    <dgm:cxn modelId="{3CA08193-702B-408A-8412-FC5117AF5942}" type="presParOf" srcId="{9A8D9926-F81E-41AE-AC60-144EED9254DC}" destId="{72392E4C-1DAD-4463-973C-0DAFD0A5FEDD}" srcOrd="13" destOrd="0" presId="urn:microsoft.com/office/officeart/2005/8/layout/radial5"/>
    <dgm:cxn modelId="{B94B2551-DCB9-4D8E-BF40-D8D9369BA161}" type="presParOf" srcId="{72392E4C-1DAD-4463-973C-0DAFD0A5FEDD}" destId="{53A83CA8-93DB-46EE-8C0A-1215B57ED33C}" srcOrd="0" destOrd="0" presId="urn:microsoft.com/office/officeart/2005/8/layout/radial5"/>
    <dgm:cxn modelId="{AFFF2243-76F8-4D9F-AE9C-C035A64F7667}" type="presParOf" srcId="{9A8D9926-F81E-41AE-AC60-144EED9254DC}" destId="{E381CD6C-D1F6-4502-AF55-1129F832D27D}" srcOrd="14" destOrd="0" presId="urn:microsoft.com/office/officeart/2005/8/layout/radial5"/>
    <dgm:cxn modelId="{A35CC4BE-B9CE-4298-B2E6-99F87B8E5587}" type="presParOf" srcId="{9A8D9926-F81E-41AE-AC60-144EED9254DC}" destId="{37A0C763-1611-4CAC-8859-E458DA0CE693}" srcOrd="15" destOrd="0" presId="urn:microsoft.com/office/officeart/2005/8/layout/radial5"/>
    <dgm:cxn modelId="{0D35DA9A-F80B-4183-9B0C-D766B9A872CD}" type="presParOf" srcId="{37A0C763-1611-4CAC-8859-E458DA0CE693}" destId="{454174D4-A3E4-48AF-939C-3697C9D714D6}" srcOrd="0" destOrd="0" presId="urn:microsoft.com/office/officeart/2005/8/layout/radial5"/>
    <dgm:cxn modelId="{E39EF1C2-AC69-4562-8444-1BB6281FCD08}" type="presParOf" srcId="{9A8D9926-F81E-41AE-AC60-144EED9254DC}" destId="{6213913B-75DE-48EB-829A-F1564EFEEF16}" srcOrd="16" destOrd="0" presId="urn:microsoft.com/office/officeart/2005/8/layout/radial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C1780-999F-4921-9C2F-EE6CABCF70DB}">
      <dsp:nvSpPr>
        <dsp:cNvPr id="0" name=""/>
        <dsp:cNvSpPr/>
      </dsp:nvSpPr>
      <dsp:spPr>
        <a:xfrm>
          <a:off x="1997597" y="1595537"/>
          <a:ext cx="2502970" cy="20443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800" b="1" kern="1200" dirty="0" smtClean="0">
              <a:latin typeface="+mj-lt"/>
            </a:rPr>
            <a:t>NCCTHB &amp; Secretariat: </a:t>
          </a:r>
          <a:r>
            <a:rPr lang="en-US" sz="1800" b="0" kern="1200" dirty="0" smtClean="0">
              <a:latin typeface="+mj-lt"/>
            </a:rPr>
            <a:t>strategic planning, coordination &amp; implementation anti-THB policies</a:t>
          </a:r>
          <a:endParaRPr lang="bg-BG" sz="1800" b="0" kern="1200" dirty="0">
            <a:latin typeface="+mj-lt"/>
          </a:endParaRPr>
        </a:p>
      </dsp:txBody>
      <dsp:txXfrm>
        <a:off x="2364148" y="1894918"/>
        <a:ext cx="1769868" cy="1445542"/>
      </dsp:txXfrm>
    </dsp:sp>
    <dsp:sp modelId="{12C43BB8-F29B-4BB4-A386-5A6389CA62C4}">
      <dsp:nvSpPr>
        <dsp:cNvPr id="0" name=""/>
        <dsp:cNvSpPr/>
      </dsp:nvSpPr>
      <dsp:spPr>
        <a:xfrm rot="16056569">
          <a:off x="3168035" y="1303212"/>
          <a:ext cx="71354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>
            <a:latin typeface="+mj-lt"/>
          </a:endParaRPr>
        </a:p>
      </dsp:txBody>
      <dsp:txXfrm rot="10800000">
        <a:off x="3179184" y="1404978"/>
        <a:ext cx="49948" cy="273214"/>
      </dsp:txXfrm>
    </dsp:sp>
    <dsp:sp modelId="{CA781310-431B-49D7-9BFB-E10F16420342}">
      <dsp:nvSpPr>
        <dsp:cNvPr id="0" name=""/>
        <dsp:cNvSpPr/>
      </dsp:nvSpPr>
      <dsp:spPr>
        <a:xfrm>
          <a:off x="2089891" y="205273"/>
          <a:ext cx="2169419" cy="12565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bg-BG" sz="1800" b="1" kern="1200" dirty="0" smtClean="0">
              <a:latin typeface="+mj-lt"/>
            </a:rPr>
            <a:t>Reporting: </a:t>
          </a:r>
          <a:r>
            <a:rPr lang="en-US" altLang="bg-BG" sz="1800" b="0" kern="1200" dirty="0" smtClean="0">
              <a:latin typeface="+mj-lt"/>
            </a:rPr>
            <a:t>nationally, EU &amp; internationally</a:t>
          </a:r>
          <a:endParaRPr lang="bg-BG" sz="1800" b="0" kern="1200" dirty="0">
            <a:latin typeface="+mj-lt"/>
          </a:endParaRPr>
        </a:p>
      </dsp:txBody>
      <dsp:txXfrm>
        <a:off x="2407595" y="389287"/>
        <a:ext cx="1534011" cy="888499"/>
      </dsp:txXfrm>
    </dsp:sp>
    <dsp:sp modelId="{B81D6CC1-41C0-4033-B7A7-6FDBBE262E23}">
      <dsp:nvSpPr>
        <dsp:cNvPr id="0" name=""/>
        <dsp:cNvSpPr/>
      </dsp:nvSpPr>
      <dsp:spPr>
        <a:xfrm rot="11346667">
          <a:off x="1858921" y="2176328"/>
          <a:ext cx="115511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>
            <a:latin typeface="+mj-lt"/>
          </a:endParaRPr>
        </a:p>
      </dsp:txBody>
      <dsp:txXfrm rot="10800000">
        <a:off x="1893355" y="2270144"/>
        <a:ext cx="80858" cy="273214"/>
      </dsp:txXfrm>
    </dsp:sp>
    <dsp:sp modelId="{4EB6927A-BEF8-4BC6-81D8-B13EB28C7BFB}">
      <dsp:nvSpPr>
        <dsp:cNvPr id="0" name=""/>
        <dsp:cNvSpPr/>
      </dsp:nvSpPr>
      <dsp:spPr>
        <a:xfrm>
          <a:off x="67514" y="1642194"/>
          <a:ext cx="1761284" cy="12129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Permanent Working Group</a:t>
          </a:r>
          <a:endParaRPr lang="bg-BG" sz="1800" b="1" kern="1200" dirty="0">
            <a:latin typeface="+mj-lt"/>
          </a:endParaRPr>
        </a:p>
      </dsp:txBody>
      <dsp:txXfrm>
        <a:off x="325448" y="1819831"/>
        <a:ext cx="1245416" cy="857704"/>
      </dsp:txXfrm>
    </dsp:sp>
    <dsp:sp modelId="{91F94AD6-A39E-400B-BE1C-8A5459A71699}">
      <dsp:nvSpPr>
        <dsp:cNvPr id="0" name=""/>
        <dsp:cNvSpPr/>
      </dsp:nvSpPr>
      <dsp:spPr>
        <a:xfrm rot="19560651">
          <a:off x="4281070" y="1607092"/>
          <a:ext cx="258421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>
            <a:latin typeface="+mj-lt"/>
          </a:endParaRPr>
        </a:p>
      </dsp:txBody>
      <dsp:txXfrm>
        <a:off x="4287693" y="1719834"/>
        <a:ext cx="180895" cy="273214"/>
      </dsp:txXfrm>
    </dsp:sp>
    <dsp:sp modelId="{F098F553-A7A6-4042-A537-830DB8419CC1}">
      <dsp:nvSpPr>
        <dsp:cNvPr id="0" name=""/>
        <dsp:cNvSpPr/>
      </dsp:nvSpPr>
      <dsp:spPr>
        <a:xfrm>
          <a:off x="4301109" y="556114"/>
          <a:ext cx="2051824" cy="13211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Prevention and capacity building</a:t>
          </a:r>
          <a:endParaRPr lang="bg-BG" sz="1800" b="1" kern="1200" dirty="0">
            <a:latin typeface="+mj-lt"/>
          </a:endParaRPr>
        </a:p>
      </dsp:txBody>
      <dsp:txXfrm>
        <a:off x="4601592" y="749588"/>
        <a:ext cx="1450858" cy="934175"/>
      </dsp:txXfrm>
    </dsp:sp>
    <dsp:sp modelId="{1FC7F72F-2CF0-4D72-8B67-2AB008CC14CB}">
      <dsp:nvSpPr>
        <dsp:cNvPr id="0" name=""/>
        <dsp:cNvSpPr/>
      </dsp:nvSpPr>
      <dsp:spPr>
        <a:xfrm rot="86871">
          <a:off x="4536254" y="2423700"/>
          <a:ext cx="91497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>
            <a:latin typeface="+mj-lt"/>
          </a:endParaRPr>
        </a:p>
      </dsp:txBody>
      <dsp:txXfrm>
        <a:off x="4536258" y="2514425"/>
        <a:ext cx="64048" cy="273214"/>
      </dsp:txXfrm>
    </dsp:sp>
    <dsp:sp modelId="{798C3B4B-686B-402A-B42F-D049BE6F6C13}">
      <dsp:nvSpPr>
        <dsp:cNvPr id="0" name=""/>
        <dsp:cNvSpPr/>
      </dsp:nvSpPr>
      <dsp:spPr>
        <a:xfrm>
          <a:off x="4668526" y="1978030"/>
          <a:ext cx="1928214" cy="13998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j-lt"/>
            </a:rPr>
            <a:t>Coordination of the NRM</a:t>
          </a:r>
          <a:endParaRPr lang="en-US" altLang="bg-BG" sz="1800" b="1" kern="1200" dirty="0">
            <a:latin typeface="+mj-lt"/>
          </a:endParaRPr>
        </a:p>
      </dsp:txBody>
      <dsp:txXfrm>
        <a:off x="4950906" y="2183027"/>
        <a:ext cx="1363454" cy="989814"/>
      </dsp:txXfrm>
    </dsp:sp>
    <dsp:sp modelId="{65DB7B28-94EB-4C6A-8A30-13C65AFE35E3}">
      <dsp:nvSpPr>
        <dsp:cNvPr id="0" name=""/>
        <dsp:cNvSpPr/>
      </dsp:nvSpPr>
      <dsp:spPr>
        <a:xfrm rot="2339110">
          <a:off x="4177001" y="3221024"/>
          <a:ext cx="197682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>
        <a:off x="4183604" y="3293441"/>
        <a:ext cx="138377" cy="273214"/>
      </dsp:txXfrm>
    </dsp:sp>
    <dsp:sp modelId="{7EA8D076-7D6C-4E43-A1CC-89198B8F3896}">
      <dsp:nvSpPr>
        <dsp:cNvPr id="0" name=""/>
        <dsp:cNvSpPr/>
      </dsp:nvSpPr>
      <dsp:spPr>
        <a:xfrm>
          <a:off x="4038466" y="3428602"/>
          <a:ext cx="2017097" cy="12885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>
              <a:latin typeface="+mj-lt"/>
            </a:rPr>
            <a:t>Specialised</a:t>
          </a:r>
          <a:r>
            <a:rPr lang="en-US" sz="1800" b="1" i="0" kern="1200" dirty="0" smtClean="0">
              <a:latin typeface="+mj-lt"/>
            </a:rPr>
            <a:t> services for </a:t>
          </a:r>
          <a:r>
            <a:rPr lang="en-US" sz="1800" b="1" i="0" kern="1200" dirty="0" err="1" smtClean="0">
              <a:latin typeface="+mj-lt"/>
            </a:rPr>
            <a:t>VoTs</a:t>
          </a:r>
          <a:endParaRPr lang="en-US" altLang="bg-BG" sz="1800" b="1" kern="1200" dirty="0">
            <a:latin typeface="+mj-lt"/>
          </a:endParaRPr>
        </a:p>
      </dsp:txBody>
      <dsp:txXfrm>
        <a:off x="4333863" y="3617299"/>
        <a:ext cx="1426303" cy="911111"/>
      </dsp:txXfrm>
    </dsp:sp>
    <dsp:sp modelId="{6CF82B14-E0D1-4392-8781-E348C6CB2C71}">
      <dsp:nvSpPr>
        <dsp:cNvPr id="0" name=""/>
        <dsp:cNvSpPr/>
      </dsp:nvSpPr>
      <dsp:spPr>
        <a:xfrm rot="13031559">
          <a:off x="1827064" y="1466890"/>
          <a:ext cx="411056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>
            <a:latin typeface="+mj-lt"/>
          </a:endParaRPr>
        </a:p>
      </dsp:txBody>
      <dsp:txXfrm rot="10800000">
        <a:off x="1937840" y="1595234"/>
        <a:ext cx="287739" cy="273214"/>
      </dsp:txXfrm>
    </dsp:sp>
    <dsp:sp modelId="{53DE6DA5-8BC3-4780-8F82-925411D515C4}">
      <dsp:nvSpPr>
        <dsp:cNvPr id="0" name=""/>
        <dsp:cNvSpPr/>
      </dsp:nvSpPr>
      <dsp:spPr>
        <a:xfrm>
          <a:off x="324466" y="569580"/>
          <a:ext cx="1742456" cy="9798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LCCTHBs</a:t>
          </a:r>
          <a:endParaRPr lang="bg-BG" sz="1800" b="1" kern="1200" dirty="0">
            <a:latin typeface="+mj-lt"/>
          </a:endParaRPr>
        </a:p>
      </dsp:txBody>
      <dsp:txXfrm>
        <a:off x="579643" y="713074"/>
        <a:ext cx="1232102" cy="692849"/>
      </dsp:txXfrm>
    </dsp:sp>
    <dsp:sp modelId="{72392E4C-1DAD-4463-973C-0DAFD0A5FEDD}">
      <dsp:nvSpPr>
        <dsp:cNvPr id="0" name=""/>
        <dsp:cNvSpPr/>
      </dsp:nvSpPr>
      <dsp:spPr>
        <a:xfrm rot="9198351">
          <a:off x="1924472" y="3006650"/>
          <a:ext cx="196493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10800000">
        <a:off x="1980279" y="3084481"/>
        <a:ext cx="137545" cy="273214"/>
      </dsp:txXfrm>
    </dsp:sp>
    <dsp:sp modelId="{E381CD6C-D1F6-4502-AF55-1129F832D27D}">
      <dsp:nvSpPr>
        <dsp:cNvPr id="0" name=""/>
        <dsp:cNvSpPr/>
      </dsp:nvSpPr>
      <dsp:spPr>
        <a:xfrm>
          <a:off x="122144" y="2995006"/>
          <a:ext cx="1884821" cy="14422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+mj-lt"/>
            </a:rPr>
            <a:t>Statistical reports, researches, and analyses on THB</a:t>
          </a:r>
          <a:endParaRPr lang="bg-BG" sz="1800" b="0" kern="1200" dirty="0">
            <a:latin typeface="+mj-lt"/>
          </a:endParaRPr>
        </a:p>
      </dsp:txBody>
      <dsp:txXfrm>
        <a:off x="398170" y="3206213"/>
        <a:ext cx="1332769" cy="1019799"/>
      </dsp:txXfrm>
    </dsp:sp>
    <dsp:sp modelId="{37A0C763-1611-4CAC-8859-E458DA0CE693}">
      <dsp:nvSpPr>
        <dsp:cNvPr id="0" name=""/>
        <dsp:cNvSpPr/>
      </dsp:nvSpPr>
      <dsp:spPr>
        <a:xfrm rot="5879750">
          <a:off x="3025778" y="3522028"/>
          <a:ext cx="128588" cy="4553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10800000">
        <a:off x="3047749" y="3594000"/>
        <a:ext cx="90012" cy="273214"/>
      </dsp:txXfrm>
    </dsp:sp>
    <dsp:sp modelId="{6213913B-75DE-48EB-829A-F1564EFEEF16}">
      <dsp:nvSpPr>
        <dsp:cNvPr id="0" name=""/>
        <dsp:cNvSpPr/>
      </dsp:nvSpPr>
      <dsp:spPr>
        <a:xfrm>
          <a:off x="2040216" y="3870691"/>
          <a:ext cx="1888690" cy="12603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j-lt"/>
            </a:rPr>
            <a:t>International cooperation</a:t>
          </a:r>
          <a:endParaRPr lang="bg-BG" sz="1800" b="1" kern="1200" dirty="0">
            <a:latin typeface="+mj-lt"/>
          </a:endParaRPr>
        </a:p>
      </dsp:txBody>
      <dsp:txXfrm>
        <a:off x="2316808" y="4055259"/>
        <a:ext cx="1335506" cy="89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2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A prezentáció címe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Alcíme egy sorban</a:t>
            </a:r>
          </a:p>
        </p:txBody>
      </p:sp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A prezentáció címe </a:t>
            </a:r>
            <a:br>
              <a:rPr lang="hu-HU" dirty="0"/>
            </a:br>
            <a:r>
              <a:rPr lang="hu-HU" dirty="0"/>
              <a:t>Két sorban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Alcíme</a:t>
            </a:r>
            <a:br>
              <a:rPr lang="hu-HU" dirty="0"/>
            </a:br>
            <a:r>
              <a:rPr lang="hu-HU" dirty="0"/>
              <a:t>két sorban</a:t>
            </a:r>
          </a:p>
        </p:txBody>
      </p:sp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400" y="1519200"/>
            <a:ext cx="9126000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544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08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8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5440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5440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951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951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5386" y="1519200"/>
            <a:ext cx="5365818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 sz="3200"/>
            </a:lvl1pPr>
            <a:lvl2pPr>
              <a:buClr>
                <a:srgbClr val="72B240"/>
              </a:buClr>
              <a:defRPr sz="2800"/>
            </a:lvl2pPr>
            <a:lvl3pPr>
              <a:buClr>
                <a:srgbClr val="72B240"/>
              </a:buClr>
              <a:defRPr sz="2400"/>
            </a:lvl3pPr>
            <a:lvl4pPr>
              <a:buClr>
                <a:srgbClr val="72B240"/>
              </a:buClr>
              <a:defRPr sz="2000"/>
            </a:lvl4pPr>
            <a:lvl5pPr>
              <a:buClr>
                <a:srgbClr val="72B24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1" y="1519200"/>
            <a:ext cx="3620018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6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17996" y="1519200"/>
            <a:ext cx="4863401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0" y="1519200"/>
            <a:ext cx="3932237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4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54400" y="1519200"/>
            <a:ext cx="6805345" cy="37005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91525" y="1524001"/>
            <a:ext cx="2200274" cy="3629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"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6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" y="12997"/>
            <a:ext cx="12327801" cy="68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32723"/>
            <a:ext cx="12189705" cy="17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80" r:id="rId4"/>
    <p:sldLayoutId id="2147483681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antitraffic.government.bg" TargetMode="External"/><Relationship Id="rId2" Type="http://schemas.openxmlformats.org/officeDocument/2006/relationships/hyperlink" Target="mailto:e.rousseva@antitraffic.government.b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NCCTHB" TargetMode="External"/><Relationship Id="rId4" Type="http://schemas.openxmlformats.org/officeDocument/2006/relationships/hyperlink" Target="http://www.antitraffic.government.b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0425" y="944820"/>
            <a:ext cx="10969273" cy="2834794"/>
          </a:xfrm>
        </p:spPr>
        <p:txBody>
          <a:bodyPr/>
          <a:lstStyle/>
          <a:p>
            <a:r>
              <a:rPr lang="en-US" sz="4000" b="1" dirty="0"/>
              <a:t>Can prevention be </a:t>
            </a:r>
            <a:r>
              <a:rPr lang="en-US" sz="4000" b="1" dirty="0" err="1"/>
              <a:t>standardised</a:t>
            </a:r>
            <a:r>
              <a:rPr lang="en-US" sz="4000" b="1" dirty="0"/>
              <a:t>? Research on Public awareness and prevention campaigns on human trafficking and the Bulgarian experience</a:t>
            </a:r>
            <a:endParaRPr lang="hu-HU" sz="4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0425" y="4153626"/>
            <a:ext cx="10080000" cy="729842"/>
          </a:xfrm>
        </p:spPr>
        <p:txBody>
          <a:bodyPr/>
          <a:lstStyle/>
          <a:p>
            <a:r>
              <a:rPr lang="en-US" dirty="0" smtClean="0"/>
              <a:t>Ernesta Rousseva, NCCTHB Bulgaria</a:t>
            </a:r>
            <a:endParaRPr lang="hu-HU" dirty="0"/>
          </a:p>
        </p:txBody>
      </p:sp>
      <p:pic>
        <p:nvPicPr>
          <p:cNvPr id="5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161F6253-67AE-44EE-4808-8352B5DB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00" y="5257480"/>
            <a:ext cx="1971675" cy="7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971" y="955245"/>
            <a:ext cx="11234058" cy="4101947"/>
          </a:xfrm>
        </p:spPr>
        <p:txBody>
          <a:bodyPr/>
          <a:lstStyle/>
          <a:p>
            <a:pPr lvl="0"/>
            <a:r>
              <a:rPr lang="en-US" dirty="0"/>
              <a:t>9 </a:t>
            </a:r>
            <a:r>
              <a:rPr lang="en-US" dirty="0" smtClean="0"/>
              <a:t>initiatives </a:t>
            </a:r>
            <a:r>
              <a:rPr lang="en-US" dirty="0"/>
              <a:t>mapped to 38 strategic </a:t>
            </a:r>
            <a:r>
              <a:rPr lang="en-US" dirty="0" smtClean="0"/>
              <a:t>priorities/recommendations</a:t>
            </a:r>
            <a:endParaRPr lang="bg-BG" dirty="0" smtClean="0"/>
          </a:p>
          <a:p>
            <a:pPr lvl="0"/>
            <a:endParaRPr lang="en-US" sz="500" dirty="0"/>
          </a:p>
          <a:p>
            <a:pPr lvl="0"/>
            <a:r>
              <a:rPr lang="en-US" b="1" dirty="0"/>
              <a:t>Primary prevention:</a:t>
            </a:r>
            <a:r>
              <a:rPr lang="en-US" dirty="0"/>
              <a:t> 4 </a:t>
            </a:r>
            <a:r>
              <a:rPr lang="en-US" dirty="0" smtClean="0"/>
              <a:t>initiatives, </a:t>
            </a:r>
            <a:r>
              <a:rPr lang="en-US" dirty="0"/>
              <a:t>7 </a:t>
            </a:r>
            <a:r>
              <a:rPr lang="en-US" dirty="0" smtClean="0"/>
              <a:t>priorities/recommendations </a:t>
            </a:r>
            <a:r>
              <a:rPr lang="en-US" dirty="0" smtClean="0"/>
              <a:t>addressed</a:t>
            </a:r>
            <a:endParaRPr lang="bg-BG" dirty="0" smtClean="0"/>
          </a:p>
          <a:p>
            <a:pPr lvl="0"/>
            <a:endParaRPr lang="en-US" sz="500" dirty="0"/>
          </a:p>
          <a:p>
            <a:pPr lvl="0"/>
            <a:r>
              <a:rPr lang="en-US" b="1" dirty="0"/>
              <a:t>Secondary prevention:</a:t>
            </a:r>
            <a:r>
              <a:rPr lang="en-US" dirty="0"/>
              <a:t> 3 </a:t>
            </a:r>
            <a:r>
              <a:rPr lang="en-US" dirty="0" smtClean="0"/>
              <a:t>initiatives, </a:t>
            </a:r>
            <a:r>
              <a:rPr lang="en-US" dirty="0"/>
              <a:t>20 </a:t>
            </a:r>
            <a:r>
              <a:rPr lang="en-US" dirty="0" smtClean="0"/>
              <a:t>priorities/recommendations </a:t>
            </a:r>
            <a:r>
              <a:rPr lang="en-US" dirty="0"/>
              <a:t>identified; 2 fully </a:t>
            </a:r>
            <a:r>
              <a:rPr lang="en-US" dirty="0" smtClean="0"/>
              <a:t>aligned</a:t>
            </a:r>
            <a:endParaRPr lang="bg-BG" sz="1000" dirty="0" smtClean="0"/>
          </a:p>
          <a:p>
            <a:pPr lvl="0"/>
            <a:endParaRPr lang="en-US" sz="500" dirty="0"/>
          </a:p>
          <a:p>
            <a:pPr lvl="0"/>
            <a:r>
              <a:rPr lang="en-US" b="1" dirty="0"/>
              <a:t>Tertiary prevention:</a:t>
            </a:r>
            <a:r>
              <a:rPr lang="en-US" dirty="0"/>
              <a:t> 2 </a:t>
            </a:r>
            <a:r>
              <a:rPr lang="en-US" dirty="0" smtClean="0"/>
              <a:t>initiatives; </a:t>
            </a:r>
            <a:r>
              <a:rPr lang="en-US" dirty="0"/>
              <a:t>1 (NRM) aligns with 11/11 </a:t>
            </a:r>
            <a:r>
              <a:rPr lang="en-US" dirty="0" smtClean="0"/>
              <a:t>priorities/recommendations</a:t>
            </a:r>
            <a:endParaRPr lang="en-US" dirty="0" smtClean="0"/>
          </a:p>
          <a:p>
            <a:pPr lvl="0"/>
            <a:endParaRPr lang="en-US" sz="500" dirty="0"/>
          </a:p>
          <a:p>
            <a:pPr lvl="0"/>
            <a:r>
              <a:rPr lang="en-US" dirty="0"/>
              <a:t>8 strategic </a:t>
            </a:r>
            <a:r>
              <a:rPr lang="en-US" dirty="0" smtClean="0"/>
              <a:t>priorities/recommendations </a:t>
            </a:r>
            <a:r>
              <a:rPr lang="en-US" dirty="0"/>
              <a:t>remain </a:t>
            </a:r>
            <a:r>
              <a:rPr lang="en-US" dirty="0" smtClean="0"/>
              <a:t>unaddressed</a:t>
            </a: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8619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Comparative Analysis Results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634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1672" y="1110340"/>
            <a:ext cx="5285013" cy="4086810"/>
          </a:xfrm>
        </p:spPr>
        <p:txBody>
          <a:bodyPr/>
          <a:lstStyle/>
          <a:p>
            <a:pPr lvl="0"/>
            <a:r>
              <a:rPr lang="en-US" sz="2400" dirty="0"/>
              <a:t>Strong institutional structure: NCCTHB, </a:t>
            </a:r>
            <a:r>
              <a:rPr lang="en-US" sz="2400" dirty="0" smtClean="0"/>
              <a:t>LCCTHBs</a:t>
            </a:r>
            <a:endParaRPr lang="bg-BG" sz="2400" dirty="0" smtClean="0"/>
          </a:p>
          <a:p>
            <a:pPr marL="0" lvl="0" indent="0">
              <a:buNone/>
            </a:pPr>
            <a:endParaRPr lang="en-US" sz="500" dirty="0"/>
          </a:p>
          <a:p>
            <a:pPr lvl="0"/>
            <a:r>
              <a:rPr lang="en-US" sz="2400" dirty="0"/>
              <a:t>Solid alignment with EU and UN </a:t>
            </a:r>
            <a:r>
              <a:rPr lang="en-US" sz="2400" dirty="0" smtClean="0"/>
              <a:t>standards</a:t>
            </a:r>
            <a:endParaRPr lang="bg-BG" sz="2400" dirty="0" smtClean="0"/>
          </a:p>
          <a:p>
            <a:pPr lvl="0"/>
            <a:endParaRPr lang="en-US" sz="500" dirty="0"/>
          </a:p>
          <a:p>
            <a:pPr lvl="0"/>
            <a:r>
              <a:rPr lang="en-US" sz="2400" dirty="0"/>
              <a:t>Nationwide coordination of </a:t>
            </a:r>
            <a:r>
              <a:rPr lang="en-US" sz="2400" dirty="0" smtClean="0"/>
              <a:t>activities</a:t>
            </a:r>
            <a:endParaRPr lang="bg-BG" sz="2400" dirty="0" smtClean="0"/>
          </a:p>
          <a:p>
            <a:pPr marL="0" lvl="0" indent="0">
              <a:buNone/>
            </a:pPr>
            <a:endParaRPr lang="en-US" sz="500" dirty="0"/>
          </a:p>
          <a:p>
            <a:r>
              <a:rPr lang="en-US" sz="2400" dirty="0"/>
              <a:t>Multi-stakeholder </a:t>
            </a:r>
            <a:r>
              <a:rPr lang="en-US" sz="2400" dirty="0" smtClean="0"/>
              <a:t>involvement</a:t>
            </a:r>
          </a:p>
          <a:p>
            <a:endParaRPr lang="en-US" sz="500" dirty="0"/>
          </a:p>
          <a:p>
            <a:pPr lvl="0"/>
            <a:r>
              <a:rPr lang="en-US" sz="2400" dirty="0" smtClean="0"/>
              <a:t>Targeted </a:t>
            </a:r>
            <a:r>
              <a:rPr lang="en-US" sz="2400" dirty="0"/>
              <a:t>outreach to vulnerable </a:t>
            </a:r>
            <a:r>
              <a:rPr lang="en-US" sz="2400" dirty="0" smtClean="0"/>
              <a:t>groups</a:t>
            </a:r>
            <a:endParaRPr lang="en-US" sz="10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8619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The Bulgarian Model – Strengths</a:t>
            </a:r>
            <a:endParaRPr lang="hu-HU" cap="all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980233"/>
              </p:ext>
            </p:extLst>
          </p:nvPr>
        </p:nvGraphicFramePr>
        <p:xfrm>
          <a:off x="130630" y="886405"/>
          <a:ext cx="6979298" cy="53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7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094" y="958538"/>
            <a:ext cx="6452302" cy="5507576"/>
          </a:xfrm>
        </p:spPr>
        <p:txBody>
          <a:bodyPr/>
          <a:lstStyle/>
          <a:p>
            <a:r>
              <a:rPr lang="en-US" sz="2100" b="1" dirty="0" smtClean="0"/>
              <a:t>Youth empowerment: </a:t>
            </a:r>
            <a:r>
              <a:rPr lang="en-US" sz="2100" dirty="0" smtClean="0"/>
              <a:t>Academy for volunteers 2025 – </a:t>
            </a:r>
            <a:r>
              <a:rPr lang="en-US" sz="2100" dirty="0"/>
              <a:t>Raising awareness &amp; digital </a:t>
            </a:r>
            <a:r>
              <a:rPr lang="en-US" sz="2100" dirty="0" smtClean="0"/>
              <a:t>literacy; 150 young people from 12 cities in Bulgaria</a:t>
            </a:r>
          </a:p>
          <a:p>
            <a:r>
              <a:rPr lang="en-US" sz="2100" b="1" dirty="0"/>
              <a:t>Early warning and risk detection: </a:t>
            </a:r>
            <a:r>
              <a:rPr lang="en-US" sz="2100" dirty="0"/>
              <a:t>S</a:t>
            </a:r>
            <a:r>
              <a:rPr lang="en-US" sz="2100" dirty="0" smtClean="0"/>
              <a:t>ustainable partnership between </a:t>
            </a:r>
            <a:r>
              <a:rPr lang="en-US" sz="2100" dirty="0"/>
              <a:t>NCCTHB and A21 Bulgaria </a:t>
            </a:r>
            <a:r>
              <a:rPr lang="en-US" sz="2100" dirty="0" smtClean="0"/>
              <a:t>and </a:t>
            </a:r>
            <a:r>
              <a:rPr lang="en-US" sz="2100" b="1" dirty="0" smtClean="0"/>
              <a:t>hotline </a:t>
            </a:r>
            <a:r>
              <a:rPr lang="en-US" sz="2100" b="1" dirty="0"/>
              <a:t>job vetting service </a:t>
            </a:r>
          </a:p>
          <a:p>
            <a:pPr marL="0" indent="0">
              <a:buNone/>
            </a:pPr>
            <a:r>
              <a:rPr lang="en-US" sz="2100" dirty="0" smtClean="0"/>
              <a:t>   - Verifying </a:t>
            </a:r>
            <a:r>
              <a:rPr lang="en-US" sz="2100" dirty="0"/>
              <a:t>the legitimacy of job offers and preventing    exploitation</a:t>
            </a:r>
          </a:p>
          <a:p>
            <a:pPr marL="0" indent="0">
              <a:buNone/>
            </a:pPr>
            <a:r>
              <a:rPr lang="en-US" sz="2100" dirty="0" smtClean="0"/>
              <a:t>   - </a:t>
            </a:r>
            <a:r>
              <a:rPr lang="en-US" sz="2100" dirty="0"/>
              <a:t>76 % more job vetting requests in 2023 than in </a:t>
            </a:r>
            <a:r>
              <a:rPr lang="en-US" sz="2100" dirty="0" smtClean="0"/>
              <a:t>2022</a:t>
            </a:r>
          </a:p>
          <a:p>
            <a:r>
              <a:rPr lang="en-US" sz="2100" b="1" dirty="0" smtClean="0"/>
              <a:t>Building </a:t>
            </a:r>
            <a:r>
              <a:rPr lang="en-US" sz="2100" b="1" dirty="0"/>
              <a:t>trust and knowledge among the most </a:t>
            </a:r>
            <a:r>
              <a:rPr lang="en-US" sz="2100" b="1" dirty="0" smtClean="0"/>
              <a:t>vulnerable: </a:t>
            </a:r>
            <a:r>
              <a:rPr lang="en-US" sz="2100" dirty="0" smtClean="0"/>
              <a:t>Targeted information sessions for the networks of Roma </a:t>
            </a:r>
            <a:r>
              <a:rPr lang="en-US" sz="2100" dirty="0" err="1" smtClean="0"/>
              <a:t>labour</a:t>
            </a:r>
            <a:r>
              <a:rPr lang="en-US" sz="2100" dirty="0" smtClean="0"/>
              <a:t>, health and educational mediators in a crucial partnership with the European </a:t>
            </a:r>
            <a:r>
              <a:rPr lang="en-US" sz="2100" dirty="0" err="1" smtClean="0"/>
              <a:t>Labour</a:t>
            </a:r>
            <a:r>
              <a:rPr lang="en-US" sz="2100" dirty="0" smtClean="0"/>
              <a:t> Authority (ELA)</a:t>
            </a:r>
          </a:p>
          <a:p>
            <a:pPr marL="0" indent="0">
              <a:buNone/>
            </a:pPr>
            <a:r>
              <a:rPr lang="en-US" sz="2100" dirty="0" smtClean="0"/>
              <a:t>   - 2024-2025</a:t>
            </a:r>
            <a:r>
              <a:rPr lang="en-US" sz="2100" dirty="0"/>
              <a:t>: more than 190 Roma mediators </a:t>
            </a:r>
            <a:r>
              <a:rPr lang="en-US" sz="2100" dirty="0" smtClean="0"/>
              <a:t>trained </a:t>
            </a:r>
          </a:p>
          <a:p>
            <a:pPr marL="0" indent="0">
              <a:buNone/>
            </a:pPr>
            <a:r>
              <a:rPr lang="en-US" sz="2100" dirty="0" smtClean="0"/>
              <a:t>   - Over </a:t>
            </a:r>
            <a:r>
              <a:rPr lang="en-US" sz="2100" dirty="0"/>
              <a:t>20 municipalities reached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8619"/>
            <a:ext cx="12192000" cy="559838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sz="2800" b="1" cap="all" dirty="0"/>
              <a:t>The Bulgarian Model – examples of targeted prevention </a:t>
            </a:r>
            <a:endParaRPr lang="hu-HU" sz="2800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10400" r="355" b="3075"/>
          <a:stretch/>
        </p:blipFill>
        <p:spPr>
          <a:xfrm>
            <a:off x="6428792" y="1012450"/>
            <a:ext cx="2631233" cy="1707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3" y="3019642"/>
            <a:ext cx="2877632" cy="549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8" y="3568890"/>
            <a:ext cx="2513738" cy="1400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 b="44410"/>
          <a:stretch/>
        </p:blipFill>
        <p:spPr>
          <a:xfrm>
            <a:off x="9200131" y="1012449"/>
            <a:ext cx="2855020" cy="1707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/>
          <a:stretch/>
        </p:blipFill>
        <p:spPr>
          <a:xfrm>
            <a:off x="9200131" y="3019642"/>
            <a:ext cx="2855020" cy="15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6489" y="1132527"/>
            <a:ext cx="11215396" cy="3859351"/>
          </a:xfrm>
        </p:spPr>
        <p:txBody>
          <a:bodyPr/>
          <a:lstStyle/>
          <a:p>
            <a:pPr lvl="0"/>
            <a:r>
              <a:rPr lang="en-US" sz="2600" dirty="0" smtClean="0"/>
              <a:t>Existing prevention efforts include various activities </a:t>
            </a:r>
          </a:p>
          <a:p>
            <a:pPr lvl="0"/>
            <a:r>
              <a:rPr lang="en-US" sz="2600" dirty="0" smtClean="0"/>
              <a:t>There is a strong legal basis, strategic guidance, and evolving practices </a:t>
            </a:r>
          </a:p>
          <a:p>
            <a:pPr lvl="0"/>
            <a:r>
              <a:rPr lang="en-US" sz="2600" dirty="0"/>
              <a:t>Communication strategies and techniques are multifaceted, credible, and </a:t>
            </a:r>
            <a:r>
              <a:rPr lang="en-US" sz="2600" dirty="0" smtClean="0"/>
              <a:t>practical</a:t>
            </a:r>
          </a:p>
          <a:p>
            <a:pPr lvl="0"/>
            <a:r>
              <a:rPr lang="en-US" sz="2600" dirty="0" smtClean="0"/>
              <a:t>Flexibility </a:t>
            </a:r>
            <a:r>
              <a:rPr lang="en-US" sz="2600" dirty="0"/>
              <a:t>is essential to respond to local contexts and specific </a:t>
            </a:r>
            <a:r>
              <a:rPr lang="en-US" sz="2600" dirty="0" smtClean="0"/>
              <a:t>vulnerabilities</a:t>
            </a:r>
          </a:p>
          <a:p>
            <a:pPr lvl="0"/>
            <a:r>
              <a:rPr lang="en-US" sz="2600" dirty="0"/>
              <a:t>Prevention can benefit from </a:t>
            </a:r>
            <a:r>
              <a:rPr lang="en-US" sz="2600" dirty="0" err="1"/>
              <a:t>standardisation</a:t>
            </a:r>
            <a:r>
              <a:rPr lang="en-US" sz="2600" dirty="0"/>
              <a:t> frameworks to ensure consistency and </a:t>
            </a:r>
            <a:r>
              <a:rPr lang="en-US" sz="2600" dirty="0" smtClean="0"/>
              <a:t>comparability</a:t>
            </a:r>
          </a:p>
          <a:p>
            <a:pPr lvl="0"/>
            <a:r>
              <a:rPr lang="en-US" sz="2600" dirty="0"/>
              <a:t>A clear definition of prevention in the context of </a:t>
            </a:r>
            <a:r>
              <a:rPr lang="en-US" sz="2600" dirty="0" smtClean="0"/>
              <a:t>THB, </a:t>
            </a:r>
            <a:r>
              <a:rPr lang="en-US" sz="2600" dirty="0"/>
              <a:t>along with standards for evaluating the impact of relevant initiatives, is needed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8619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Conclusions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21838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1524006" y="489375"/>
            <a:ext cx="8916949" cy="4847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THANK YOU!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Ernesta Rousseva, Chief Expert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National </a:t>
            </a:r>
            <a:r>
              <a:rPr lang="en-US" sz="2400" dirty="0">
                <a:latin typeface="Garamond" panose="02020404030301010803" pitchFamily="18" charset="0"/>
              </a:rPr>
              <a:t>Commission </a:t>
            </a:r>
            <a:r>
              <a:rPr lang="en-US" sz="2400" dirty="0" smtClean="0">
                <a:latin typeface="Garamond" panose="02020404030301010803" pitchFamily="18" charset="0"/>
              </a:rPr>
              <a:t>for </a:t>
            </a:r>
            <a:r>
              <a:rPr lang="en-US" sz="2400" dirty="0">
                <a:latin typeface="Garamond" panose="02020404030301010803" pitchFamily="18" charset="0"/>
              </a:rPr>
              <a:t>Combating Trafficking in Human Beings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Tel: + 359 2 </a:t>
            </a:r>
            <a:r>
              <a:rPr lang="en-US" sz="2400" dirty="0">
                <a:latin typeface="Garamond" panose="02020404030301010803" pitchFamily="18" charset="0"/>
              </a:rPr>
              <a:t>807 80 50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  <a:hlinkClick r:id="rId2"/>
              </a:rPr>
              <a:t>e.rousseva@antitraffic.government.bg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endParaRPr lang="en-US" sz="24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  <a:hlinkClick r:id="rId3"/>
              </a:rPr>
              <a:t>office@antitraffic.government.bg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endParaRPr lang="en-US" sz="24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  <a:hlinkClick r:id="rId4"/>
              </a:rPr>
              <a:t>www.antitraffic.government.bg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endParaRPr lang="en-US" sz="24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anose="02020404030301010803" pitchFamily="18" charset="0"/>
                <a:hlinkClick r:id="rId5"/>
              </a:rPr>
              <a:t>https</a:t>
            </a:r>
            <a:r>
              <a:rPr lang="en-US" sz="2400" dirty="0">
                <a:latin typeface="Garamond" panose="02020404030301010803" pitchFamily="18" charset="0"/>
                <a:hlinkClick r:id="rId5"/>
              </a:rPr>
              <a:t>://</a:t>
            </a:r>
            <a:r>
              <a:rPr lang="en-US" sz="2400" dirty="0" smtClean="0">
                <a:latin typeface="Garamond" panose="02020404030301010803" pitchFamily="18" charset="0"/>
                <a:hlinkClick r:id="rId5"/>
              </a:rPr>
              <a:t>www.facebook.com/NCCTHB</a:t>
            </a:r>
            <a:r>
              <a:rPr lang="en-US" sz="2400" dirty="0" smtClean="0">
                <a:latin typeface="Garamond" panose="02020404030301010803" pitchFamily="18" charset="0"/>
              </a:rPr>
              <a:t> 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661894" y="195538"/>
            <a:ext cx="2377711" cy="92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hu-HU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8241" y="1117983"/>
            <a:ext cx="10795518" cy="39298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“Public awareness and prevention campaigns on human trafficking</a:t>
            </a:r>
            <a:r>
              <a:rPr lang="en-US" dirty="0" smtClean="0"/>
              <a:t>”, Department of Media and Communications, NBU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/>
          </a:p>
          <a:p>
            <a:pPr lvl="0">
              <a:lnSpc>
                <a:spcPct val="100000"/>
              </a:lnSpc>
            </a:pPr>
            <a:r>
              <a:rPr lang="en-US" dirty="0"/>
              <a:t>Human trafficking is a global issue rooted in historical injustice and modern </a:t>
            </a:r>
            <a:r>
              <a:rPr lang="en-US" dirty="0" smtClean="0"/>
              <a:t>exploitation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000" dirty="0"/>
          </a:p>
          <a:p>
            <a:pPr lvl="0">
              <a:lnSpc>
                <a:spcPct val="100000"/>
              </a:lnSpc>
            </a:pPr>
            <a:r>
              <a:rPr lang="en-US" dirty="0"/>
              <a:t>Prevention is a vital component of counter-trafficking </a:t>
            </a:r>
            <a:r>
              <a:rPr lang="en-US" dirty="0" smtClean="0"/>
              <a:t>strategies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000" dirty="0"/>
          </a:p>
          <a:p>
            <a:pPr lvl="0">
              <a:lnSpc>
                <a:spcPct val="100000"/>
              </a:lnSpc>
            </a:pPr>
            <a:r>
              <a:rPr lang="en-US" dirty="0"/>
              <a:t>Exploring the potential for </a:t>
            </a:r>
            <a:r>
              <a:rPr lang="en-US" dirty="0" err="1"/>
              <a:t>standardising</a:t>
            </a:r>
            <a:r>
              <a:rPr lang="en-US" dirty="0"/>
              <a:t> prevention efforts 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7280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Introduction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9567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8241" y="1252453"/>
            <a:ext cx="10795518" cy="3929879"/>
          </a:xfrm>
        </p:spPr>
        <p:txBody>
          <a:bodyPr/>
          <a:lstStyle/>
          <a:p>
            <a:pPr lvl="0"/>
            <a:r>
              <a:rPr lang="en-US" b="1" dirty="0"/>
              <a:t>Robust international, EU, and national legal frameworks: 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/>
              <a:t>	</a:t>
            </a:r>
            <a:r>
              <a:rPr lang="en-US" dirty="0" smtClean="0"/>
              <a:t>Palermo </a:t>
            </a:r>
            <a:r>
              <a:rPr lang="en-US" dirty="0"/>
              <a:t>Protocol, </a:t>
            </a:r>
            <a:r>
              <a:rPr lang="en-US" dirty="0" err="1"/>
              <a:t>CoE</a:t>
            </a:r>
            <a:r>
              <a:rPr lang="en-US" dirty="0"/>
              <a:t> CATHB, </a:t>
            </a:r>
            <a:r>
              <a:rPr lang="en-US" dirty="0" smtClean="0"/>
              <a:t>Directive </a:t>
            </a:r>
            <a:r>
              <a:rPr lang="en-US" dirty="0"/>
              <a:t>(EU) </a:t>
            </a:r>
            <a:r>
              <a:rPr lang="en-US" dirty="0" smtClean="0"/>
              <a:t>2024/1712 	(Directive 2011/36/EU)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/>
          </a:p>
          <a:p>
            <a:pPr lvl="0"/>
            <a:r>
              <a:rPr lang="en-US" b="1" dirty="0"/>
              <a:t>Complemented by action plans: </a:t>
            </a:r>
            <a:r>
              <a:rPr lang="en-US" dirty="0"/>
              <a:t>UN Global Plan, EU Strategy (2021–2025), national strategies and action plans (BG National Strategy (2017–2021)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000" dirty="0"/>
          </a:p>
          <a:p>
            <a:pPr lvl="0"/>
            <a:r>
              <a:rPr lang="en-US" b="1" dirty="0"/>
              <a:t>Prevention is included as a key pillar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9289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Legal and Strategic Background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31911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5496" y="1141311"/>
            <a:ext cx="11021008" cy="3925212"/>
          </a:xfrm>
        </p:spPr>
        <p:txBody>
          <a:bodyPr/>
          <a:lstStyle/>
          <a:p>
            <a:pPr lvl="0"/>
            <a:r>
              <a:rPr lang="en-US" b="1" dirty="0"/>
              <a:t>Map and compare </a:t>
            </a:r>
            <a:r>
              <a:rPr lang="en-US" dirty="0"/>
              <a:t>public awareness and prevention </a:t>
            </a:r>
            <a:r>
              <a:rPr lang="en-US" dirty="0" smtClean="0"/>
              <a:t>initiatives </a:t>
            </a:r>
            <a:r>
              <a:rPr lang="en-US" dirty="0"/>
              <a:t>globally, at the EU level, and </a:t>
            </a:r>
            <a:r>
              <a:rPr lang="en-US" dirty="0" smtClean="0"/>
              <a:t>nationally: various </a:t>
            </a:r>
            <a:r>
              <a:rPr lang="en-US" dirty="0"/>
              <a:t>approaches towards the prevention </a:t>
            </a:r>
            <a:r>
              <a:rPr lang="en-US" dirty="0" smtClean="0"/>
              <a:t>of THB; targeted </a:t>
            </a:r>
            <a:r>
              <a:rPr lang="en-US" dirty="0"/>
              <a:t>prevention </a:t>
            </a:r>
            <a:r>
              <a:rPr lang="en-US" dirty="0" smtClean="0"/>
              <a:t>activities; </a:t>
            </a:r>
            <a:r>
              <a:rPr lang="en-US" dirty="0"/>
              <a:t>initiatives to prevent </a:t>
            </a:r>
            <a:r>
              <a:rPr lang="en-US" dirty="0" smtClean="0"/>
              <a:t>re-trafficking</a:t>
            </a:r>
          </a:p>
          <a:p>
            <a:pPr lvl="0"/>
            <a:endParaRPr lang="en-US" sz="1000" dirty="0" smtClean="0"/>
          </a:p>
          <a:p>
            <a:pPr lvl="0"/>
            <a:r>
              <a:rPr lang="en-US" b="1" dirty="0"/>
              <a:t>Assess alignment </a:t>
            </a:r>
            <a:r>
              <a:rPr lang="en-US" dirty="0"/>
              <a:t>with key prevention components in strategic documents and action plans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000" dirty="0"/>
          </a:p>
          <a:p>
            <a:pPr lvl="0">
              <a:lnSpc>
                <a:spcPct val="100000"/>
              </a:lnSpc>
            </a:pPr>
            <a:r>
              <a:rPr lang="en-US" b="1" dirty="0"/>
              <a:t>Investigate</a:t>
            </a:r>
            <a:r>
              <a:rPr lang="en-US" dirty="0"/>
              <a:t> whether prevention approaches can or should be </a:t>
            </a:r>
            <a:r>
              <a:rPr lang="en-US" dirty="0" err="1" smtClean="0"/>
              <a:t>standardised</a:t>
            </a:r>
            <a:r>
              <a:rPr lang="en-US" dirty="0" smtClean="0"/>
              <a:t> to transform </a:t>
            </a:r>
            <a:r>
              <a:rPr lang="en-US" dirty="0"/>
              <a:t>strategic guidance into a practical framework</a:t>
            </a:r>
            <a:endParaRPr lang="en-US" sz="1000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1967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Research Objectives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27233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934" y="983238"/>
            <a:ext cx="11244943" cy="4204582"/>
          </a:xfrm>
        </p:spPr>
        <p:txBody>
          <a:bodyPr/>
          <a:lstStyle/>
          <a:p>
            <a:pPr lvl="0"/>
            <a:r>
              <a:rPr lang="en-US" dirty="0" smtClean="0"/>
              <a:t>Comparative </a:t>
            </a:r>
            <a:r>
              <a:rPr lang="en-US" dirty="0"/>
              <a:t>case </a:t>
            </a:r>
            <a:r>
              <a:rPr lang="en-US" dirty="0" smtClean="0"/>
              <a:t>study</a:t>
            </a:r>
          </a:p>
          <a:p>
            <a:pPr lvl="0"/>
            <a:endParaRPr lang="en-US" sz="500" dirty="0"/>
          </a:p>
          <a:p>
            <a:pPr lvl="0"/>
            <a:r>
              <a:rPr lang="en-US" b="1" dirty="0"/>
              <a:t>Sources: </a:t>
            </a:r>
            <a:r>
              <a:rPr lang="en-US" dirty="0"/>
              <a:t>publicly available campaign materials, national strategies, UN/EU </a:t>
            </a:r>
            <a:r>
              <a:rPr lang="en-US" dirty="0" smtClean="0"/>
              <a:t>documents</a:t>
            </a:r>
          </a:p>
          <a:p>
            <a:pPr lvl="0"/>
            <a:endParaRPr lang="en-US" sz="500" dirty="0"/>
          </a:p>
          <a:p>
            <a:pPr lvl="0"/>
            <a:r>
              <a:rPr lang="en-US" b="1" dirty="0" err="1"/>
              <a:t>Categorisation</a:t>
            </a:r>
            <a:r>
              <a:rPr lang="en-US" b="1" dirty="0"/>
              <a:t>: </a:t>
            </a:r>
            <a:r>
              <a:rPr lang="en-US" dirty="0"/>
              <a:t>primary, secondary, and tertiary </a:t>
            </a:r>
            <a:r>
              <a:rPr lang="en-US" dirty="0" smtClean="0"/>
              <a:t>prevention</a:t>
            </a:r>
          </a:p>
          <a:p>
            <a:pPr lvl="0"/>
            <a:endParaRPr lang="en-US" sz="500" dirty="0"/>
          </a:p>
          <a:p>
            <a:pPr lvl="0"/>
            <a:r>
              <a:rPr lang="en-US" b="1" dirty="0"/>
              <a:t>Criteria: </a:t>
            </a:r>
            <a:r>
              <a:rPr lang="en-US" dirty="0"/>
              <a:t>duration, audience, goals, partnerships, tools, and </a:t>
            </a:r>
            <a:r>
              <a:rPr lang="en-US" dirty="0" smtClean="0"/>
              <a:t>evaluation</a:t>
            </a:r>
          </a:p>
          <a:p>
            <a:pPr lvl="0"/>
            <a:endParaRPr lang="en-US" sz="700" dirty="0"/>
          </a:p>
          <a:p>
            <a:pPr lvl="0"/>
            <a:r>
              <a:rPr lang="en-US" b="1" dirty="0"/>
              <a:t>Evaluation </a:t>
            </a:r>
            <a:r>
              <a:rPr lang="en-US" dirty="0"/>
              <a:t>against the measures included in </a:t>
            </a:r>
            <a:r>
              <a:rPr lang="en-US" dirty="0" smtClean="0"/>
              <a:t>the UN </a:t>
            </a:r>
            <a:r>
              <a:rPr lang="en-US" dirty="0"/>
              <a:t>Global Plan, </a:t>
            </a:r>
            <a:r>
              <a:rPr lang="en-US" dirty="0" smtClean="0"/>
              <a:t>the EU </a:t>
            </a:r>
            <a:r>
              <a:rPr lang="en-US" dirty="0"/>
              <a:t>Strategy, </a:t>
            </a:r>
            <a:r>
              <a:rPr lang="en-US" dirty="0" smtClean="0"/>
              <a:t>the BG </a:t>
            </a:r>
            <a:r>
              <a:rPr lang="en-US" dirty="0"/>
              <a:t>National Strategy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9288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Methodology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1255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041" y="1101014"/>
            <a:ext cx="11709918" cy="41422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Adaptation of the definition for prevention to the specific characteristics of human trafficking: </a:t>
            </a:r>
            <a:endParaRPr lang="en-US" sz="2400" dirty="0" smtClean="0"/>
          </a:p>
          <a:p>
            <a:pPr marL="0" indent="0">
              <a:buNone/>
            </a:pPr>
            <a:endParaRPr lang="en-US" sz="500" dirty="0"/>
          </a:p>
          <a:p>
            <a:pPr lvl="1"/>
            <a:r>
              <a:rPr lang="en-US" b="1" dirty="0"/>
              <a:t>Primary </a:t>
            </a:r>
            <a:r>
              <a:rPr lang="en-US" b="1" dirty="0" smtClean="0"/>
              <a:t>prevention</a:t>
            </a:r>
            <a:r>
              <a:rPr lang="en-US" dirty="0" smtClean="0"/>
              <a:t>: general </a:t>
            </a:r>
            <a:r>
              <a:rPr lang="en-US" dirty="0"/>
              <a:t>awareness and </a:t>
            </a:r>
            <a:r>
              <a:rPr lang="en-US" dirty="0" err="1"/>
              <a:t>sensitisation</a:t>
            </a:r>
            <a:r>
              <a:rPr lang="en-US" dirty="0"/>
              <a:t> on the existence of </a:t>
            </a:r>
            <a:r>
              <a:rPr lang="en-US" dirty="0" smtClean="0"/>
              <a:t>human trafficking</a:t>
            </a:r>
            <a:r>
              <a:rPr lang="en-US" dirty="0"/>
              <a:t>, addressing risk factors and vulnerabilities, and promoting protective factors before individuals become victims of </a:t>
            </a:r>
            <a:r>
              <a:rPr lang="en-US" dirty="0" smtClean="0"/>
              <a:t>trafficking</a:t>
            </a:r>
          </a:p>
          <a:p>
            <a:pPr marL="457200" lvl="1" indent="0">
              <a:buNone/>
            </a:pPr>
            <a:endParaRPr lang="en-US" sz="500" dirty="0"/>
          </a:p>
          <a:p>
            <a:pPr lvl="1"/>
            <a:r>
              <a:rPr lang="en-US" b="1" dirty="0"/>
              <a:t>Secondary </a:t>
            </a:r>
            <a:r>
              <a:rPr lang="en-US" b="1" dirty="0" smtClean="0"/>
              <a:t>prevention</a:t>
            </a:r>
            <a:r>
              <a:rPr lang="en-US" dirty="0" smtClean="0"/>
              <a:t>: early </a:t>
            </a:r>
            <a:r>
              <a:rPr lang="en-US" dirty="0"/>
              <a:t>detection and targeted interventions, aimed at groups or individuals already at </a:t>
            </a:r>
            <a:r>
              <a:rPr lang="en-US" dirty="0" smtClean="0"/>
              <a:t>risk, </a:t>
            </a:r>
            <a:r>
              <a:rPr lang="en-US" dirty="0"/>
              <a:t>to mitigate the impact of human trafficking and prevent its </a:t>
            </a:r>
            <a:r>
              <a:rPr lang="en-US" dirty="0" smtClean="0"/>
              <a:t>progression</a:t>
            </a:r>
          </a:p>
          <a:p>
            <a:pPr marL="457200" lvl="1" indent="0">
              <a:buNone/>
            </a:pPr>
            <a:endParaRPr lang="en-US" sz="500" dirty="0"/>
          </a:p>
          <a:p>
            <a:pPr lvl="1"/>
            <a:r>
              <a:rPr lang="en-US" b="1" dirty="0"/>
              <a:t>Tertiary </a:t>
            </a:r>
            <a:r>
              <a:rPr lang="en-US" b="1" dirty="0" smtClean="0"/>
              <a:t>prevention</a:t>
            </a:r>
            <a:r>
              <a:rPr lang="en-US" dirty="0" smtClean="0"/>
              <a:t>: reducing </a:t>
            </a:r>
            <a:r>
              <a:rPr lang="en-US" dirty="0"/>
              <a:t>the negative impact and preventing re-</a:t>
            </a:r>
            <a:r>
              <a:rPr lang="en-US" dirty="0" err="1"/>
              <a:t>victimisation</a:t>
            </a:r>
            <a:r>
              <a:rPr lang="en-US" dirty="0"/>
              <a:t> and </a:t>
            </a:r>
            <a:r>
              <a:rPr lang="en-US" dirty="0" smtClean="0"/>
              <a:t>re-trafficking – victim </a:t>
            </a:r>
            <a:r>
              <a:rPr lang="en-US" dirty="0"/>
              <a:t>support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9959"/>
            <a:ext cx="12192000" cy="541176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sz="2800" b="1" cap="all" dirty="0"/>
              <a:t>Theoretical Framework &amp; Key </a:t>
            </a:r>
            <a:r>
              <a:rPr lang="en-US" sz="2800" b="1" cap="all" dirty="0" smtClean="0"/>
              <a:t>Definitions</a:t>
            </a:r>
            <a:endParaRPr lang="hu-HU" sz="2800" cap="all" dirty="0"/>
          </a:p>
        </p:txBody>
      </p:sp>
    </p:spTree>
    <p:extLst>
      <p:ext uri="{BB962C8B-B14F-4D97-AF65-F5344CB8AC3E}">
        <p14:creationId xmlns:p14="http://schemas.microsoft.com/office/powerpoint/2010/main" val="103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694" y="919763"/>
            <a:ext cx="11814110" cy="4090775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/>
              <a:t>Factors of vulnerabilities: </a:t>
            </a:r>
            <a:endParaRPr lang="en-US" sz="2300" dirty="0"/>
          </a:p>
          <a:p>
            <a:pPr lvl="0"/>
            <a:r>
              <a:rPr lang="en-US" sz="2300" dirty="0" smtClean="0"/>
              <a:t>Gender</a:t>
            </a:r>
            <a:r>
              <a:rPr lang="en-US" sz="2300" dirty="0"/>
              <a:t>, age, migration status, displacement due to conflict or natural disasters, lack of social support networks, substance abuse, mental health issues or physical disabilities, involvement in criminal activities, etc.</a:t>
            </a:r>
          </a:p>
          <a:p>
            <a:pPr lvl="0"/>
            <a:r>
              <a:rPr lang="en-US" sz="2300" dirty="0" smtClean="0"/>
              <a:t>Socio-economic </a:t>
            </a:r>
            <a:r>
              <a:rPr lang="en-US" sz="2300" dirty="0"/>
              <a:t>factors: poverty, lack of education and employment opportunities, discrimination, social exclusion, etc.</a:t>
            </a:r>
          </a:p>
          <a:p>
            <a:pPr lvl="0"/>
            <a:r>
              <a:rPr lang="en-US" sz="2300" dirty="0" smtClean="0"/>
              <a:t>Systemic </a:t>
            </a:r>
            <a:r>
              <a:rPr lang="en-US" sz="2300" dirty="0"/>
              <a:t>factors: weak rule of law, corruption, political instability, armed conflict, human rights abuses, inadequate protection mechanisms, etc.</a:t>
            </a:r>
          </a:p>
          <a:p>
            <a:pPr marL="0" indent="0">
              <a:buNone/>
            </a:pPr>
            <a:r>
              <a:rPr lang="en-US" sz="2300" b="1" dirty="0"/>
              <a:t>Vulnerable groups:</a:t>
            </a:r>
            <a:r>
              <a:rPr lang="en-US" sz="2300" dirty="0"/>
              <a:t> women and girls, children, ethnic minorities and socially </a:t>
            </a:r>
            <a:r>
              <a:rPr lang="en-US" sz="2300" dirty="0" err="1"/>
              <a:t>marginalised</a:t>
            </a:r>
            <a:r>
              <a:rPr lang="en-US" sz="2300" dirty="0"/>
              <a:t> communities, migrants and refugees, persons with disabilities, sex workers, indigenous peoples, LGBTQ+ </a:t>
            </a:r>
            <a:r>
              <a:rPr lang="en-US" sz="2300" dirty="0" smtClean="0"/>
              <a:t>individuals, etc.</a:t>
            </a:r>
            <a:endParaRPr lang="hu-HU" sz="23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112998"/>
            <a:ext cx="12192000" cy="549475"/>
          </a:xfrm>
          <a:prstGeom prst="rect">
            <a:avLst/>
          </a:prstGeom>
          <a:solidFill>
            <a:srgbClr val="B6D37A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cap="all" dirty="0" smtClean="0"/>
              <a:t>Theoretical Framework &amp; Key </a:t>
            </a:r>
            <a:r>
              <a:rPr lang="en-US" sz="2800" b="1" cap="all" dirty="0" smtClean="0"/>
              <a:t>Definitions</a:t>
            </a:r>
            <a:endParaRPr lang="hu-HU" sz="2800" cap="all" dirty="0"/>
          </a:p>
        </p:txBody>
      </p:sp>
    </p:spTree>
    <p:extLst>
      <p:ext uri="{BB962C8B-B14F-4D97-AF65-F5344CB8AC3E}">
        <p14:creationId xmlns:p14="http://schemas.microsoft.com/office/powerpoint/2010/main" val="15262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6356" y="807796"/>
            <a:ext cx="11814110" cy="4631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/>
              <a:t>Primary </a:t>
            </a:r>
            <a:r>
              <a:rPr lang="en-US" sz="1800" b="1" dirty="0"/>
              <a:t>prevention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 Blue Heart Campaign, UNODC, 2009 – global, in 44 MS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Blind Betting – Don't Gamble With Your Future, GDCOC &amp; NCCTHB, 2021 – EU, in 26 MS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Campaign for prevention of trafficking in human beings for the purpose of </a:t>
            </a:r>
            <a:r>
              <a:rPr lang="en-US" sz="1800" dirty="0" err="1"/>
              <a:t>labour</a:t>
            </a:r>
            <a:r>
              <a:rPr lang="en-US" sz="1800" dirty="0"/>
              <a:t> exploitation (developed in three phases), Animus Association Foundation, 2015 – 2017 – national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Can You See Me? II, A21 Campaign – Bulgaria in cooperation with NCCTHB, 2023 – national </a:t>
            </a:r>
            <a:endParaRPr lang="en-US" sz="18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Secondary prevention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Targeted raising awareness and information sessions in regions with prevalence of Roma population on the topics of safe migration and prevention of THB for the purpose of </a:t>
            </a:r>
            <a:r>
              <a:rPr lang="en-US" sz="1800" dirty="0" err="1"/>
              <a:t>labour</a:t>
            </a:r>
            <a:r>
              <a:rPr lang="en-US" sz="1800" dirty="0"/>
              <a:t> exploitation in Bulgaria, IOM – Bulgaria, 2021 – 2023 – national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Blind Betting – Don’t Play with Their Fate!, GDCOC and NCCTHB, 2021 – EU, 26 MS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National anti-trafficking hotline – job ads vetting service as a tool for targeted prevention, A21 Campaign, ongoing – national </a:t>
            </a:r>
            <a:endParaRPr lang="en-US" sz="18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/>
              <a:t>Tertiary </a:t>
            </a:r>
            <a:r>
              <a:rPr lang="en-US" sz="1800" b="1" dirty="0"/>
              <a:t>prevention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Prevention of re-trafficking: long-term reintegration of victims of human trafficking accommodated in </a:t>
            </a:r>
            <a:r>
              <a:rPr lang="en-US" sz="1800" dirty="0" err="1"/>
              <a:t>specialised</a:t>
            </a:r>
            <a:r>
              <a:rPr lang="en-US" sz="1800" dirty="0"/>
              <a:t> services for victims of human trafficking in Bulgaria, ongoing – national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National mechanism for referral and support of victims of human trafficking (NRM) as a tool for tertiary prevention – national 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112998"/>
            <a:ext cx="12192000" cy="530814"/>
          </a:xfrm>
          <a:prstGeom prst="rect">
            <a:avLst/>
          </a:prstGeom>
          <a:solidFill>
            <a:srgbClr val="B6D37A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cap="all" dirty="0" smtClean="0"/>
              <a:t>Examined examples of prevention activities</a:t>
            </a:r>
            <a:endParaRPr lang="hu-HU" sz="2800" cap="all" dirty="0"/>
          </a:p>
        </p:txBody>
      </p:sp>
    </p:spTree>
    <p:extLst>
      <p:ext uri="{BB962C8B-B14F-4D97-AF65-F5344CB8AC3E}">
        <p14:creationId xmlns:p14="http://schemas.microsoft.com/office/powerpoint/2010/main" val="36723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889758"/>
              </p:ext>
            </p:extLst>
          </p:nvPr>
        </p:nvGraphicFramePr>
        <p:xfrm>
          <a:off x="129965" y="942391"/>
          <a:ext cx="3862875" cy="407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22222"/>
              </p:ext>
            </p:extLst>
          </p:nvPr>
        </p:nvGraphicFramePr>
        <p:xfrm>
          <a:off x="4041941" y="946998"/>
          <a:ext cx="4108118" cy="407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76580"/>
              </p:ext>
            </p:extLst>
          </p:nvPr>
        </p:nvGraphicFramePr>
        <p:xfrm>
          <a:off x="8248261" y="942391"/>
          <a:ext cx="3860225" cy="407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0" y="130628"/>
            <a:ext cx="12192000" cy="503853"/>
          </a:xfrm>
          <a:solidFill>
            <a:srgbClr val="B6D37A"/>
          </a:solidFill>
        </p:spPr>
        <p:txBody>
          <a:bodyPr/>
          <a:lstStyle/>
          <a:p>
            <a:pPr algn="ctr"/>
            <a:r>
              <a:rPr lang="en-US" b="1" cap="all" dirty="0"/>
              <a:t>reference </a:t>
            </a:r>
            <a:r>
              <a:rPr lang="en-US" b="1" cap="all" dirty="0" smtClean="0"/>
              <a:t>of Priorities to </a:t>
            </a:r>
            <a:r>
              <a:rPr lang="en-US" b="1" cap="all" dirty="0"/>
              <a:t>definitions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36711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</TotalTime>
  <Words>1080</Words>
  <Application>Microsoft Office PowerPoint</Application>
  <PresentationFormat>Widescreen</PresentationFormat>
  <Paragraphs>121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1_Office-téma</vt:lpstr>
      <vt:lpstr>2_Office-téma</vt:lpstr>
      <vt:lpstr>Can prevention be standardised? Research on Public awareness and prevention campaigns on human trafficking and the Bulgarian experience</vt:lpstr>
      <vt:lpstr>Introduction</vt:lpstr>
      <vt:lpstr>Legal and Strategic Background</vt:lpstr>
      <vt:lpstr>Research Objectives</vt:lpstr>
      <vt:lpstr>Methodology</vt:lpstr>
      <vt:lpstr>Theoretical Framework &amp; Key Definitions</vt:lpstr>
      <vt:lpstr>PowerPoint Presentation</vt:lpstr>
      <vt:lpstr>PowerPoint Presentation</vt:lpstr>
      <vt:lpstr>reference of Priorities to definitions</vt:lpstr>
      <vt:lpstr>Comparative Analysis Results</vt:lpstr>
      <vt:lpstr>The Bulgarian Model – Strengths</vt:lpstr>
      <vt:lpstr>The Bulgarian Model – examples of targeted prevention </vt:lpstr>
      <vt:lpstr>Conclusions</vt:lpstr>
      <vt:lpstr>PowerPoint Presentation</vt:lpstr>
    </vt:vector>
  </TitlesOfParts>
  <Company>NKFIH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Führer Zsuzsanna</dc:creator>
  <cp:lastModifiedBy>Ernesta Rousseva</cp:lastModifiedBy>
  <cp:revision>420</cp:revision>
  <cp:lastPrinted>2016-03-01T15:05:05Z</cp:lastPrinted>
  <dcterms:created xsi:type="dcterms:W3CDTF">2015-04-13T10:08:26Z</dcterms:created>
  <dcterms:modified xsi:type="dcterms:W3CDTF">2025-05-12T09:44:24Z</dcterms:modified>
</cp:coreProperties>
</file>