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handoutMasterIdLst>
    <p:handoutMasterId r:id="rId33"/>
  </p:handoutMasterIdLst>
  <p:sldIdLst>
    <p:sldId id="403" r:id="rId3"/>
    <p:sldId id="406" r:id="rId4"/>
    <p:sldId id="407" r:id="rId5"/>
    <p:sldId id="408" r:id="rId6"/>
    <p:sldId id="413" r:id="rId7"/>
    <p:sldId id="412" r:id="rId8"/>
    <p:sldId id="433" r:id="rId9"/>
    <p:sldId id="414" r:id="rId10"/>
    <p:sldId id="415" r:id="rId11"/>
    <p:sldId id="411" r:id="rId12"/>
    <p:sldId id="416" r:id="rId13"/>
    <p:sldId id="417" r:id="rId14"/>
    <p:sldId id="418" r:id="rId15"/>
    <p:sldId id="409" r:id="rId16"/>
    <p:sldId id="420" r:id="rId17"/>
    <p:sldId id="423" r:id="rId18"/>
    <p:sldId id="421" r:id="rId19"/>
    <p:sldId id="422" r:id="rId20"/>
    <p:sldId id="419" r:id="rId21"/>
    <p:sldId id="410" r:id="rId22"/>
    <p:sldId id="425" r:id="rId23"/>
    <p:sldId id="426" r:id="rId24"/>
    <p:sldId id="427" r:id="rId25"/>
    <p:sldId id="430" r:id="rId26"/>
    <p:sldId id="431" r:id="rId27"/>
    <p:sldId id="428" r:id="rId28"/>
    <p:sldId id="429" r:id="rId29"/>
    <p:sldId id="362" r:id="rId30"/>
    <p:sldId id="424" r:id="rId31"/>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guide id="3" orient="horz" pos="3127">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23" initials="123" lastIdx="4" clrIdx="0"/>
  <p:cmAuthor id="1" name="Csuzdi Szonja" initials="CSSZ" lastIdx="1" clrIdx="1"/>
  <p:cmAuthor id="2" name="Jeney Nóra" initials="J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C0504D"/>
    <a:srgbClr val="4F81BD"/>
    <a:srgbClr val="72B240"/>
    <a:srgbClr val="CCCCCC"/>
    <a:srgbClr val="B6D37A"/>
    <a:srgbClr val="666666"/>
    <a:srgbClr val="6864A2"/>
    <a:srgbClr val="FBFCF6"/>
    <a:srgbClr val="51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guide orient="horz" pos="3128"/>
        <p:guide pos="2101"/>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munkalap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munkalap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165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91</c:v>
                </c:pt>
                <c:pt idx="1">
                  <c:v>45</c:v>
                </c:pt>
                <c:pt idx="2">
                  <c:v>50</c:v>
                </c:pt>
                <c:pt idx="3">
                  <c:v>45</c:v>
                </c:pt>
                <c:pt idx="4">
                  <c:v>22</c:v>
                </c:pt>
                <c:pt idx="5">
                  <c:v>35</c:v>
                </c:pt>
              </c:numCache>
            </c:numRef>
          </c:val>
          <c:extLst>
            <c:ext xmlns:c16="http://schemas.microsoft.com/office/drawing/2014/chart" uri="{C3380CC4-5D6E-409C-BE32-E72D297353CC}">
              <c16:uniqueId val="{00000000-0DCF-4713-B20D-EB32865F6AD2}"/>
            </c:ext>
          </c:extLst>
        </c:ser>
        <c:ser>
          <c:idx val="1"/>
          <c:order val="1"/>
          <c:tx>
            <c:strRef>
              <c:f>Sheet1!$C$1</c:f>
              <c:strCache>
                <c:ptCount val="1"/>
                <c:pt idx="0">
                  <c:v>206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30</c:v>
                </c:pt>
                <c:pt idx="1">
                  <c:v>21</c:v>
                </c:pt>
                <c:pt idx="2">
                  <c:v>13</c:v>
                </c:pt>
                <c:pt idx="3">
                  <c:v>22</c:v>
                </c:pt>
                <c:pt idx="4">
                  <c:v>18</c:v>
                </c:pt>
                <c:pt idx="5">
                  <c:v>21</c:v>
                </c:pt>
              </c:numCache>
            </c:numRef>
          </c:val>
          <c:extLst>
            <c:ext xmlns:c16="http://schemas.microsoft.com/office/drawing/2014/chart" uri="{C3380CC4-5D6E-409C-BE32-E72D297353CC}">
              <c16:uniqueId val="{00000001-0DCF-4713-B20D-EB32865F6AD2}"/>
            </c:ext>
          </c:extLst>
        </c:ser>
        <c:dLbls>
          <c:dLblPos val="outEnd"/>
          <c:showLegendKey val="0"/>
          <c:showVal val="1"/>
          <c:showCatName val="0"/>
          <c:showSerName val="0"/>
          <c:showPercent val="0"/>
          <c:showBubbleSize val="0"/>
        </c:dLbls>
        <c:gapWidth val="219"/>
        <c:overlap val="-27"/>
        <c:axId val="292064264"/>
        <c:axId val="292063480"/>
      </c:barChart>
      <c:catAx>
        <c:axId val="29206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2063480"/>
        <c:crosses val="autoZero"/>
        <c:auto val="1"/>
        <c:lblAlgn val="ctr"/>
        <c:lblOffset val="100"/>
        <c:noMultiLvlLbl val="0"/>
      </c:catAx>
      <c:valAx>
        <c:axId val="29206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206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GB" noProof="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GB"/>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18614052553775E-2"/>
          <c:y val="0.38934772042383592"/>
          <c:w val="0.90981385947446225"/>
          <c:h val="0.52568912219305919"/>
        </c:manualLayout>
      </c:layout>
      <c:bar3DChart>
        <c:barDir val="col"/>
        <c:grouping val="clustered"/>
        <c:varyColors val="0"/>
        <c:ser>
          <c:idx val="0"/>
          <c:order val="0"/>
          <c:tx>
            <c:strRef>
              <c:f>Sheet1!$B$1</c:f>
              <c:strCache>
                <c:ptCount val="1"/>
                <c:pt idx="0">
                  <c:v>Total victims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341</c:v>
                </c:pt>
                <c:pt idx="1">
                  <c:v>139</c:v>
                </c:pt>
                <c:pt idx="2">
                  <c:v>357</c:v>
                </c:pt>
                <c:pt idx="3">
                  <c:v>151</c:v>
                </c:pt>
                <c:pt idx="4">
                  <c:v>169</c:v>
                </c:pt>
                <c:pt idx="5">
                  <c:v>119</c:v>
                </c:pt>
              </c:numCache>
            </c:numRef>
          </c:val>
          <c:extLst>
            <c:ext xmlns:c16="http://schemas.microsoft.com/office/drawing/2014/chart" uri="{C3380CC4-5D6E-409C-BE32-E72D297353CC}">
              <c16:uniqueId val="{00000000-F51C-4AA0-8FFE-A85D141D171D}"/>
            </c:ext>
          </c:extLst>
        </c:ser>
        <c:ser>
          <c:idx val="1"/>
          <c:order val="1"/>
          <c:tx>
            <c:strRef>
              <c:f>Sheet1!$C$1</c:f>
              <c:strCache>
                <c:ptCount val="1"/>
                <c:pt idx="0">
                  <c:v>Adult victims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232</c:v>
                </c:pt>
                <c:pt idx="1">
                  <c:v>116</c:v>
                </c:pt>
                <c:pt idx="2">
                  <c:v>335</c:v>
                </c:pt>
                <c:pt idx="3">
                  <c:v>107</c:v>
                </c:pt>
                <c:pt idx="4">
                  <c:v>144</c:v>
                </c:pt>
                <c:pt idx="5">
                  <c:v>89</c:v>
                </c:pt>
              </c:numCache>
            </c:numRef>
          </c:val>
          <c:extLst>
            <c:ext xmlns:c16="http://schemas.microsoft.com/office/drawing/2014/chart" uri="{C3380CC4-5D6E-409C-BE32-E72D297353CC}">
              <c16:uniqueId val="{00000001-F51C-4AA0-8FFE-A85D141D171D}"/>
            </c:ext>
          </c:extLst>
        </c:ser>
        <c:ser>
          <c:idx val="2"/>
          <c:order val="2"/>
          <c:tx>
            <c:strRef>
              <c:f>Sheet1!$D$1</c:f>
              <c:strCache>
                <c:ptCount val="1"/>
                <c:pt idx="0">
                  <c:v>Child victims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Sheet1!$D$2:$D$7</c:f>
              <c:numCache>
                <c:formatCode>General</c:formatCode>
                <c:ptCount val="6"/>
                <c:pt idx="0">
                  <c:v>109</c:v>
                </c:pt>
                <c:pt idx="1">
                  <c:v>23</c:v>
                </c:pt>
                <c:pt idx="2">
                  <c:v>22</c:v>
                </c:pt>
                <c:pt idx="3">
                  <c:v>44</c:v>
                </c:pt>
                <c:pt idx="4">
                  <c:v>25</c:v>
                </c:pt>
                <c:pt idx="5">
                  <c:v>30</c:v>
                </c:pt>
              </c:numCache>
            </c:numRef>
          </c:val>
          <c:extLst>
            <c:ext xmlns:c16="http://schemas.microsoft.com/office/drawing/2014/chart" uri="{C3380CC4-5D6E-409C-BE32-E72D297353CC}">
              <c16:uniqueId val="{00000002-F51C-4AA0-8FFE-A85D141D171D}"/>
            </c:ext>
          </c:extLst>
        </c:ser>
        <c:dLbls>
          <c:showLegendKey val="0"/>
          <c:showVal val="1"/>
          <c:showCatName val="0"/>
          <c:showSerName val="0"/>
          <c:showPercent val="0"/>
          <c:showBubbleSize val="0"/>
        </c:dLbls>
        <c:gapWidth val="150"/>
        <c:shape val="box"/>
        <c:axId val="292065440"/>
        <c:axId val="292066616"/>
        <c:axId val="0"/>
      </c:bar3DChart>
      <c:catAx>
        <c:axId val="292065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92066616"/>
        <c:crosses val="autoZero"/>
        <c:auto val="1"/>
        <c:lblAlgn val="ctr"/>
        <c:lblOffset val="100"/>
        <c:noMultiLvlLbl val="0"/>
      </c:catAx>
      <c:valAx>
        <c:axId val="2920666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9206544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Entry>
      <c:layout>
        <c:manualLayout>
          <c:xMode val="edge"/>
          <c:yMode val="edge"/>
          <c:x val="0.31014334390408543"/>
          <c:y val="0.14182893372712918"/>
          <c:w val="0.37547722466812888"/>
          <c:h val="5.06399247465378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GB" noProof="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GB"/>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18614052553775E-2"/>
          <c:y val="0.38934772042383592"/>
          <c:w val="0.90981385947446225"/>
          <c:h val="0.52568912219305919"/>
        </c:manualLayout>
      </c:layout>
      <c:bar3DChart>
        <c:barDir val="col"/>
        <c:grouping val="clustered"/>
        <c:varyColors val="0"/>
        <c:ser>
          <c:idx val="0"/>
          <c:order val="0"/>
          <c:tx>
            <c:strRef>
              <c:f>Sheet1!$B$1</c:f>
              <c:strCache>
                <c:ptCount val="1"/>
                <c:pt idx="0">
                  <c:v>Total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2024 - 9 luni</c:v>
                </c:pt>
              </c:strCache>
            </c:strRef>
          </c:cat>
          <c:val>
            <c:numRef>
              <c:f>Sheet1!$B$2:$B$7</c:f>
              <c:numCache>
                <c:formatCode>General</c:formatCode>
                <c:ptCount val="6"/>
                <c:pt idx="0">
                  <c:v>109</c:v>
                </c:pt>
                <c:pt idx="1">
                  <c:v>23</c:v>
                </c:pt>
                <c:pt idx="2">
                  <c:v>22</c:v>
                </c:pt>
                <c:pt idx="3">
                  <c:v>44</c:v>
                </c:pt>
                <c:pt idx="4">
                  <c:v>25</c:v>
                </c:pt>
                <c:pt idx="5">
                  <c:v>16</c:v>
                </c:pt>
              </c:numCache>
            </c:numRef>
          </c:val>
          <c:extLst>
            <c:ext xmlns:c16="http://schemas.microsoft.com/office/drawing/2014/chart" uri="{C3380CC4-5D6E-409C-BE32-E72D297353CC}">
              <c16:uniqueId val="{00000000-3F02-4E2C-AA0B-8495FD65DA7F}"/>
            </c:ext>
          </c:extLst>
        </c:ser>
        <c:ser>
          <c:idx val="1"/>
          <c:order val="1"/>
          <c:tx>
            <c:strRef>
              <c:f>Sheet1!$C$1</c:f>
              <c:strCache>
                <c:ptCount val="1"/>
                <c:pt idx="0">
                  <c:v>Girls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dLbl>
              <c:idx val="4"/>
              <c:layout>
                <c:manualLayout>
                  <c:x val="1.059543309719204E-2"/>
                  <c:y val="-2.4698133385090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02-4E2C-AA0B-8495FD65DA7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2024 - 9 luni</c:v>
                </c:pt>
              </c:strCache>
            </c:strRef>
          </c:cat>
          <c:val>
            <c:numRef>
              <c:f>Sheet1!$C$2:$C$7</c:f>
              <c:numCache>
                <c:formatCode>General</c:formatCode>
                <c:ptCount val="6"/>
                <c:pt idx="0">
                  <c:v>74</c:v>
                </c:pt>
                <c:pt idx="1">
                  <c:v>20</c:v>
                </c:pt>
                <c:pt idx="2">
                  <c:v>21</c:v>
                </c:pt>
                <c:pt idx="3">
                  <c:v>41</c:v>
                </c:pt>
                <c:pt idx="4">
                  <c:v>19</c:v>
                </c:pt>
                <c:pt idx="5">
                  <c:v>15</c:v>
                </c:pt>
              </c:numCache>
            </c:numRef>
          </c:val>
          <c:extLst>
            <c:ext xmlns:c16="http://schemas.microsoft.com/office/drawing/2014/chart" uri="{C3380CC4-5D6E-409C-BE32-E72D297353CC}">
              <c16:uniqueId val="{00000002-3F02-4E2C-AA0B-8495FD65DA7F}"/>
            </c:ext>
          </c:extLst>
        </c:ser>
        <c:ser>
          <c:idx val="2"/>
          <c:order val="2"/>
          <c:tx>
            <c:strRef>
              <c:f>Sheet1!$D$1</c:f>
              <c:strCache>
                <c:ptCount val="1"/>
                <c:pt idx="0">
                  <c:v>Boys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dLbls>
            <c:dLbl>
              <c:idx val="4"/>
              <c:layout>
                <c:manualLayout>
                  <c:x val="6.622145685745086E-3"/>
                  <c:y val="-9.0558776269282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02-4E2C-AA0B-8495FD65DA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2024 - 9 luni</c:v>
                </c:pt>
              </c:strCache>
            </c:strRef>
          </c:cat>
          <c:val>
            <c:numRef>
              <c:f>Sheet1!$D$2:$D$7</c:f>
              <c:numCache>
                <c:formatCode>General</c:formatCode>
                <c:ptCount val="6"/>
                <c:pt idx="0">
                  <c:v>35</c:v>
                </c:pt>
                <c:pt idx="1">
                  <c:v>3</c:v>
                </c:pt>
                <c:pt idx="2">
                  <c:v>1</c:v>
                </c:pt>
                <c:pt idx="3">
                  <c:v>1</c:v>
                </c:pt>
                <c:pt idx="4">
                  <c:v>6</c:v>
                </c:pt>
                <c:pt idx="5">
                  <c:v>1</c:v>
                </c:pt>
              </c:numCache>
            </c:numRef>
          </c:val>
          <c:extLst>
            <c:ext xmlns:c16="http://schemas.microsoft.com/office/drawing/2014/chart" uri="{C3380CC4-5D6E-409C-BE32-E72D297353CC}">
              <c16:uniqueId val="{00000004-3F02-4E2C-AA0B-8495FD65DA7F}"/>
            </c:ext>
          </c:extLst>
        </c:ser>
        <c:dLbls>
          <c:showLegendKey val="0"/>
          <c:showVal val="1"/>
          <c:showCatName val="0"/>
          <c:showSerName val="0"/>
          <c:showPercent val="0"/>
          <c:showBubbleSize val="0"/>
        </c:dLbls>
        <c:gapWidth val="150"/>
        <c:shape val="box"/>
        <c:axId val="296822672"/>
        <c:axId val="296821888"/>
        <c:axId val="0"/>
      </c:bar3DChart>
      <c:catAx>
        <c:axId val="296822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296821888"/>
        <c:crosses val="autoZero"/>
        <c:auto val="1"/>
        <c:lblAlgn val="ctr"/>
        <c:lblOffset val="100"/>
        <c:noMultiLvlLbl val="0"/>
      </c:catAx>
      <c:valAx>
        <c:axId val="29682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96822672"/>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0860363767498236"/>
          <c:y val="8.7566356786123303E-2"/>
          <c:w val="0.42160406722802302"/>
          <c:h val="5.362275915488821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Sexual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32</c:v>
                </c:pt>
                <c:pt idx="1">
                  <c:v>20</c:v>
                </c:pt>
                <c:pt idx="2">
                  <c:v>12</c:v>
                </c:pt>
                <c:pt idx="3">
                  <c:v>42</c:v>
                </c:pt>
                <c:pt idx="4">
                  <c:v>14</c:v>
                </c:pt>
                <c:pt idx="5">
                  <c:v>22</c:v>
                </c:pt>
              </c:numCache>
            </c:numRef>
          </c:val>
          <c:extLst>
            <c:ext xmlns:c16="http://schemas.microsoft.com/office/drawing/2014/chart" uri="{C3380CC4-5D6E-409C-BE32-E72D297353CC}">
              <c16:uniqueId val="{00000000-76E6-4A8C-827C-0299F3C516DE}"/>
            </c:ext>
          </c:extLst>
        </c:ser>
        <c:ser>
          <c:idx val="1"/>
          <c:order val="1"/>
          <c:tx>
            <c:strRef>
              <c:f>Sheet1!$C$1</c:f>
              <c:strCache>
                <c:ptCount val="1"/>
                <c:pt idx="0">
                  <c:v>Labour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72</c:v>
                </c:pt>
                <c:pt idx="1">
                  <c:v>2</c:v>
                </c:pt>
                <c:pt idx="2">
                  <c:v>8</c:v>
                </c:pt>
                <c:pt idx="3">
                  <c:v>2</c:v>
                </c:pt>
                <c:pt idx="4">
                  <c:v>8</c:v>
                </c:pt>
                <c:pt idx="5">
                  <c:v>5</c:v>
                </c:pt>
              </c:numCache>
            </c:numRef>
          </c:val>
          <c:extLst>
            <c:ext xmlns:c16="http://schemas.microsoft.com/office/drawing/2014/chart" uri="{C3380CC4-5D6E-409C-BE32-E72D297353CC}">
              <c16:uniqueId val="{00000001-76E6-4A8C-827C-0299F3C516DE}"/>
            </c:ext>
          </c:extLst>
        </c:ser>
        <c:ser>
          <c:idx val="2"/>
          <c:order val="2"/>
          <c:tx>
            <c:strRef>
              <c:f>Sheet1!$D$1</c:f>
              <c:strCache>
                <c:ptCount val="1"/>
                <c:pt idx="0">
                  <c:v>Forced begging</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Sheet1!$D$2:$D$7</c:f>
              <c:numCache>
                <c:formatCode>General</c:formatCode>
                <c:ptCount val="6"/>
                <c:pt idx="0">
                  <c:v>5</c:v>
                </c:pt>
                <c:pt idx="1">
                  <c:v>1</c:v>
                </c:pt>
                <c:pt idx="2">
                  <c:v>2</c:v>
                </c:pt>
                <c:pt idx="3">
                  <c:v>0</c:v>
                </c:pt>
                <c:pt idx="4">
                  <c:v>2</c:v>
                </c:pt>
                <c:pt idx="5">
                  <c:v>3</c:v>
                </c:pt>
              </c:numCache>
            </c:numRef>
          </c:val>
          <c:extLst>
            <c:ext xmlns:c16="http://schemas.microsoft.com/office/drawing/2014/chart" uri="{C3380CC4-5D6E-409C-BE32-E72D297353CC}">
              <c16:uniqueId val="{00000002-76E6-4A8C-827C-0299F3C516DE}"/>
            </c:ext>
          </c:extLst>
        </c:ser>
        <c:ser>
          <c:idx val="3"/>
          <c:order val="3"/>
          <c:tx>
            <c:strRef>
              <c:f>Sheet1!$E$1</c:f>
              <c:strCache>
                <c:ptCount val="1"/>
                <c:pt idx="0">
                  <c:v>Organ removal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Sheet1!$E$2:$E$7</c:f>
              <c:numCache>
                <c:formatCode>General</c:formatCode>
                <c:ptCount val="6"/>
              </c:numCache>
            </c:numRef>
          </c:val>
          <c:extLst>
            <c:ext xmlns:c16="http://schemas.microsoft.com/office/drawing/2014/chart" uri="{C3380CC4-5D6E-409C-BE32-E72D297353CC}">
              <c16:uniqueId val="{00000003-76E6-4A8C-827C-0299F3C516DE}"/>
            </c:ext>
          </c:extLst>
        </c:ser>
        <c:ser>
          <c:idx val="4"/>
          <c:order val="4"/>
          <c:tx>
            <c:strRef>
              <c:f>Sheet1!$F$1</c:f>
              <c:strCache>
                <c:ptCount val="1"/>
                <c:pt idx="0">
                  <c:v>Criminal exploitation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Sheet1!$F$2:$F$7</c:f>
              <c:numCache>
                <c:formatCode>General</c:formatCode>
                <c:ptCount val="6"/>
              </c:numCache>
            </c:numRef>
          </c:val>
          <c:extLst>
            <c:ext xmlns:c16="http://schemas.microsoft.com/office/drawing/2014/chart" uri="{C3380CC4-5D6E-409C-BE32-E72D297353CC}">
              <c16:uniqueId val="{00000004-76E6-4A8C-827C-0299F3C516DE}"/>
            </c:ext>
          </c:extLst>
        </c:ser>
        <c:ser>
          <c:idx val="5"/>
          <c:order val="5"/>
          <c:tx>
            <c:strRef>
              <c:f>Sheet1!$G$1</c:f>
              <c:strCache>
                <c:ptCount val="1"/>
                <c:pt idx="0">
                  <c:v>Illegal adoptions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Sheet1!$G$2:$G$7</c:f>
              <c:numCache>
                <c:formatCode>General</c:formatCode>
                <c:ptCount val="6"/>
                <c:pt idx="4">
                  <c:v>1</c:v>
                </c:pt>
              </c:numCache>
            </c:numRef>
          </c:val>
          <c:extLst>
            <c:ext xmlns:c16="http://schemas.microsoft.com/office/drawing/2014/chart" uri="{C3380CC4-5D6E-409C-BE32-E72D297353CC}">
              <c16:uniqueId val="{00000005-76E6-4A8C-827C-0299F3C516DE}"/>
            </c:ext>
          </c:extLst>
        </c:ser>
        <c:dLbls>
          <c:dLblPos val="outEnd"/>
          <c:showLegendKey val="0"/>
          <c:showVal val="1"/>
          <c:showCatName val="0"/>
          <c:showSerName val="0"/>
          <c:showPercent val="0"/>
          <c:showBubbleSize val="0"/>
        </c:dLbls>
        <c:gapWidth val="100"/>
        <c:overlap val="-24"/>
        <c:axId val="296818360"/>
        <c:axId val="296817576"/>
      </c:barChart>
      <c:catAx>
        <c:axId val="2968183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96817576"/>
        <c:crosses val="autoZero"/>
        <c:auto val="1"/>
        <c:lblAlgn val="ctr"/>
        <c:lblOffset val="100"/>
        <c:noMultiLvlLbl val="0"/>
      </c:catAx>
      <c:valAx>
        <c:axId val="2968175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968183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3"/>
          </a:xfrm>
          <a:prstGeom prst="rect">
            <a:avLst/>
          </a:prstGeom>
        </p:spPr>
        <p:txBody>
          <a:bodyPr vert="horz" lIns="91440" tIns="45720" rIns="91440" bIns="45720" rtlCol="0"/>
          <a:lstStyle>
            <a:lvl1pPr algn="r">
              <a:defRPr sz="1200"/>
            </a:lvl1pPr>
          </a:lstStyle>
          <a:p>
            <a:fld id="{AC89D374-4ABF-4A74-B475-C217D3141879}" type="datetimeFigureOut">
              <a:rPr lang="hu-HU" smtClean="0"/>
              <a:t>2025. 05. 16.</a:t>
            </a:fld>
            <a:endParaRPr lang="hu-HU"/>
          </a:p>
        </p:txBody>
      </p:sp>
      <p:sp>
        <p:nvSpPr>
          <p:cNvPr id="4" name="Élőláb helye 3"/>
          <p:cNvSpPr>
            <a:spLocks noGrp="1"/>
          </p:cNvSpPr>
          <p:nvPr>
            <p:ph type="ftr" sz="quarter" idx="2"/>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2"/>
            <a:ext cx="2945659" cy="496333"/>
          </a:xfrm>
          <a:prstGeom prst="rect">
            <a:avLst/>
          </a:prstGeom>
        </p:spPr>
        <p:txBody>
          <a:bodyPr vert="horz" lIns="91440" tIns="45720" rIns="91440" bIns="45720" rtlCol="0" anchor="b"/>
          <a:lstStyle>
            <a:lvl1pPr algn="r">
              <a:defRPr sz="1200"/>
            </a:lvl1pPr>
          </a:lstStyle>
          <a:p>
            <a:fld id="{997C6F45-C139-463C-B125-E14BFEA4D008}" type="slidenum">
              <a:rPr lang="hu-HU" smtClean="0"/>
              <a:t>‹#›</a:t>
            </a:fld>
            <a:endParaRPr lang="hu-HU"/>
          </a:p>
        </p:txBody>
      </p:sp>
    </p:spTree>
    <p:extLst>
      <p:ext uri="{BB962C8B-B14F-4D97-AF65-F5344CB8AC3E}">
        <p14:creationId xmlns:p14="http://schemas.microsoft.com/office/powerpoint/2010/main" val="392165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3"/>
          </a:xfrm>
          <a:prstGeom prst="rect">
            <a:avLst/>
          </a:prstGeom>
        </p:spPr>
        <p:txBody>
          <a:bodyPr vert="horz" lIns="91440" tIns="45720" rIns="91440" bIns="45720" rtlCol="0"/>
          <a:lstStyle>
            <a:lvl1pPr algn="r">
              <a:defRPr sz="1200"/>
            </a:lvl1pPr>
          </a:lstStyle>
          <a:p>
            <a:fld id="{B1C85964-301B-4E05-A0AC-A222FD1D8677}" type="datetimeFigureOut">
              <a:rPr lang="hu-HU" smtClean="0"/>
              <a:t>2025. 05. 16.</a:t>
            </a:fld>
            <a:endParaRPr lang="hu-HU"/>
          </a:p>
        </p:txBody>
      </p:sp>
      <p:sp>
        <p:nvSpPr>
          <p:cNvPr id="4" name="Diakép helye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2"/>
            <a:ext cx="2945659" cy="496333"/>
          </a:xfrm>
          <a:prstGeom prst="rect">
            <a:avLst/>
          </a:prstGeom>
        </p:spPr>
        <p:txBody>
          <a:bodyPr vert="horz" lIns="91440" tIns="45720" rIns="91440" bIns="45720" rtlCol="0" anchor="b"/>
          <a:lstStyle>
            <a:lvl1pPr algn="r">
              <a:defRPr sz="1200"/>
            </a:lvl1pPr>
          </a:lstStyle>
          <a:p>
            <a:fld id="{7ABCD048-3DD1-4962-B730-99E29D05AA1F}" type="slidenum">
              <a:rPr lang="hu-HU" smtClean="0"/>
              <a:t>‹#›</a:t>
            </a:fld>
            <a:endParaRPr lang="hu-HU"/>
          </a:p>
        </p:txBody>
      </p:sp>
    </p:spTree>
    <p:extLst>
      <p:ext uri="{BB962C8B-B14F-4D97-AF65-F5344CB8AC3E}">
        <p14:creationId xmlns:p14="http://schemas.microsoft.com/office/powerpoint/2010/main" val="277199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ABCD048-3DD1-4962-B730-99E29D05AA1F}" type="slidenum">
              <a:rPr lang="hu-HU" smtClean="0"/>
              <a:t>1</a:t>
            </a:fld>
            <a:endParaRPr lang="hu-HU"/>
          </a:p>
        </p:txBody>
      </p:sp>
    </p:spTree>
    <p:extLst>
      <p:ext uri="{BB962C8B-B14F-4D97-AF65-F5344CB8AC3E}">
        <p14:creationId xmlns:p14="http://schemas.microsoft.com/office/powerpoint/2010/main" val="171862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 egy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711354"/>
            <a:ext cx="10080000" cy="880844"/>
          </a:xfrm>
          <a:prstGeom prst="rect">
            <a:avLst/>
          </a:prstGeom>
        </p:spPr>
        <p:txBody>
          <a:bodyPr anchor="b"/>
          <a:lstStyle>
            <a:lvl1pPr algn="l">
              <a:defRPr sz="6000" cap="all" baseline="0">
                <a:solidFill>
                  <a:schemeClr val="bg1"/>
                </a:solidFill>
                <a:latin typeface="Garamond" pitchFamily="18" charset="0"/>
              </a:defRPr>
            </a:lvl1pPr>
          </a:lstStyle>
          <a:p>
            <a:r>
              <a:rPr lang="hu-HU"/>
              <a:t>A prezentáció címe</a:t>
            </a:r>
          </a:p>
        </p:txBody>
      </p:sp>
      <p:sp>
        <p:nvSpPr>
          <p:cNvPr id="3" name="Alcím 2"/>
          <p:cNvSpPr>
            <a:spLocks noGrp="1"/>
          </p:cNvSpPr>
          <p:nvPr>
            <p:ph type="subTitle" idx="1" hasCustomPrompt="1"/>
          </p:nvPr>
        </p:nvSpPr>
        <p:spPr>
          <a:xfrm>
            <a:off x="1522800" y="2734812"/>
            <a:ext cx="10080000" cy="729842"/>
          </a:xfrm>
          <a:prstGeom prst="rect">
            <a:avLst/>
          </a:prstGeom>
        </p:spPr>
        <p:txBody>
          <a:bodyPr>
            <a:norm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Alcíme egy sorban</a:t>
            </a:r>
          </a:p>
        </p:txBody>
      </p:sp>
    </p:spTree>
    <p:extLst>
      <p:ext uri="{BB962C8B-B14F-4D97-AF65-F5344CB8AC3E}">
        <p14:creationId xmlns:p14="http://schemas.microsoft.com/office/powerpoint/2010/main" val="17574399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 két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306279"/>
            <a:ext cx="10080000" cy="1845947"/>
          </a:xfrm>
          <a:prstGeom prst="rect">
            <a:avLst/>
          </a:prstGeom>
        </p:spPr>
        <p:txBody>
          <a:bodyPr anchor="b"/>
          <a:lstStyle>
            <a:lvl1pPr algn="l">
              <a:defRPr sz="6000" b="0" cap="all" baseline="0">
                <a:solidFill>
                  <a:schemeClr val="bg1"/>
                </a:solidFill>
                <a:latin typeface="Garamond" pitchFamily="18" charset="0"/>
              </a:defRPr>
            </a:lvl1pPr>
          </a:lstStyle>
          <a:p>
            <a:r>
              <a:rPr lang="hu-HU"/>
              <a:t>A prezentáció címe </a:t>
            </a:r>
            <a:br>
              <a:rPr lang="hu-HU"/>
            </a:br>
            <a:r>
              <a:rPr lang="hu-HU"/>
              <a:t>Két sorban</a:t>
            </a:r>
          </a:p>
        </p:txBody>
      </p:sp>
      <p:sp>
        <p:nvSpPr>
          <p:cNvPr id="3" name="Alcím 2"/>
          <p:cNvSpPr>
            <a:spLocks noGrp="1"/>
          </p:cNvSpPr>
          <p:nvPr>
            <p:ph type="subTitle" idx="1" hasCustomPrompt="1"/>
          </p:nvPr>
        </p:nvSpPr>
        <p:spPr>
          <a:xfrm>
            <a:off x="1522800" y="3261284"/>
            <a:ext cx="10080000" cy="878630"/>
          </a:xfrm>
          <a:prstGeom prst="rect">
            <a:avLst/>
          </a:prstGeom>
        </p:spPr>
        <p:txBody>
          <a:bodyPr>
            <a:no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Alcíme</a:t>
            </a:r>
            <a:br>
              <a:rPr lang="hu-HU"/>
            </a:br>
            <a:r>
              <a:rPr lang="hu-HU"/>
              <a:t>két sorban</a:t>
            </a:r>
          </a:p>
        </p:txBody>
      </p:sp>
    </p:spTree>
    <p:extLst>
      <p:ext uri="{BB962C8B-B14F-4D97-AF65-F5344CB8AC3E}">
        <p14:creationId xmlns:p14="http://schemas.microsoft.com/office/powerpoint/2010/main" val="11145499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454400" y="1519200"/>
            <a:ext cx="9126000" cy="3633825"/>
          </a:xfrm>
          <a:prstGeom prst="rect">
            <a:avLst/>
          </a:prstGeom>
        </p:spPr>
        <p:txBody>
          <a:bodyPr/>
          <a:lstStyle>
            <a:lvl1pPr>
              <a:buClr>
                <a:srgbClr val="72B240"/>
              </a:buClr>
              <a:defRPr>
                <a:latin typeface="Garamond" pitchFamily="18" charset="0"/>
              </a:defRPr>
            </a:lvl1pPr>
            <a:lvl2pPr>
              <a:buClr>
                <a:srgbClr val="72B240"/>
              </a:buClr>
              <a:defRPr>
                <a:latin typeface="Garamond" pitchFamily="18" charset="0"/>
              </a:defRPr>
            </a:lvl2pPr>
            <a:lvl3pPr>
              <a:buClr>
                <a:srgbClr val="72B240"/>
              </a:buClr>
              <a:defRPr>
                <a:latin typeface="Garamond" pitchFamily="18" charset="0"/>
              </a:defRPr>
            </a:lvl3pPr>
            <a:lvl4pPr>
              <a:buClr>
                <a:srgbClr val="72B240"/>
              </a:buClr>
              <a:defRPr>
                <a:latin typeface="Garamond" pitchFamily="18" charset="0"/>
              </a:defRPr>
            </a:lvl4pPr>
            <a:lvl5pPr>
              <a:buClr>
                <a:srgbClr val="72B240"/>
              </a:buClr>
              <a:defRPr>
                <a:latin typeface="Garamond" pitchFamily="18"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29029169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4544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308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32988698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45440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145440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2951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2951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788697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5275386" y="1519200"/>
            <a:ext cx="5365818" cy="3633825"/>
          </a:xfrm>
          <a:prstGeom prst="rect">
            <a:avLst/>
          </a:prstGeom>
        </p:spPr>
        <p:txBody>
          <a:bodyPr/>
          <a:lstStyle>
            <a:lvl1pPr>
              <a:buClr>
                <a:srgbClr val="72B240"/>
              </a:buClr>
              <a:defRPr sz="3200"/>
            </a:lvl1pPr>
            <a:lvl2pPr>
              <a:buClr>
                <a:srgbClr val="72B240"/>
              </a:buClr>
              <a:defRPr sz="2800"/>
            </a:lvl2pPr>
            <a:lvl3pPr>
              <a:buClr>
                <a:srgbClr val="72B240"/>
              </a:buClr>
              <a:defRPr sz="2400"/>
            </a:lvl3pPr>
            <a:lvl4pPr>
              <a:buClr>
                <a:srgbClr val="72B240"/>
              </a:buClr>
              <a:defRPr sz="2000"/>
            </a:lvl4pPr>
            <a:lvl5pPr>
              <a:buClr>
                <a:srgbClr val="72B240"/>
              </a:buCl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1454401" y="1519200"/>
            <a:ext cx="3620018"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5630434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Kép helye 2"/>
          <p:cNvSpPr>
            <a:spLocks noGrp="1"/>
          </p:cNvSpPr>
          <p:nvPr>
            <p:ph type="pic" idx="1"/>
          </p:nvPr>
        </p:nvSpPr>
        <p:spPr>
          <a:xfrm>
            <a:off x="5817996" y="1519200"/>
            <a:ext cx="4863401" cy="3633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454400" y="1519200"/>
            <a:ext cx="3932237"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7442391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3" name="Függőleges szöveg helye 2"/>
          <p:cNvSpPr>
            <a:spLocks noGrp="1"/>
          </p:cNvSpPr>
          <p:nvPr>
            <p:ph type="body" orient="vert" idx="1"/>
          </p:nvPr>
        </p:nvSpPr>
        <p:spPr>
          <a:xfrm>
            <a:off x="1454400" y="1519200"/>
            <a:ext cx="6805345" cy="3700500"/>
          </a:xfrm>
          <a:prstGeom prst="rect">
            <a:avLst/>
          </a:prstGeom>
        </p:spPr>
        <p:txBody>
          <a:bodyPr vert="eaVert"/>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ím 3"/>
          <p:cNvSpPr>
            <a:spLocks noGrp="1"/>
          </p:cNvSpPr>
          <p:nvPr>
            <p:ph type="title"/>
          </p:nvPr>
        </p:nvSpPr>
        <p:spPr>
          <a:xfrm>
            <a:off x="8391525" y="1524001"/>
            <a:ext cx="2200274" cy="3629024"/>
          </a:xfrm>
          <a:prstGeom prst="rect">
            <a:avLst/>
          </a:prstGeom>
          <a:scene3d>
            <a:camera prst="orthographicFront">
              <a:rot lat="0" lon="0" rev="0"/>
            </a:camera>
            <a:lightRig rig="threePt" dir="t"/>
          </a:scene3d>
        </p:spPr>
        <p:txBody>
          <a:bodyPr vert="vert"/>
          <a:lstStyle>
            <a:lvl1pPr>
              <a:defRPr sz="3000"/>
            </a:lvl1pPr>
          </a:lstStyle>
          <a:p>
            <a:r>
              <a:rPr lang="hu-HU"/>
              <a:t>Mintacím szerkesztése</a:t>
            </a:r>
          </a:p>
        </p:txBody>
      </p:sp>
    </p:spTree>
    <p:extLst>
      <p:ext uri="{BB962C8B-B14F-4D97-AF65-F5344CB8AC3E}">
        <p14:creationId xmlns:p14="http://schemas.microsoft.com/office/powerpoint/2010/main" val="7615743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pic>
        <p:nvPicPr>
          <p:cNvPr id="10"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 y="12997"/>
            <a:ext cx="12327801" cy="6832006"/>
          </a:xfrm>
          <a:prstGeom prst="rect">
            <a:avLst/>
          </a:prstGeom>
        </p:spPr>
      </p:pic>
    </p:spTree>
    <p:extLst>
      <p:ext uri="{BB962C8B-B14F-4D97-AF65-F5344CB8AC3E}">
        <p14:creationId xmlns:p14="http://schemas.microsoft.com/office/powerpoint/2010/main" val="2252269174"/>
      </p:ext>
    </p:extLst>
  </p:cSld>
  <p:clrMap bg1="lt1" tx1="dk1" bg2="lt2" tx2="dk2" accent1="accent1" accent2="accent2" accent3="accent3" accent4="accent4" accent5="accent5" accent6="accent6" hlink="hlink" folHlink="folHlink"/>
  <p:sldLayoutIdLst>
    <p:sldLayoutId id="2147483661" r:id="rId1"/>
    <p:sldLayoutId id="2147483672" r:id="rId2"/>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 y="5132723"/>
            <a:ext cx="12189705" cy="1714523"/>
          </a:xfrm>
          <a:prstGeom prst="rect">
            <a:avLst/>
          </a:prstGeom>
        </p:spPr>
      </p:pic>
    </p:spTree>
    <p:extLst>
      <p:ext uri="{BB962C8B-B14F-4D97-AF65-F5344CB8AC3E}">
        <p14:creationId xmlns:p14="http://schemas.microsoft.com/office/powerpoint/2010/main" val="3540155123"/>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78" r:id="rId3"/>
    <p:sldLayoutId id="2147483680" r:id="rId4"/>
    <p:sldLayoutId id="2147483681" r:id="rId5"/>
    <p:sldLayoutId id="2147483683" r:id="rId6"/>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56000" y="1778788"/>
            <a:ext cx="10080000" cy="1650212"/>
          </a:xfrm>
        </p:spPr>
        <p:txBody>
          <a:bodyPr/>
          <a:lstStyle/>
          <a:p>
            <a:pPr algn="ctr"/>
            <a:r>
              <a:rPr lang="en-GB" sz="4000" noProof="0">
                <a:solidFill>
                  <a:srgbClr val="002060"/>
                </a:solidFill>
              </a:rPr>
              <a:t>HEARING OF THE MINOR WITNESS/VICTIM</a:t>
            </a:r>
            <a:br>
              <a:rPr lang="en-GB" sz="4000" noProof="0">
                <a:solidFill>
                  <a:srgbClr val="002060"/>
                </a:solidFill>
              </a:rPr>
            </a:br>
            <a:r>
              <a:rPr lang="en-GB" sz="2000" noProof="0">
                <a:solidFill>
                  <a:srgbClr val="002060"/>
                </a:solidFill>
              </a:rPr>
              <a:t>(under special conditions)</a:t>
            </a:r>
            <a:br>
              <a:rPr lang="en-GB" sz="4000" noProof="0">
                <a:solidFill>
                  <a:srgbClr val="002060"/>
                </a:solidFill>
              </a:rPr>
            </a:br>
            <a:r>
              <a:rPr lang="en-GB" sz="4000" noProof="0">
                <a:solidFill>
                  <a:srgbClr val="002060"/>
                </a:solidFill>
              </a:rPr>
              <a:t>And</a:t>
            </a:r>
            <a:br>
              <a:rPr lang="en-GB" sz="4000" noProof="0">
                <a:solidFill>
                  <a:srgbClr val="002060"/>
                </a:solidFill>
              </a:rPr>
            </a:br>
            <a:r>
              <a:rPr lang="en-GB" sz="4000" noProof="0">
                <a:solidFill>
                  <a:srgbClr val="002060"/>
                </a:solidFill>
              </a:rPr>
              <a:t>The Escape Van Project</a:t>
            </a:r>
          </a:p>
        </p:txBody>
      </p:sp>
      <p:sp>
        <p:nvSpPr>
          <p:cNvPr id="3" name="Alcím 2"/>
          <p:cNvSpPr>
            <a:spLocks noGrp="1"/>
          </p:cNvSpPr>
          <p:nvPr>
            <p:ph type="subTitle" idx="1"/>
          </p:nvPr>
        </p:nvSpPr>
        <p:spPr>
          <a:xfrm>
            <a:off x="1056000" y="4072110"/>
            <a:ext cx="10080000" cy="542259"/>
          </a:xfrm>
        </p:spPr>
        <p:txBody>
          <a:bodyPr>
            <a:normAutofit/>
          </a:bodyPr>
          <a:lstStyle/>
          <a:p>
            <a:pPr algn="ctr"/>
            <a:r>
              <a:rPr lang="en-GB" sz="2800" noProof="0">
                <a:solidFill>
                  <a:srgbClr val="002060"/>
                </a:solidFill>
              </a:rPr>
              <a:t>MAY 2025</a:t>
            </a:r>
          </a:p>
        </p:txBody>
      </p:sp>
      <p:pic>
        <p:nvPicPr>
          <p:cNvPr id="5" name="Kép 4" descr="A képen szöveg, Betűtípus, embléma, szimbólum látható&#10;&#10;Automatikusan generált leírás">
            <a:extLst>
              <a:ext uri="{FF2B5EF4-FFF2-40B4-BE49-F238E27FC236}">
                <a16:creationId xmlns:a16="http://schemas.microsoft.com/office/drawing/2014/main" id="{161F6253-67AE-44EE-4808-8352B5DB1C1E}"/>
              </a:ext>
            </a:extLst>
          </p:cNvPr>
          <p:cNvPicPr>
            <a:picLocks noChangeAspect="1"/>
          </p:cNvPicPr>
          <p:nvPr/>
        </p:nvPicPr>
        <p:blipFill>
          <a:blip r:embed="rId3"/>
          <a:stretch>
            <a:fillRect/>
          </a:stretch>
        </p:blipFill>
        <p:spPr>
          <a:xfrm>
            <a:off x="1598400" y="5257480"/>
            <a:ext cx="1971675" cy="763990"/>
          </a:xfrm>
          <a:prstGeom prst="rect">
            <a:avLst/>
          </a:prstGeom>
        </p:spPr>
      </p:pic>
    </p:spTree>
    <p:extLst>
      <p:ext uri="{BB962C8B-B14F-4D97-AF65-F5344CB8AC3E}">
        <p14:creationId xmlns:p14="http://schemas.microsoft.com/office/powerpoint/2010/main" val="3752464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A2B0-DE4B-41F3-50FB-B8A3A576D1AF}"/>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0B97967E-F25B-CCCC-EBAD-70CDE349BA62}"/>
              </a:ext>
            </a:extLst>
          </p:cNvPr>
          <p:cNvSpPr>
            <a:spLocks noGrp="1"/>
          </p:cNvSpPr>
          <p:nvPr>
            <p:ph idx="1"/>
          </p:nvPr>
        </p:nvSpPr>
        <p:spPr>
          <a:xfrm>
            <a:off x="1050422" y="1484644"/>
            <a:ext cx="10091156" cy="3888711"/>
          </a:xfrm>
        </p:spPr>
        <p:txBody>
          <a:bodyPr/>
          <a:lstStyle/>
          <a:p>
            <a:pPr algn="just"/>
            <a:r>
              <a:rPr lang="en-GB" sz="3200"/>
              <a:t>The special hearing procedure for children was introduced into the Criminal Procedure Code of the Republic of Moldova by Law No. 66 of April 5, 2012, which added Article 110¹.</a:t>
            </a:r>
          </a:p>
          <a:p>
            <a:pPr algn="just"/>
            <a:r>
              <a:rPr lang="en-GB" sz="3200"/>
              <a:t>This law was published in the Official Gazette of the Republic of Moldova No. 99 on May 25, 2012, and entered into force on the date of its publication.</a:t>
            </a:r>
            <a:endParaRPr lang="en-GB" sz="3200" noProof="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97732CB2-FB1B-3B01-7050-9B6B9B21896B}"/>
              </a:ext>
            </a:extLst>
          </p:cNvPr>
          <p:cNvSpPr>
            <a:spLocks noGrp="1"/>
          </p:cNvSpPr>
          <p:nvPr>
            <p:ph type="title"/>
          </p:nvPr>
        </p:nvSpPr>
        <p:spPr>
          <a:xfrm>
            <a:off x="1050422" y="977044"/>
            <a:ext cx="10076756" cy="507600"/>
          </a:xfrm>
        </p:spPr>
        <p:txBody>
          <a:bodyPr/>
          <a:lstStyle/>
          <a:p>
            <a:pPr algn="ctr"/>
            <a:r>
              <a:rPr lang="en-GB" noProof="0">
                <a:solidFill>
                  <a:srgbClr val="001F5F"/>
                </a:solidFill>
                <a:cs typeface="Times New Roman" panose="02020603050405020304" pitchFamily="18" charset="0"/>
              </a:rPr>
              <a:t>2.2 National framework</a:t>
            </a:r>
          </a:p>
        </p:txBody>
      </p:sp>
    </p:spTree>
    <p:extLst>
      <p:ext uri="{BB962C8B-B14F-4D97-AF65-F5344CB8AC3E}">
        <p14:creationId xmlns:p14="http://schemas.microsoft.com/office/powerpoint/2010/main" val="31843214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79635-FAC8-4B46-0778-FF677BDD33FD}"/>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7510C949-6D1B-C4A0-E635-17ED2D037465}"/>
              </a:ext>
            </a:extLst>
          </p:cNvPr>
          <p:cNvSpPr>
            <a:spLocks noGrp="1"/>
          </p:cNvSpPr>
          <p:nvPr>
            <p:ph idx="1"/>
          </p:nvPr>
        </p:nvSpPr>
        <p:spPr>
          <a:xfrm>
            <a:off x="1454400" y="1256044"/>
            <a:ext cx="10121300" cy="4109776"/>
          </a:xfrm>
        </p:spPr>
        <p:txBody>
          <a:bodyPr/>
          <a:lstStyle/>
          <a:p>
            <a:pPr marL="0" indent="0">
              <a:buNone/>
            </a:pPr>
            <a:r>
              <a:rPr lang="en-GB" noProof="0">
                <a:latin typeface="+mn-lt"/>
              </a:rPr>
              <a:t>	</a:t>
            </a:r>
            <a:r>
              <a:rPr lang="en-GB" sz="3200" noProof="0">
                <a:latin typeface="+mn-lt"/>
                <a:cs typeface="Times New Roman" panose="02020603050405020304" pitchFamily="18" charset="0"/>
              </a:rPr>
              <a:t>Criminal procedure provides for the mandatory special hearing of children in criminal cases involving:</a:t>
            </a:r>
          </a:p>
          <a:p>
            <a:pPr>
              <a:buFont typeface="Wingdings" panose="05000000000000000000" pitchFamily="2" charset="2"/>
              <a:buChar char="ü"/>
            </a:pPr>
            <a:r>
              <a:rPr lang="en-GB" sz="3200" noProof="0">
                <a:latin typeface="+mn-lt"/>
                <a:cs typeface="Times New Roman" panose="02020603050405020304" pitchFamily="18" charset="0"/>
              </a:rPr>
              <a:t>sexual offences,</a:t>
            </a:r>
          </a:p>
          <a:p>
            <a:pPr>
              <a:buFont typeface="Wingdings" panose="05000000000000000000" pitchFamily="2" charset="2"/>
              <a:buChar char="ü"/>
            </a:pPr>
            <a:r>
              <a:rPr lang="en-GB" sz="3200" b="1" i="1" noProof="0">
                <a:solidFill>
                  <a:srgbClr val="72B240"/>
                </a:solidFill>
                <a:latin typeface="+mn-lt"/>
                <a:cs typeface="Times New Roman" panose="02020603050405020304" pitchFamily="18" charset="0"/>
              </a:rPr>
              <a:t> child trafficking</a:t>
            </a:r>
            <a:r>
              <a:rPr lang="en-GB" sz="3200" noProof="0">
                <a:latin typeface="+mn-lt"/>
                <a:cs typeface="Times New Roman" panose="02020603050405020304" pitchFamily="18" charset="0"/>
              </a:rPr>
              <a:t>,</a:t>
            </a:r>
          </a:p>
          <a:p>
            <a:pPr>
              <a:buFont typeface="Wingdings" panose="05000000000000000000" pitchFamily="2" charset="2"/>
              <a:buChar char="ü"/>
            </a:pPr>
            <a:r>
              <a:rPr lang="en-GB" sz="3200" noProof="0">
                <a:latin typeface="+mn-lt"/>
                <a:cs typeface="Times New Roman" panose="02020603050405020304" pitchFamily="18" charset="0"/>
              </a:rPr>
              <a:t>domestic violence, and</a:t>
            </a:r>
          </a:p>
          <a:p>
            <a:pPr>
              <a:buFont typeface="Wingdings" panose="05000000000000000000" pitchFamily="2" charset="2"/>
              <a:buChar char="ü"/>
            </a:pPr>
            <a:r>
              <a:rPr lang="en-GB" sz="3200" noProof="0">
                <a:latin typeface="+mn-lt"/>
                <a:cs typeface="Times New Roman" panose="02020603050405020304" pitchFamily="18" charset="0"/>
              </a:rPr>
              <a:t>other cases where the interests of justice or of the minor so require.</a:t>
            </a:r>
          </a:p>
        </p:txBody>
      </p:sp>
      <p:sp>
        <p:nvSpPr>
          <p:cNvPr id="2" name="Cím 1">
            <a:extLst>
              <a:ext uri="{FF2B5EF4-FFF2-40B4-BE49-F238E27FC236}">
                <a16:creationId xmlns:a16="http://schemas.microsoft.com/office/drawing/2014/main" id="{FBAD3E73-9927-25A0-9055-2A2608FCF97B}"/>
              </a:ext>
            </a:extLst>
          </p:cNvPr>
          <p:cNvSpPr>
            <a:spLocks noGrp="1"/>
          </p:cNvSpPr>
          <p:nvPr>
            <p:ph type="title"/>
          </p:nvPr>
        </p:nvSpPr>
        <p:spPr>
          <a:xfrm>
            <a:off x="1468799" y="485999"/>
            <a:ext cx="10106901" cy="619319"/>
          </a:xfrm>
        </p:spPr>
        <p:txBody>
          <a:bodyPr/>
          <a:lstStyle/>
          <a:p>
            <a:pPr algn="ctr"/>
            <a:r>
              <a:rPr lang="en-GB" noProof="0">
                <a:solidFill>
                  <a:srgbClr val="001F5F"/>
                </a:solidFill>
                <a:cs typeface="Times New Roman" panose="02020603050405020304" pitchFamily="18" charset="0"/>
              </a:rPr>
              <a:t>2.3 </a:t>
            </a:r>
            <a:r>
              <a:rPr lang="en-GB" noProof="0" err="1">
                <a:solidFill>
                  <a:srgbClr val="001F5F"/>
                </a:solidFill>
                <a:cs typeface="Times New Roman" panose="02020603050405020304" pitchFamily="18" charset="0"/>
              </a:rPr>
              <a:t>Persoanele</a:t>
            </a:r>
            <a:r>
              <a:rPr lang="en-GB" noProof="0">
                <a:solidFill>
                  <a:srgbClr val="001F5F"/>
                </a:solidFill>
                <a:cs typeface="Times New Roman" panose="02020603050405020304" pitchFamily="18" charset="0"/>
              </a:rPr>
              <a:t> </a:t>
            </a:r>
            <a:r>
              <a:rPr lang="en-GB" noProof="0" err="1">
                <a:solidFill>
                  <a:srgbClr val="001F5F"/>
                </a:solidFill>
                <a:cs typeface="Times New Roman" panose="02020603050405020304" pitchFamily="18" charset="0"/>
              </a:rPr>
              <a:t>audiate</a:t>
            </a:r>
            <a:r>
              <a:rPr lang="en-GB" noProof="0">
                <a:solidFill>
                  <a:srgbClr val="001F5F"/>
                </a:solidFill>
                <a:cs typeface="Times New Roman" panose="02020603050405020304" pitchFamily="18" charset="0"/>
              </a:rPr>
              <a:t> </a:t>
            </a:r>
            <a:r>
              <a:rPr lang="en-GB" noProof="0" err="1">
                <a:solidFill>
                  <a:srgbClr val="001F5F"/>
                </a:solidFill>
                <a:cs typeface="Times New Roman" panose="02020603050405020304" pitchFamily="18" charset="0"/>
              </a:rPr>
              <a:t>în</a:t>
            </a:r>
            <a:r>
              <a:rPr lang="en-GB" noProof="0">
                <a:solidFill>
                  <a:srgbClr val="001F5F"/>
                </a:solidFill>
                <a:cs typeface="Times New Roman" panose="02020603050405020304" pitchFamily="18" charset="0"/>
              </a:rPr>
              <a:t> </a:t>
            </a:r>
            <a:r>
              <a:rPr lang="en-GB" noProof="0" err="1">
                <a:solidFill>
                  <a:srgbClr val="001F5F"/>
                </a:solidFill>
                <a:cs typeface="Times New Roman" panose="02020603050405020304" pitchFamily="18" charset="0"/>
              </a:rPr>
              <a:t>condiții</a:t>
            </a:r>
            <a:r>
              <a:rPr lang="en-GB" noProof="0">
                <a:solidFill>
                  <a:srgbClr val="001F5F"/>
                </a:solidFill>
                <a:cs typeface="Times New Roman" panose="02020603050405020304" pitchFamily="18" charset="0"/>
              </a:rPr>
              <a:t> </a:t>
            </a:r>
            <a:r>
              <a:rPr lang="en-GB" noProof="0" err="1">
                <a:solidFill>
                  <a:srgbClr val="001F5F"/>
                </a:solidFill>
                <a:cs typeface="Times New Roman" panose="02020603050405020304" pitchFamily="18" charset="0"/>
              </a:rPr>
              <a:t>speciale</a:t>
            </a:r>
            <a:endParaRPr lang="en-GB" noProof="0">
              <a:solidFill>
                <a:srgbClr val="001F5F"/>
              </a:solidFill>
              <a:cs typeface="Times New Roman" panose="02020603050405020304" pitchFamily="18" charset="0"/>
            </a:endParaRPr>
          </a:p>
        </p:txBody>
      </p:sp>
    </p:spTree>
    <p:extLst>
      <p:ext uri="{BB962C8B-B14F-4D97-AF65-F5344CB8AC3E}">
        <p14:creationId xmlns:p14="http://schemas.microsoft.com/office/powerpoint/2010/main" val="42817089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D1CC-FBA6-D4FC-0990-2374A80FB713}"/>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35E076D1-DBE2-C899-B5B1-5BDECF7B4FBB}"/>
              </a:ext>
            </a:extLst>
          </p:cNvPr>
          <p:cNvSpPr>
            <a:spLocks noGrp="1"/>
          </p:cNvSpPr>
          <p:nvPr>
            <p:ph idx="1"/>
          </p:nvPr>
        </p:nvSpPr>
        <p:spPr>
          <a:xfrm>
            <a:off x="1052599" y="1612087"/>
            <a:ext cx="10086803" cy="3633825"/>
          </a:xfrm>
        </p:spPr>
        <p:txBody>
          <a:bodyPr/>
          <a:lstStyle/>
          <a:p>
            <a:pPr marL="0" indent="0">
              <a:buNone/>
            </a:pPr>
            <a:endParaRPr lang="en-GB" noProof="0">
              <a:latin typeface="+mn-lt"/>
              <a:cs typeface="Times New Roman" panose="02020603050405020304" pitchFamily="18" charset="0"/>
            </a:endParaRPr>
          </a:p>
          <a:p>
            <a:pPr marL="0" indent="0" algn="just">
              <a:buNone/>
            </a:pPr>
            <a:r>
              <a:rPr lang="en-GB" noProof="0">
                <a:latin typeface="+mn-lt"/>
                <a:cs typeface="Times New Roman" panose="02020603050405020304" pitchFamily="18" charset="0"/>
              </a:rPr>
              <a:t>With the introduction of the special hearing procedure for children into the Criminal Procedure Code, this procedure has been applied to children under the age of </a:t>
            </a:r>
            <a:r>
              <a:rPr lang="en-GB" b="1" noProof="0">
                <a:solidFill>
                  <a:srgbClr val="00B050"/>
                </a:solidFill>
                <a:latin typeface="+mn-lt"/>
                <a:cs typeface="Times New Roman" panose="02020603050405020304" pitchFamily="18" charset="0"/>
              </a:rPr>
              <a:t>14</a:t>
            </a:r>
            <a:r>
              <a:rPr lang="en-GB" noProof="0">
                <a:latin typeface="+mn-lt"/>
                <a:cs typeface="Times New Roman" panose="02020603050405020304" pitchFamily="18" charset="0"/>
              </a:rPr>
              <a:t>, particularly in criminal cases involving sexual offences, child trafficking, or domestic violence.</a:t>
            </a:r>
          </a:p>
        </p:txBody>
      </p:sp>
      <p:sp>
        <p:nvSpPr>
          <p:cNvPr id="2" name="Cím 1">
            <a:extLst>
              <a:ext uri="{FF2B5EF4-FFF2-40B4-BE49-F238E27FC236}">
                <a16:creationId xmlns:a16="http://schemas.microsoft.com/office/drawing/2014/main" id="{070DE7FD-A54D-CF31-E9E4-EE19E0B81D4F}"/>
              </a:ext>
            </a:extLst>
          </p:cNvPr>
          <p:cNvSpPr>
            <a:spLocks noGrp="1"/>
          </p:cNvSpPr>
          <p:nvPr>
            <p:ph type="title"/>
          </p:nvPr>
        </p:nvSpPr>
        <p:spPr>
          <a:xfrm>
            <a:off x="1052597" y="1104487"/>
            <a:ext cx="10086804" cy="507600"/>
          </a:xfrm>
        </p:spPr>
        <p:txBody>
          <a:bodyPr/>
          <a:lstStyle/>
          <a:p>
            <a:pPr algn="ctr"/>
            <a:r>
              <a:rPr lang="en-GB" noProof="0">
                <a:solidFill>
                  <a:srgbClr val="001F5F"/>
                </a:solidFill>
                <a:cs typeface="Times New Roman" panose="02020603050405020304" pitchFamily="18" charset="0"/>
              </a:rPr>
              <a:t>2.4 Child’s age</a:t>
            </a:r>
          </a:p>
        </p:txBody>
      </p:sp>
    </p:spTree>
    <p:extLst>
      <p:ext uri="{BB962C8B-B14F-4D97-AF65-F5344CB8AC3E}">
        <p14:creationId xmlns:p14="http://schemas.microsoft.com/office/powerpoint/2010/main" val="17062722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72D1-5357-B4AB-5D76-449D47CBBF16}"/>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CCCC8BF9-2819-9491-2464-7F6E01BADB9A}"/>
              </a:ext>
            </a:extLst>
          </p:cNvPr>
          <p:cNvSpPr>
            <a:spLocks noGrp="1"/>
          </p:cNvSpPr>
          <p:nvPr>
            <p:ph idx="1"/>
          </p:nvPr>
        </p:nvSpPr>
        <p:spPr>
          <a:xfrm>
            <a:off x="1052598" y="1612087"/>
            <a:ext cx="10086803" cy="3633825"/>
          </a:xfrm>
        </p:spPr>
        <p:txBody>
          <a:bodyPr/>
          <a:lstStyle/>
          <a:p>
            <a:pPr marL="0" indent="0" algn="just">
              <a:buNone/>
            </a:pPr>
            <a:endParaRPr lang="en-GB" noProof="0">
              <a:latin typeface="Times New Roman" panose="02020603050405020304" pitchFamily="18" charset="0"/>
              <a:cs typeface="Times New Roman" panose="02020603050405020304" pitchFamily="18" charset="0"/>
            </a:endParaRPr>
          </a:p>
          <a:p>
            <a:pPr marL="0" indent="0" algn="just">
              <a:buNone/>
            </a:pPr>
            <a:r>
              <a:rPr lang="en-GB"/>
              <a:t>The extension of the applicability of the special hearing procedure for minors up to the age of </a:t>
            </a:r>
            <a:r>
              <a:rPr lang="en-GB" b="1" noProof="0">
                <a:solidFill>
                  <a:srgbClr val="00B050"/>
                </a:solidFill>
                <a:latin typeface="+mn-lt"/>
                <a:cs typeface="Times New Roman" panose="02020603050405020304" pitchFamily="18" charset="0"/>
              </a:rPr>
              <a:t>18</a:t>
            </a:r>
            <a:r>
              <a:rPr lang="en-GB"/>
              <a:t> was influenced by the Republic of Moldova’s international commitments, including the ratification of the Istanbul Convention. This convention, adopted by the Council of Europe in 2011, was ratified by the Republic of Moldova through Law No. 126 of June 28, 2022, published in the Official Gazette No. 184 of July 1, 2022.</a:t>
            </a:r>
            <a:endParaRPr lang="en-GB" noProof="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8A88CCE2-1406-BE5F-72AC-FBBBD4B0F66A}"/>
              </a:ext>
            </a:extLst>
          </p:cNvPr>
          <p:cNvSpPr>
            <a:spLocks noGrp="1"/>
          </p:cNvSpPr>
          <p:nvPr>
            <p:ph type="title"/>
          </p:nvPr>
        </p:nvSpPr>
        <p:spPr>
          <a:xfrm>
            <a:off x="1052598" y="1104487"/>
            <a:ext cx="10086804" cy="507600"/>
          </a:xfrm>
        </p:spPr>
        <p:txBody>
          <a:bodyPr/>
          <a:lstStyle/>
          <a:p>
            <a:pPr algn="ctr"/>
            <a:r>
              <a:rPr lang="en-GB" noProof="0">
                <a:solidFill>
                  <a:srgbClr val="001F5F"/>
                </a:solidFill>
                <a:cs typeface="Times New Roman" panose="02020603050405020304" pitchFamily="18" charset="0"/>
              </a:rPr>
              <a:t>2.4 Child’s age</a:t>
            </a:r>
            <a:endParaRPr lang="en-GB"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659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30DDF-C459-3716-698A-167524B7E9BB}"/>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AA8C69A4-C423-EC20-FA4B-4B1C2A13AE7C}"/>
              </a:ext>
            </a:extLst>
          </p:cNvPr>
          <p:cNvSpPr>
            <a:spLocks noGrp="1"/>
          </p:cNvSpPr>
          <p:nvPr>
            <p:ph idx="1"/>
          </p:nvPr>
        </p:nvSpPr>
        <p:spPr>
          <a:xfrm>
            <a:off x="1022453" y="1430327"/>
            <a:ext cx="10147094" cy="3997345"/>
          </a:xfrm>
        </p:spPr>
        <p:txBody>
          <a:bodyPr/>
          <a:lstStyle/>
          <a:p>
            <a:pPr marL="0" indent="0">
              <a:buNone/>
            </a:pPr>
            <a:r>
              <a:rPr lang="en-GB" noProof="0">
                <a:latin typeface="+mn-lt"/>
                <a:cs typeface="Times New Roman" panose="02020603050405020304" pitchFamily="18" charset="0"/>
              </a:rPr>
              <a:t>	</a:t>
            </a:r>
          </a:p>
          <a:p>
            <a:pPr marL="0" indent="0">
              <a:buNone/>
            </a:pPr>
            <a:r>
              <a:rPr lang="en-GB" b="1" i="1">
                <a:latin typeface="+mn-lt"/>
                <a:cs typeface="Times New Roman" panose="02020603050405020304" pitchFamily="18" charset="0"/>
              </a:rPr>
              <a:t>	</a:t>
            </a:r>
            <a:r>
              <a:rPr lang="en-GB" b="1" i="1" noProof="0">
                <a:latin typeface="+mn-lt"/>
                <a:cs typeface="Times New Roman" panose="02020603050405020304" pitchFamily="18" charset="0"/>
              </a:rPr>
              <a:t>Interview room:</a:t>
            </a:r>
          </a:p>
          <a:p>
            <a:pPr>
              <a:buFont typeface="Wingdings" panose="05000000000000000000" pitchFamily="2" charset="2"/>
              <a:buChar char="ü"/>
            </a:pPr>
            <a:r>
              <a:rPr lang="en-GB" noProof="0">
                <a:latin typeface="+mn-lt"/>
                <a:cs typeface="Times New Roman" panose="02020603050405020304" pitchFamily="18" charset="0"/>
              </a:rPr>
              <a:t>The child; </a:t>
            </a:r>
          </a:p>
          <a:p>
            <a:pPr>
              <a:buFont typeface="Wingdings" panose="05000000000000000000" pitchFamily="2" charset="2"/>
              <a:buChar char="ü"/>
            </a:pPr>
            <a:r>
              <a:rPr lang="en-GB" noProof="0">
                <a:latin typeface="+mn-lt"/>
                <a:cs typeface="Times New Roman" panose="02020603050405020304" pitchFamily="18" charset="0"/>
              </a:rPr>
              <a:t>The interviewer;</a:t>
            </a:r>
          </a:p>
          <a:p>
            <a:pPr marL="0" indent="0">
              <a:buNone/>
            </a:pPr>
            <a:r>
              <a:rPr lang="en-GB" noProof="0">
                <a:latin typeface="+mn-lt"/>
                <a:cs typeface="Times New Roman" panose="02020603050405020304" pitchFamily="18" charset="0"/>
              </a:rPr>
              <a:t>	</a:t>
            </a:r>
            <a:r>
              <a:rPr lang="en-GB" b="1" i="1" noProof="0">
                <a:latin typeface="+mn-lt"/>
                <a:cs typeface="Times New Roman" panose="02020603050405020304" pitchFamily="18" charset="0"/>
              </a:rPr>
              <a:t> If applicable:</a:t>
            </a:r>
            <a:r>
              <a:rPr lang="en-GB" noProof="0">
                <a:latin typeface="+mn-lt"/>
                <a:cs typeface="Times New Roman" panose="02020603050405020304" pitchFamily="18" charset="0"/>
              </a:rPr>
              <a:t> </a:t>
            </a:r>
          </a:p>
          <a:p>
            <a:r>
              <a:rPr lang="en-GB" noProof="0">
                <a:latin typeface="+mn-lt"/>
                <a:cs typeface="Times New Roman" panose="02020603050405020304" pitchFamily="18" charset="0"/>
              </a:rPr>
              <a:t>The legal representative, depending on the child’s age and availability;</a:t>
            </a:r>
          </a:p>
          <a:p>
            <a:r>
              <a:rPr lang="en-GB" noProof="0">
                <a:latin typeface="+mn-lt"/>
                <a:cs typeface="Times New Roman" panose="02020603050405020304" pitchFamily="18" charset="0"/>
              </a:rPr>
              <a:t>The translator. </a:t>
            </a:r>
          </a:p>
        </p:txBody>
      </p:sp>
      <p:sp>
        <p:nvSpPr>
          <p:cNvPr id="2" name="Cím 1">
            <a:extLst>
              <a:ext uri="{FF2B5EF4-FFF2-40B4-BE49-F238E27FC236}">
                <a16:creationId xmlns:a16="http://schemas.microsoft.com/office/drawing/2014/main" id="{E43EDEA8-EF10-A138-0109-A196498CA118}"/>
              </a:ext>
            </a:extLst>
          </p:cNvPr>
          <p:cNvSpPr>
            <a:spLocks noGrp="1"/>
          </p:cNvSpPr>
          <p:nvPr>
            <p:ph type="title"/>
          </p:nvPr>
        </p:nvSpPr>
        <p:spPr>
          <a:xfrm>
            <a:off x="1022452" y="922727"/>
            <a:ext cx="10147095" cy="507600"/>
          </a:xfrm>
        </p:spPr>
        <p:txBody>
          <a:bodyPr/>
          <a:lstStyle/>
          <a:p>
            <a:pPr algn="ctr"/>
            <a:r>
              <a:rPr lang="en-GB" noProof="0">
                <a:solidFill>
                  <a:srgbClr val="001F5F"/>
                </a:solidFill>
              </a:rPr>
              <a:t>2.5 </a:t>
            </a:r>
            <a:r>
              <a:rPr lang="en-GB" noProof="0">
                <a:solidFill>
                  <a:srgbClr val="001F5F"/>
                </a:solidFill>
                <a:cs typeface="Times New Roman" panose="02020603050405020304" pitchFamily="18" charset="0"/>
              </a:rPr>
              <a:t>Specially arranged spaces</a:t>
            </a:r>
          </a:p>
        </p:txBody>
      </p:sp>
    </p:spTree>
    <p:extLst>
      <p:ext uri="{BB962C8B-B14F-4D97-AF65-F5344CB8AC3E}">
        <p14:creationId xmlns:p14="http://schemas.microsoft.com/office/powerpoint/2010/main" val="19834199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4B76-1A99-3375-12AC-E03A7EFCAEF7}"/>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3965A65A-69C4-CD44-BA53-E8B427541721}"/>
              </a:ext>
            </a:extLst>
          </p:cNvPr>
          <p:cNvSpPr>
            <a:spLocks noGrp="1"/>
          </p:cNvSpPr>
          <p:nvPr>
            <p:ph idx="1"/>
          </p:nvPr>
        </p:nvSpPr>
        <p:spPr>
          <a:xfrm>
            <a:off x="1022453" y="1212744"/>
            <a:ext cx="10147094" cy="4432511"/>
          </a:xfrm>
        </p:spPr>
        <p:txBody>
          <a:bodyPr/>
          <a:lstStyle/>
          <a:p>
            <a:pPr marL="0" indent="0">
              <a:buNone/>
            </a:pPr>
            <a:r>
              <a:rPr lang="en-GB" noProof="0">
                <a:latin typeface="+mn-lt"/>
                <a:cs typeface="Times New Roman" panose="02020603050405020304" pitchFamily="18" charset="0"/>
              </a:rPr>
              <a:t>	</a:t>
            </a:r>
            <a:r>
              <a:rPr lang="en-GB" b="1" i="1" noProof="0">
                <a:latin typeface="+mn-lt"/>
                <a:cs typeface="Times New Roman" panose="02020603050405020304" pitchFamily="18" charset="0"/>
              </a:rPr>
              <a:t>Observation room:</a:t>
            </a:r>
          </a:p>
          <a:p>
            <a:pPr>
              <a:buFont typeface="Courier New" panose="02070309020205020404" pitchFamily="49" charset="0"/>
              <a:buChar char="o"/>
            </a:pPr>
            <a:r>
              <a:rPr lang="en-GB" noProof="0">
                <a:latin typeface="+mn-lt"/>
                <a:cs typeface="Times New Roman" panose="02020603050405020304" pitchFamily="18" charset="0"/>
              </a:rPr>
              <a:t>Investigating judge;</a:t>
            </a:r>
          </a:p>
          <a:p>
            <a:pPr>
              <a:buFont typeface="Courier New" panose="02070309020205020404" pitchFamily="49" charset="0"/>
              <a:buChar char="o"/>
            </a:pPr>
            <a:r>
              <a:rPr lang="en-GB" noProof="0">
                <a:latin typeface="+mn-lt"/>
                <a:cs typeface="Times New Roman" panose="02020603050405020304" pitchFamily="18" charset="0"/>
              </a:rPr>
              <a:t>Court clerk;</a:t>
            </a:r>
          </a:p>
          <a:p>
            <a:pPr>
              <a:buFont typeface="Courier New" panose="02070309020205020404" pitchFamily="49" charset="0"/>
              <a:buChar char="o"/>
            </a:pPr>
            <a:r>
              <a:rPr lang="en-GB" noProof="0">
                <a:latin typeface="+mn-lt"/>
                <a:cs typeface="Times New Roman" panose="02020603050405020304" pitchFamily="18" charset="0"/>
              </a:rPr>
              <a:t>Prosecutor;</a:t>
            </a:r>
          </a:p>
          <a:p>
            <a:pPr>
              <a:buFont typeface="Courier New" panose="02070309020205020404" pitchFamily="49" charset="0"/>
              <a:buChar char="o"/>
            </a:pPr>
            <a:r>
              <a:rPr lang="en-GB" noProof="0">
                <a:latin typeface="+mn-lt"/>
                <a:cs typeface="Times New Roman" panose="02020603050405020304" pitchFamily="18" charset="0"/>
              </a:rPr>
              <a:t>Criminal investigation officer;</a:t>
            </a:r>
          </a:p>
          <a:p>
            <a:pPr>
              <a:buFont typeface="Courier New" panose="02070309020205020404" pitchFamily="49" charset="0"/>
              <a:buChar char="o"/>
            </a:pPr>
            <a:r>
              <a:rPr lang="en-GB" noProof="0">
                <a:latin typeface="+mn-lt"/>
                <a:cs typeface="Times New Roman" panose="02020603050405020304" pitchFamily="18" charset="0"/>
              </a:rPr>
              <a:t>Psychologist;</a:t>
            </a:r>
          </a:p>
          <a:p>
            <a:pPr>
              <a:buFont typeface="Courier New" panose="02070309020205020404" pitchFamily="49" charset="0"/>
              <a:buChar char="o"/>
            </a:pPr>
            <a:r>
              <a:rPr lang="en-GB" noProof="0">
                <a:latin typeface="+mn-lt"/>
                <a:cs typeface="Times New Roman" panose="02020603050405020304" pitchFamily="18" charset="0"/>
              </a:rPr>
              <a:t>Legal representative.</a:t>
            </a:r>
          </a:p>
        </p:txBody>
      </p:sp>
      <p:sp>
        <p:nvSpPr>
          <p:cNvPr id="2" name="Cím 1">
            <a:extLst>
              <a:ext uri="{FF2B5EF4-FFF2-40B4-BE49-F238E27FC236}">
                <a16:creationId xmlns:a16="http://schemas.microsoft.com/office/drawing/2014/main" id="{0B4B3D12-10C4-3E30-2878-8E0428E2D8F2}"/>
              </a:ext>
            </a:extLst>
          </p:cNvPr>
          <p:cNvSpPr>
            <a:spLocks noGrp="1"/>
          </p:cNvSpPr>
          <p:nvPr>
            <p:ph type="title"/>
          </p:nvPr>
        </p:nvSpPr>
        <p:spPr>
          <a:xfrm>
            <a:off x="1022452" y="650036"/>
            <a:ext cx="10147095" cy="562708"/>
          </a:xfrm>
        </p:spPr>
        <p:txBody>
          <a:bodyPr/>
          <a:lstStyle/>
          <a:p>
            <a:pPr algn="ctr"/>
            <a:r>
              <a:rPr lang="en-GB" noProof="0">
                <a:solidFill>
                  <a:srgbClr val="001F5F"/>
                </a:solidFill>
              </a:rPr>
              <a:t>2.5 </a:t>
            </a:r>
            <a:r>
              <a:rPr lang="en-GB" noProof="0">
                <a:solidFill>
                  <a:srgbClr val="001F5F"/>
                </a:solidFill>
                <a:cs typeface="Times New Roman" panose="02020603050405020304" pitchFamily="18" charset="0"/>
              </a:rPr>
              <a:t>Specially arranged spaces</a:t>
            </a:r>
            <a:endParaRPr lang="en-GB"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2338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ACEF1-65DB-4CC1-ADED-06597944E238}"/>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E5AFC40B-68B9-C5F0-30DC-AD1F5CADDAC6}"/>
              </a:ext>
            </a:extLst>
          </p:cNvPr>
          <p:cNvSpPr>
            <a:spLocks noGrp="1"/>
          </p:cNvSpPr>
          <p:nvPr>
            <p:ph idx="1"/>
          </p:nvPr>
        </p:nvSpPr>
        <p:spPr>
          <a:xfrm>
            <a:off x="1022452" y="1212744"/>
            <a:ext cx="10147094" cy="4432511"/>
          </a:xfrm>
        </p:spPr>
        <p:txBody>
          <a:bodyPr/>
          <a:lstStyle/>
          <a:p>
            <a:pPr marL="0" indent="0">
              <a:buNone/>
            </a:pPr>
            <a:r>
              <a:rPr lang="en-GB" noProof="0">
                <a:latin typeface="Times New Roman" panose="02020603050405020304" pitchFamily="18" charset="0"/>
                <a:cs typeface="Times New Roman" panose="02020603050405020304" pitchFamily="18" charset="0"/>
              </a:rPr>
              <a:t>	</a:t>
            </a:r>
          </a:p>
          <a:p>
            <a:pPr marL="0" indent="0">
              <a:buNone/>
            </a:pPr>
            <a:endParaRPr lang="en-GB" b="1" i="1">
              <a:latin typeface="Times New Roman" panose="02020603050405020304" pitchFamily="18" charset="0"/>
              <a:cs typeface="Times New Roman" panose="02020603050405020304" pitchFamily="18" charset="0"/>
            </a:endParaRPr>
          </a:p>
          <a:p>
            <a:pPr marL="0" indent="0">
              <a:buNone/>
            </a:pPr>
            <a:r>
              <a:rPr lang="en-GB" b="1" i="1" noProof="0">
                <a:latin typeface="Times New Roman" panose="02020603050405020304" pitchFamily="18" charset="0"/>
                <a:cs typeface="Times New Roman" panose="02020603050405020304" pitchFamily="18" charset="0"/>
              </a:rPr>
              <a:t>	Observation room:</a:t>
            </a:r>
          </a:p>
          <a:p>
            <a:pPr algn="just">
              <a:buFont typeface="Courier New" panose="02070309020205020404" pitchFamily="49" charset="0"/>
              <a:buChar char="o"/>
            </a:pPr>
            <a:r>
              <a:rPr lang="en-GB" noProof="0">
                <a:latin typeface="Times New Roman" panose="02020603050405020304" pitchFamily="18" charset="0"/>
                <a:cs typeface="Times New Roman" panose="02020603050405020304" pitchFamily="18" charset="0"/>
              </a:rPr>
              <a:t>The suspect’s/accused’s lawyer.</a:t>
            </a:r>
          </a:p>
          <a:p>
            <a:pPr marL="0" indent="0" algn="just">
              <a:buNone/>
            </a:pPr>
            <a:endParaRPr lang="en-GB" b="1" i="1" noProof="0">
              <a:latin typeface="Times New Roman" panose="02020603050405020304" pitchFamily="18" charset="0"/>
              <a:cs typeface="Times New Roman" panose="02020603050405020304" pitchFamily="18" charset="0"/>
            </a:endParaRPr>
          </a:p>
          <a:p>
            <a:pPr marL="0" indent="0" algn="just">
              <a:buNone/>
            </a:pPr>
            <a:r>
              <a:rPr lang="en-GB" b="1" i="1" noProof="0">
                <a:latin typeface="Times New Roman" panose="02020603050405020304" pitchFamily="18" charset="0"/>
                <a:cs typeface="Times New Roman" panose="02020603050405020304" pitchFamily="18" charset="0"/>
              </a:rPr>
              <a:t>NOTE: </a:t>
            </a:r>
            <a:r>
              <a:rPr lang="en-GB" noProof="0">
                <a:latin typeface="Times New Roman" panose="02020603050405020304" pitchFamily="18" charset="0"/>
                <a:cs typeface="Times New Roman" panose="02020603050405020304" pitchFamily="18" charset="0"/>
              </a:rPr>
              <a:t>the participation of the suspect, accused, or defendant is </a:t>
            </a:r>
            <a:r>
              <a:rPr lang="en-GB" b="1" i="1" noProof="0">
                <a:latin typeface="Times New Roman" panose="02020603050405020304" pitchFamily="18" charset="0"/>
                <a:cs typeface="Times New Roman" panose="02020603050405020304" pitchFamily="18" charset="0"/>
              </a:rPr>
              <a:t>PROHIBITED.</a:t>
            </a:r>
            <a:endParaRPr lang="en-GB" b="1" i="1" noProof="0">
              <a:solidFill>
                <a:srgbClr val="FF0000"/>
              </a:solidFill>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048E3422-4E76-D644-4171-C5A8F0624F1F}"/>
              </a:ext>
            </a:extLst>
          </p:cNvPr>
          <p:cNvSpPr>
            <a:spLocks noGrp="1"/>
          </p:cNvSpPr>
          <p:nvPr>
            <p:ph type="title"/>
          </p:nvPr>
        </p:nvSpPr>
        <p:spPr>
          <a:xfrm>
            <a:off x="1022452" y="650036"/>
            <a:ext cx="10147095" cy="562708"/>
          </a:xfrm>
        </p:spPr>
        <p:txBody>
          <a:bodyPr/>
          <a:lstStyle/>
          <a:p>
            <a:pPr algn="ctr"/>
            <a:r>
              <a:rPr lang="en-GB" noProof="0">
                <a:solidFill>
                  <a:srgbClr val="001F5F"/>
                </a:solidFill>
              </a:rPr>
              <a:t>2.5 </a:t>
            </a:r>
            <a:r>
              <a:rPr lang="en-GB" noProof="0">
                <a:solidFill>
                  <a:srgbClr val="001F5F"/>
                </a:solidFill>
                <a:cs typeface="Times New Roman" panose="02020603050405020304" pitchFamily="18" charset="0"/>
              </a:rPr>
              <a:t>Specially arranged spaces</a:t>
            </a:r>
            <a:endParaRPr lang="en-GB"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2875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4762-5A63-B9C5-8812-412AF602BCCE}"/>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B50E6825-3579-C007-438F-B401BB8D1AD5}"/>
              </a:ext>
            </a:extLst>
          </p:cNvPr>
          <p:cNvSpPr>
            <a:spLocks noGrp="1"/>
          </p:cNvSpPr>
          <p:nvPr>
            <p:ph idx="1"/>
          </p:nvPr>
        </p:nvSpPr>
        <p:spPr>
          <a:xfrm>
            <a:off x="1022453" y="1022419"/>
            <a:ext cx="10147094" cy="4813161"/>
          </a:xfrm>
        </p:spPr>
        <p:txBody>
          <a:bodyPr/>
          <a:lstStyle/>
          <a:p>
            <a:pPr marL="0" indent="0" algn="just">
              <a:buNone/>
            </a:pPr>
            <a:endParaRPr lang="en-GB" noProof="0">
              <a:latin typeface="+mn-lt"/>
              <a:cs typeface="Times New Roman" panose="02020603050405020304" pitchFamily="18" charset="0"/>
            </a:endParaRPr>
          </a:p>
          <a:p>
            <a:pPr marL="0" indent="0" algn="just">
              <a:buNone/>
            </a:pPr>
            <a:r>
              <a:rPr lang="en-GB" noProof="0">
                <a:latin typeface="+mn-lt"/>
                <a:cs typeface="Times New Roman" panose="02020603050405020304" pitchFamily="18" charset="0"/>
              </a:rPr>
              <a:t>The hearing of a minor witness is conducted by the investigating judge in specially arranged rooms equipped with audio and video recording devices, through an interviewer. </a:t>
            </a:r>
          </a:p>
          <a:p>
            <a:pPr marL="0" indent="0" algn="just">
              <a:buNone/>
            </a:pPr>
            <a:r>
              <a:rPr lang="en-GB" noProof="0">
                <a:latin typeface="+mn-lt"/>
                <a:cs typeface="Times New Roman" panose="02020603050405020304" pitchFamily="18" charset="0"/>
              </a:rPr>
              <a:t>Participants in the hearing shall direct their questions to the investigating judge, who will convey them to the interviewer verbally, via technical devices, or in writing, during a break. </a:t>
            </a:r>
          </a:p>
          <a:p>
            <a:pPr marL="0" indent="0" algn="just">
              <a:buNone/>
            </a:pPr>
            <a:r>
              <a:rPr lang="en-GB" b="1" i="1" noProof="0">
                <a:latin typeface="+mn-lt"/>
                <a:cs typeface="Times New Roman" panose="02020603050405020304" pitchFamily="18" charset="0"/>
              </a:rPr>
              <a:t>Note: </a:t>
            </a:r>
            <a:r>
              <a:rPr lang="en-GB" noProof="0">
                <a:latin typeface="+mn-lt"/>
                <a:cs typeface="Times New Roman" panose="02020603050405020304" pitchFamily="18" charset="0"/>
              </a:rPr>
              <a:t>the interviewer is a person invited to mediate the hearing of the minor, who holds a degree in law or psychology and has received special training for this task.</a:t>
            </a:r>
          </a:p>
        </p:txBody>
      </p:sp>
      <p:sp>
        <p:nvSpPr>
          <p:cNvPr id="2" name="Cím 1">
            <a:extLst>
              <a:ext uri="{FF2B5EF4-FFF2-40B4-BE49-F238E27FC236}">
                <a16:creationId xmlns:a16="http://schemas.microsoft.com/office/drawing/2014/main" id="{CFDE9370-59E2-BEDB-7AAE-F4C160B91A25}"/>
              </a:ext>
            </a:extLst>
          </p:cNvPr>
          <p:cNvSpPr>
            <a:spLocks noGrp="1"/>
          </p:cNvSpPr>
          <p:nvPr>
            <p:ph type="title"/>
          </p:nvPr>
        </p:nvSpPr>
        <p:spPr>
          <a:xfrm>
            <a:off x="1022453" y="514819"/>
            <a:ext cx="10147095" cy="507600"/>
          </a:xfrm>
        </p:spPr>
        <p:txBody>
          <a:bodyPr/>
          <a:lstStyle/>
          <a:p>
            <a:pPr algn="ctr"/>
            <a:r>
              <a:rPr lang="en-GB" noProof="0">
                <a:solidFill>
                  <a:srgbClr val="001F5F"/>
                </a:solidFill>
                <a:cs typeface="Times New Roman" panose="02020603050405020304" pitchFamily="18" charset="0"/>
              </a:rPr>
              <a:t>2.6 The hearing procedure</a:t>
            </a:r>
          </a:p>
        </p:txBody>
      </p:sp>
    </p:spTree>
    <p:extLst>
      <p:ext uri="{BB962C8B-B14F-4D97-AF65-F5344CB8AC3E}">
        <p14:creationId xmlns:p14="http://schemas.microsoft.com/office/powerpoint/2010/main" val="11458069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87F16-35B5-5748-6600-C3EBD7E141B6}"/>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C8BE2909-77FE-6364-72A7-DF2F231DCC00}"/>
              </a:ext>
            </a:extLst>
          </p:cNvPr>
          <p:cNvSpPr>
            <a:spLocks noGrp="1"/>
          </p:cNvSpPr>
          <p:nvPr>
            <p:ph idx="1"/>
          </p:nvPr>
        </p:nvSpPr>
        <p:spPr>
          <a:xfrm>
            <a:off x="1022452" y="1475545"/>
            <a:ext cx="10147094" cy="3906910"/>
          </a:xfrm>
        </p:spPr>
        <p:txBody>
          <a:bodyPr/>
          <a:lstStyle/>
          <a:p>
            <a:pPr algn="just">
              <a:buFont typeface="Wingdings" panose="05000000000000000000" pitchFamily="2" charset="2"/>
              <a:buChar char="Ø"/>
            </a:pPr>
            <a:endParaRPr lang="en-GB" noProof="0">
              <a:latin typeface="+mn-lt"/>
              <a:cs typeface="Times New Roman" panose="02020603050405020304" pitchFamily="18" charset="0"/>
            </a:endParaRPr>
          </a:p>
          <a:p>
            <a:pPr algn="just">
              <a:buFont typeface="Wingdings" panose="05000000000000000000" pitchFamily="2" charset="2"/>
              <a:buChar char="Ø"/>
            </a:pPr>
            <a:r>
              <a:rPr lang="en-GB" b="1" i="1" noProof="0">
                <a:solidFill>
                  <a:srgbClr val="FF0000"/>
                </a:solidFill>
                <a:latin typeface="+mn-lt"/>
                <a:cs typeface="Times New Roman" panose="02020603050405020304" pitchFamily="18" charset="0"/>
              </a:rPr>
              <a:t>1</a:t>
            </a:r>
            <a:r>
              <a:rPr lang="en-GB" noProof="0">
                <a:latin typeface="+mn-lt"/>
                <a:cs typeface="Times New Roman" panose="02020603050405020304" pitchFamily="18" charset="0"/>
              </a:rPr>
              <a:t> </a:t>
            </a:r>
            <a:r>
              <a:rPr lang="en-GB">
                <a:latin typeface="+mn-lt"/>
              </a:rPr>
              <a:t> hour without interruption, and a total of no more than </a:t>
            </a:r>
            <a:r>
              <a:rPr lang="en-GB" b="1" i="1" noProof="0">
                <a:solidFill>
                  <a:srgbClr val="FF0000"/>
                </a:solidFill>
                <a:latin typeface="+mn-lt"/>
                <a:cs typeface="Times New Roman" panose="02020603050405020304" pitchFamily="18" charset="0"/>
              </a:rPr>
              <a:t>2</a:t>
            </a:r>
            <a:r>
              <a:rPr lang="en-GB">
                <a:latin typeface="+mn-lt"/>
              </a:rPr>
              <a:t> hours per day, for minors under the age of 14;</a:t>
            </a:r>
            <a:endParaRPr lang="en-GB">
              <a:latin typeface="+mn-lt"/>
              <a:cs typeface="Times New Roman" panose="02020603050405020304" pitchFamily="18" charset="0"/>
            </a:endParaRPr>
          </a:p>
          <a:p>
            <a:pPr algn="just">
              <a:buFont typeface="Wingdings" panose="05000000000000000000" pitchFamily="2" charset="2"/>
              <a:buChar char="Ø"/>
            </a:pPr>
            <a:endParaRPr lang="en-GB" noProof="0">
              <a:latin typeface="+mn-lt"/>
              <a:cs typeface="Times New Roman" panose="02020603050405020304" pitchFamily="18" charset="0"/>
            </a:endParaRPr>
          </a:p>
          <a:p>
            <a:pPr algn="just">
              <a:buFont typeface="Wingdings" panose="05000000000000000000" pitchFamily="2" charset="2"/>
              <a:buChar char="Ø"/>
            </a:pPr>
            <a:r>
              <a:rPr lang="en-GB" b="1" i="1" noProof="0">
                <a:solidFill>
                  <a:srgbClr val="FF0000"/>
                </a:solidFill>
                <a:latin typeface="+mn-lt"/>
                <a:cs typeface="Times New Roman" panose="02020603050405020304" pitchFamily="18" charset="0"/>
              </a:rPr>
              <a:t>2</a:t>
            </a:r>
            <a:r>
              <a:rPr lang="en-GB" noProof="0">
                <a:latin typeface="+mn-lt"/>
                <a:cs typeface="Times New Roman" panose="02020603050405020304" pitchFamily="18" charset="0"/>
              </a:rPr>
              <a:t> hours without interruption, and a total of no more than </a:t>
            </a:r>
            <a:r>
              <a:rPr lang="en-GB" b="1" i="1" noProof="0">
                <a:solidFill>
                  <a:srgbClr val="FF0000"/>
                </a:solidFill>
                <a:latin typeface="+mn-lt"/>
                <a:cs typeface="Times New Roman" panose="02020603050405020304" pitchFamily="18" charset="0"/>
              </a:rPr>
              <a:t>4</a:t>
            </a:r>
            <a:r>
              <a:rPr lang="en-GB" noProof="0">
                <a:latin typeface="+mn-lt"/>
                <a:cs typeface="Times New Roman" panose="02020603050405020304" pitchFamily="18" charset="0"/>
              </a:rPr>
              <a:t> hours per day, for minors over the age of 14. </a:t>
            </a:r>
          </a:p>
        </p:txBody>
      </p:sp>
      <p:sp>
        <p:nvSpPr>
          <p:cNvPr id="2" name="Cím 1">
            <a:extLst>
              <a:ext uri="{FF2B5EF4-FFF2-40B4-BE49-F238E27FC236}">
                <a16:creationId xmlns:a16="http://schemas.microsoft.com/office/drawing/2014/main" id="{5F7B283A-BC6A-BD55-8335-A9F0F21B609B}"/>
              </a:ext>
            </a:extLst>
          </p:cNvPr>
          <p:cNvSpPr>
            <a:spLocks noGrp="1"/>
          </p:cNvSpPr>
          <p:nvPr>
            <p:ph type="title"/>
          </p:nvPr>
        </p:nvSpPr>
        <p:spPr>
          <a:xfrm>
            <a:off x="1022452" y="967945"/>
            <a:ext cx="10147095" cy="507600"/>
          </a:xfrm>
        </p:spPr>
        <p:txBody>
          <a:bodyPr/>
          <a:lstStyle/>
          <a:p>
            <a:pPr algn="ctr"/>
            <a:r>
              <a:rPr lang="en-GB" noProof="0">
                <a:solidFill>
                  <a:srgbClr val="001F5F"/>
                </a:solidFill>
              </a:rPr>
              <a:t>2.7 Duration of the hearing</a:t>
            </a:r>
            <a:endParaRPr lang="en-GB" noProof="0">
              <a:solidFill>
                <a:srgbClr val="001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2674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E056-9523-1D2F-0E8B-749971E9CE74}"/>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945FEE47-9F00-9ED6-2AE2-A227109F0E61}"/>
              </a:ext>
            </a:extLst>
          </p:cNvPr>
          <p:cNvSpPr>
            <a:spLocks noGrp="1"/>
          </p:cNvSpPr>
          <p:nvPr>
            <p:ph idx="1"/>
          </p:nvPr>
        </p:nvSpPr>
        <p:spPr>
          <a:xfrm>
            <a:off x="1065494" y="1530811"/>
            <a:ext cx="10061011" cy="3796378"/>
          </a:xfrm>
        </p:spPr>
        <p:txBody>
          <a:bodyPr/>
          <a:lstStyle/>
          <a:p>
            <a:pPr algn="just">
              <a:buFont typeface="Wingdings" panose="05000000000000000000" pitchFamily="2" charset="2"/>
              <a:buChar char="ü"/>
            </a:pPr>
            <a:endParaRPr lang="en-GB" b="1" noProof="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b="1" noProof="0">
                <a:latin typeface="Times New Roman" panose="02020603050405020304" pitchFamily="18" charset="0"/>
                <a:cs typeface="Times New Roman" panose="02020603050405020304" pitchFamily="18" charset="0"/>
              </a:rPr>
              <a:t>Protecting mental health </a:t>
            </a:r>
            <a:r>
              <a:rPr lang="en-GB" noProof="0">
                <a:latin typeface="Times New Roman" panose="02020603050405020304" pitchFamily="18" charset="0"/>
                <a:cs typeface="Times New Roman" panose="02020603050405020304" pitchFamily="18" charset="0"/>
              </a:rPr>
              <a:t>- reduces the risk of </a:t>
            </a:r>
            <a:r>
              <a:rPr lang="en-GB" noProof="0" err="1">
                <a:latin typeface="Times New Roman" panose="02020603050405020304" pitchFamily="18" charset="0"/>
                <a:cs typeface="Times New Roman" panose="02020603050405020304" pitchFamily="18" charset="0"/>
              </a:rPr>
              <a:t>retraumatization</a:t>
            </a:r>
            <a:r>
              <a:rPr lang="en-GB" noProof="0">
                <a:latin typeface="Times New Roman" panose="02020603050405020304" pitchFamily="18" charset="0"/>
                <a:cs typeface="Times New Roman" panose="02020603050405020304" pitchFamily="18" charset="0"/>
              </a:rPr>
              <a:t> and anxiety;</a:t>
            </a:r>
          </a:p>
          <a:p>
            <a:pPr algn="just">
              <a:buFont typeface="Wingdings" panose="05000000000000000000" pitchFamily="2" charset="2"/>
              <a:buChar char="ü"/>
            </a:pPr>
            <a:r>
              <a:rPr lang="en-GB" b="1" noProof="0">
                <a:latin typeface="Times New Roman" panose="02020603050405020304" pitchFamily="18" charset="0"/>
                <a:cs typeface="Times New Roman" panose="02020603050405020304" pitchFamily="18" charset="0"/>
              </a:rPr>
              <a:t>Creating a safe and child-friendly environment </a:t>
            </a:r>
            <a:r>
              <a:rPr lang="en-GB">
                <a:latin typeface="Times New Roman" panose="02020603050405020304" pitchFamily="18" charset="0"/>
                <a:cs typeface="Times New Roman" panose="02020603050405020304" pitchFamily="18" charset="0"/>
              </a:rPr>
              <a:t>-</a:t>
            </a:r>
            <a:r>
              <a:rPr lang="en-GB" noProof="0">
                <a:latin typeface="Times New Roman" panose="02020603050405020304" pitchFamily="18" charset="0"/>
                <a:cs typeface="Times New Roman" panose="02020603050405020304" pitchFamily="18" charset="0"/>
              </a:rPr>
              <a:t> the child is interviewed in an age-appropriate setting;</a:t>
            </a:r>
          </a:p>
          <a:p>
            <a:pPr algn="just">
              <a:buFont typeface="Wingdings" panose="05000000000000000000" pitchFamily="2" charset="2"/>
              <a:buChar char="ü"/>
            </a:pPr>
            <a:r>
              <a:rPr lang="en-GB" b="1" noProof="0">
                <a:latin typeface="Times New Roman" panose="02020603050405020304" pitchFamily="18" charset="0"/>
                <a:cs typeface="Times New Roman" panose="02020603050405020304" pitchFamily="18" charset="0"/>
              </a:rPr>
              <a:t>Minimizing contact with the defendant </a:t>
            </a:r>
            <a:r>
              <a:rPr lang="en-GB" noProof="0">
                <a:latin typeface="Times New Roman" panose="02020603050405020304" pitchFamily="18" charset="0"/>
                <a:cs typeface="Times New Roman" panose="02020603050405020304" pitchFamily="18" charset="0"/>
              </a:rPr>
              <a:t>- prevents intimidation or influence over the child's statements.</a:t>
            </a:r>
          </a:p>
        </p:txBody>
      </p:sp>
      <p:sp>
        <p:nvSpPr>
          <p:cNvPr id="2" name="Cím 1">
            <a:extLst>
              <a:ext uri="{FF2B5EF4-FFF2-40B4-BE49-F238E27FC236}">
                <a16:creationId xmlns:a16="http://schemas.microsoft.com/office/drawing/2014/main" id="{F145D165-47CB-1C02-B8AF-1ECFB4370A39}"/>
              </a:ext>
            </a:extLst>
          </p:cNvPr>
          <p:cNvSpPr>
            <a:spLocks noGrp="1"/>
          </p:cNvSpPr>
          <p:nvPr>
            <p:ph type="title"/>
          </p:nvPr>
        </p:nvSpPr>
        <p:spPr>
          <a:xfrm>
            <a:off x="1072694" y="1023211"/>
            <a:ext cx="10046610" cy="507600"/>
          </a:xfrm>
        </p:spPr>
        <p:txBody>
          <a:bodyPr/>
          <a:lstStyle/>
          <a:p>
            <a:pPr algn="ctr"/>
            <a:r>
              <a:rPr lang="en-GB" noProof="0">
                <a:solidFill>
                  <a:srgbClr val="001F5F"/>
                </a:solidFill>
                <a:cs typeface="Times New Roman" panose="02020603050405020304" pitchFamily="18" charset="0"/>
              </a:rPr>
              <a:t>3. Benefits of hearing children under special conditions</a:t>
            </a:r>
            <a:endParaRPr lang="en-GB" noProof="0">
              <a:solidFill>
                <a:srgbClr val="001F5F"/>
              </a:solidFill>
            </a:endParaRPr>
          </a:p>
        </p:txBody>
      </p:sp>
    </p:spTree>
    <p:extLst>
      <p:ext uri="{BB962C8B-B14F-4D97-AF65-F5344CB8AC3E}">
        <p14:creationId xmlns:p14="http://schemas.microsoft.com/office/powerpoint/2010/main" val="29992678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59BD83-02EB-C3A7-9DF5-8FFB8D0484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4759" y="993600"/>
            <a:ext cx="4266751" cy="4343400"/>
          </a:xfrm>
          <a:scene3d>
            <a:camera prst="orthographicFront"/>
            <a:lightRig rig="threePt" dir="t"/>
          </a:scene3d>
          <a:sp3d>
            <a:bevelT w="152400" h="50800" prst="softRound"/>
          </a:sp3d>
        </p:spPr>
      </p:pic>
      <p:sp>
        <p:nvSpPr>
          <p:cNvPr id="2" name="Cím 1"/>
          <p:cNvSpPr>
            <a:spLocks noGrp="1"/>
          </p:cNvSpPr>
          <p:nvPr>
            <p:ph type="title"/>
          </p:nvPr>
        </p:nvSpPr>
        <p:spPr>
          <a:xfrm>
            <a:off x="1704000" y="337144"/>
            <a:ext cx="8784000" cy="507600"/>
          </a:xfrm>
          <a:solidFill>
            <a:schemeClr val="accent3">
              <a:lumMod val="20000"/>
              <a:lumOff val="80000"/>
            </a:schemeClr>
          </a:solidFill>
          <a:ln>
            <a:solidFill>
              <a:schemeClr val="accent3">
                <a:lumMod val="20000"/>
                <a:lumOff val="80000"/>
              </a:schemeClr>
            </a:solidFill>
          </a:ln>
          <a:scene3d>
            <a:camera prst="orthographicFront"/>
            <a:lightRig rig="threePt" dir="t"/>
          </a:scene3d>
          <a:sp3d>
            <a:bevelT/>
          </a:sp3d>
        </p:spPr>
        <p:txBody>
          <a:bodyPr/>
          <a:lstStyle/>
          <a:p>
            <a:pPr algn="ctr"/>
            <a:r>
              <a:rPr lang="en-GB" noProof="0">
                <a:solidFill>
                  <a:srgbClr val="002060"/>
                </a:solidFill>
              </a:rPr>
              <a:t>Coordinator</a:t>
            </a:r>
          </a:p>
        </p:txBody>
      </p:sp>
      <p:sp>
        <p:nvSpPr>
          <p:cNvPr id="6" name="Rectangle: Rounded Corners 5">
            <a:extLst>
              <a:ext uri="{FF2B5EF4-FFF2-40B4-BE49-F238E27FC236}">
                <a16:creationId xmlns:a16="http://schemas.microsoft.com/office/drawing/2014/main" id="{18E041AF-74B9-7F35-62CD-0CF0C2004EB0}"/>
              </a:ext>
            </a:extLst>
          </p:cNvPr>
          <p:cNvSpPr/>
          <p:nvPr/>
        </p:nvSpPr>
        <p:spPr>
          <a:xfrm>
            <a:off x="6550492" y="993600"/>
            <a:ext cx="5421768" cy="4084009"/>
          </a:xfrm>
          <a:prstGeom prst="roundRec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just">
              <a:buAutoNum type="arabicPeriod"/>
            </a:pPr>
            <a:r>
              <a:rPr lang="en-GB" sz="2400" noProof="0">
                <a:solidFill>
                  <a:srgbClr val="002060"/>
                </a:solidFill>
                <a:latin typeface="Times New Roman" panose="02020603050405020304" pitchFamily="18" charset="0"/>
                <a:cs typeface="Times New Roman" panose="02020603050405020304" pitchFamily="18" charset="0"/>
              </a:rPr>
              <a:t>1992 – 2020, employee of the Ministry of Internal Affairs; </a:t>
            </a:r>
          </a:p>
          <a:p>
            <a:pPr marL="514350" indent="-514350" algn="just">
              <a:buAutoNum type="arabicPeriod"/>
            </a:pPr>
            <a:r>
              <a:rPr lang="en-GB" sz="2400" noProof="0">
                <a:solidFill>
                  <a:srgbClr val="002060"/>
                </a:solidFill>
                <a:latin typeface="Times New Roman" panose="02020603050405020304" pitchFamily="18" charset="0"/>
                <a:cs typeface="Times New Roman" panose="02020603050405020304" pitchFamily="18" charset="0"/>
              </a:rPr>
              <a:t>2016 – 2020, Head of the General Directorate Prosecution of the General Police Inspectorate of the Ministry of Internal Affairs; </a:t>
            </a:r>
          </a:p>
          <a:p>
            <a:pPr marL="514350" indent="-514350" algn="just">
              <a:buAutoNum type="arabicPeriod"/>
            </a:pPr>
            <a:r>
              <a:rPr lang="en-GB" sz="2400" noProof="0">
                <a:solidFill>
                  <a:srgbClr val="002060"/>
                </a:solidFill>
                <a:latin typeface="Times New Roman" panose="02020603050405020304" pitchFamily="18" charset="0"/>
                <a:cs typeface="Times New Roman" panose="02020603050405020304" pitchFamily="18" charset="0"/>
              </a:rPr>
              <a:t>2020 – present, trainer at the “Ștefan cel Mare” Academy of the Ministry of Internal Affairs; </a:t>
            </a:r>
          </a:p>
          <a:p>
            <a:pPr marL="514350" indent="-514350" algn="just">
              <a:buAutoNum type="arabicPeriod"/>
            </a:pPr>
            <a:r>
              <a:rPr lang="en-GB" sz="2400" noProof="0">
                <a:solidFill>
                  <a:srgbClr val="002060"/>
                </a:solidFill>
                <a:latin typeface="Times New Roman" panose="02020603050405020304" pitchFamily="18" charset="0"/>
                <a:cs typeface="Times New Roman" panose="02020603050405020304" pitchFamily="18" charset="0"/>
              </a:rPr>
              <a:t>PhD candidate.</a:t>
            </a:r>
          </a:p>
        </p:txBody>
      </p:sp>
      <p:sp>
        <p:nvSpPr>
          <p:cNvPr id="7" name="Rectangle: Rounded Corners 6">
            <a:extLst>
              <a:ext uri="{FF2B5EF4-FFF2-40B4-BE49-F238E27FC236}">
                <a16:creationId xmlns:a16="http://schemas.microsoft.com/office/drawing/2014/main" id="{F6ADAEB4-D49C-E3CF-2C66-7D0133C8F916}"/>
              </a:ext>
            </a:extLst>
          </p:cNvPr>
          <p:cNvSpPr/>
          <p:nvPr/>
        </p:nvSpPr>
        <p:spPr>
          <a:xfrm>
            <a:off x="1585994" y="5485856"/>
            <a:ext cx="3844279" cy="9144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noProof="0">
                <a:solidFill>
                  <a:srgbClr val="002060"/>
                </a:solidFill>
              </a:rPr>
              <a:t>Grigore MOGA</a:t>
            </a:r>
          </a:p>
        </p:txBody>
      </p:sp>
    </p:spTree>
    <p:extLst>
      <p:ext uri="{BB962C8B-B14F-4D97-AF65-F5344CB8AC3E}">
        <p14:creationId xmlns:p14="http://schemas.microsoft.com/office/powerpoint/2010/main" val="9567830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C263-DD1C-4909-0D44-A6435F6CF23B}"/>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A6CBB33E-9211-A7CE-BCA1-7C719D645247}"/>
              </a:ext>
            </a:extLst>
          </p:cNvPr>
          <p:cNvSpPr>
            <a:spLocks noGrp="1"/>
          </p:cNvSpPr>
          <p:nvPr>
            <p:ph idx="1"/>
          </p:nvPr>
        </p:nvSpPr>
        <p:spPr>
          <a:xfrm>
            <a:off x="1020277" y="1390134"/>
            <a:ext cx="10151446" cy="4077732"/>
          </a:xfrm>
        </p:spPr>
        <p:txBody>
          <a:bodyPr/>
          <a:lstStyle/>
          <a:p>
            <a:pPr algn="just">
              <a:buFont typeface="Wingdings" panose="05000000000000000000" pitchFamily="2" charset="2"/>
              <a:buChar char="ü"/>
            </a:pPr>
            <a:r>
              <a:rPr lang="en-GB" b="1" noProof="0">
                <a:latin typeface="+mn-lt"/>
                <a:cs typeface="Times New Roman" panose="02020603050405020304" pitchFamily="18" charset="0"/>
              </a:rPr>
              <a:t>Improved quality of evidence </a:t>
            </a:r>
            <a:r>
              <a:rPr lang="en-GB">
                <a:latin typeface="+mn-lt"/>
                <a:cs typeface="Times New Roman" panose="02020603050405020304" pitchFamily="18" charset="0"/>
              </a:rPr>
              <a:t>-</a:t>
            </a:r>
            <a:r>
              <a:rPr lang="en-GB" noProof="0">
                <a:latin typeface="+mn-lt"/>
                <a:cs typeface="Times New Roman" panose="02020603050405020304" pitchFamily="18" charset="0"/>
              </a:rPr>
              <a:t> statements are clearer and more credible;</a:t>
            </a:r>
          </a:p>
          <a:p>
            <a:pPr algn="just">
              <a:buFont typeface="Wingdings" panose="05000000000000000000" pitchFamily="2" charset="2"/>
              <a:buChar char="ü"/>
            </a:pPr>
            <a:r>
              <a:rPr lang="en-GB" b="1" noProof="0">
                <a:latin typeface="+mn-lt"/>
                <a:cs typeface="Times New Roman" panose="02020603050405020304" pitchFamily="18" charset="0"/>
              </a:rPr>
              <a:t>Respect for the best interests of the child </a:t>
            </a:r>
            <a:r>
              <a:rPr lang="en-GB" noProof="0">
                <a:latin typeface="+mn-lt"/>
                <a:cs typeface="Times New Roman" panose="02020603050405020304" pitchFamily="18" charset="0"/>
              </a:rPr>
              <a:t>- in accordance with international standards (e.g., UN Convention on the Rights of the Child);</a:t>
            </a:r>
          </a:p>
          <a:p>
            <a:pPr algn="just">
              <a:buFont typeface="Wingdings" panose="05000000000000000000" pitchFamily="2" charset="2"/>
              <a:buChar char="ü"/>
            </a:pPr>
            <a:r>
              <a:rPr lang="en-GB" b="1" noProof="0">
                <a:latin typeface="+mn-lt"/>
                <a:cs typeface="Times New Roman" panose="02020603050405020304" pitchFamily="18" charset="0"/>
              </a:rPr>
              <a:t>Avoidance of repeated hearings </a:t>
            </a:r>
            <a:r>
              <a:rPr lang="en-GB" noProof="0">
                <a:latin typeface="+mn-lt"/>
                <a:cs typeface="Times New Roman" panose="02020603050405020304" pitchFamily="18" charset="0"/>
              </a:rPr>
              <a:t>- through complete video recording of the hearing.</a:t>
            </a:r>
          </a:p>
          <a:p>
            <a:pPr algn="just">
              <a:buFont typeface="Wingdings" panose="05000000000000000000" pitchFamily="2" charset="2"/>
              <a:buChar char="ü"/>
            </a:pPr>
            <a:r>
              <a:rPr lang="en-GB" noProof="0">
                <a:latin typeface="+mn-lt"/>
                <a:cs typeface="Times New Roman" panose="02020603050405020304" pitchFamily="18" charset="0"/>
              </a:rPr>
              <a:t>  </a:t>
            </a:r>
            <a:r>
              <a:rPr lang="en-GB" b="1" i="1" noProof="0">
                <a:solidFill>
                  <a:srgbClr val="FF0000"/>
                </a:solidFill>
                <a:latin typeface="+mn-lt"/>
                <a:cs typeface="Times New Roman" panose="02020603050405020304" pitchFamily="18" charset="0"/>
              </a:rPr>
              <a:t>NOTE: the minor is not summoned to court.</a:t>
            </a:r>
            <a:endParaRPr lang="en-GB" noProof="0">
              <a:latin typeface="+mn-lt"/>
              <a:cs typeface="Times New Roman" panose="02020603050405020304" pitchFamily="18" charset="0"/>
            </a:endParaRPr>
          </a:p>
        </p:txBody>
      </p:sp>
      <p:sp>
        <p:nvSpPr>
          <p:cNvPr id="2" name="Cím 1">
            <a:extLst>
              <a:ext uri="{FF2B5EF4-FFF2-40B4-BE49-F238E27FC236}">
                <a16:creationId xmlns:a16="http://schemas.microsoft.com/office/drawing/2014/main" id="{902806AF-FDF7-EC4D-7A03-B59D943313C9}"/>
              </a:ext>
            </a:extLst>
          </p:cNvPr>
          <p:cNvSpPr>
            <a:spLocks noGrp="1"/>
          </p:cNvSpPr>
          <p:nvPr>
            <p:ph type="title"/>
          </p:nvPr>
        </p:nvSpPr>
        <p:spPr>
          <a:xfrm>
            <a:off x="1020277" y="797972"/>
            <a:ext cx="10137046" cy="507600"/>
          </a:xfrm>
        </p:spPr>
        <p:txBody>
          <a:bodyPr/>
          <a:lstStyle/>
          <a:p>
            <a:pPr algn="ctr"/>
            <a:r>
              <a:rPr lang="en-GB" noProof="0">
                <a:solidFill>
                  <a:srgbClr val="001F5F"/>
                </a:solidFill>
                <a:cs typeface="Times New Roman" panose="02020603050405020304" pitchFamily="18" charset="0"/>
              </a:rPr>
              <a:t>3. Benefits of hearing children under special conditions</a:t>
            </a:r>
            <a:endParaRPr lang="en-GB" noProof="0"/>
          </a:p>
        </p:txBody>
      </p:sp>
    </p:spTree>
    <p:extLst>
      <p:ext uri="{BB962C8B-B14F-4D97-AF65-F5344CB8AC3E}">
        <p14:creationId xmlns:p14="http://schemas.microsoft.com/office/powerpoint/2010/main" val="25539195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79A8-0D33-C21A-6B75-196B822B11E4}"/>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4A8CB8-CDC0-392E-D515-166517B1D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03" y="1173162"/>
            <a:ext cx="6665675" cy="451167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sp>
        <p:nvSpPr>
          <p:cNvPr id="2" name="Cím 1">
            <a:extLst>
              <a:ext uri="{FF2B5EF4-FFF2-40B4-BE49-F238E27FC236}">
                <a16:creationId xmlns:a16="http://schemas.microsoft.com/office/drawing/2014/main" id="{2A83F228-6C7D-F79A-5E17-46F5B8F2F059}"/>
              </a:ext>
            </a:extLst>
          </p:cNvPr>
          <p:cNvSpPr>
            <a:spLocks noGrp="1"/>
          </p:cNvSpPr>
          <p:nvPr>
            <p:ph type="title"/>
          </p:nvPr>
        </p:nvSpPr>
        <p:spPr>
          <a:xfrm>
            <a:off x="680922" y="527612"/>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solidFill>
                <a:srgbClr val="001F5F"/>
              </a:solidFill>
            </a:endParaRPr>
          </a:p>
        </p:txBody>
      </p:sp>
      <p:sp>
        <p:nvSpPr>
          <p:cNvPr id="8" name="Rectangle: Rounded Corners 7">
            <a:extLst>
              <a:ext uri="{FF2B5EF4-FFF2-40B4-BE49-F238E27FC236}">
                <a16:creationId xmlns:a16="http://schemas.microsoft.com/office/drawing/2014/main" id="{85D98D13-8FB8-3092-E29D-B698D257C1A9}"/>
              </a:ext>
            </a:extLst>
          </p:cNvPr>
          <p:cNvSpPr/>
          <p:nvPr/>
        </p:nvSpPr>
        <p:spPr>
          <a:xfrm>
            <a:off x="8109021" y="1173162"/>
            <a:ext cx="3798276" cy="398164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600" noProof="0">
                <a:solidFill>
                  <a:schemeClr val="tx1"/>
                </a:solidFill>
                <a:cs typeface="Times New Roman" panose="02020603050405020304" pitchFamily="18" charset="0"/>
              </a:rPr>
              <a:t>The first launch of the project took place between April 27 - May 18, 2023.</a:t>
            </a:r>
          </a:p>
          <a:p>
            <a:pPr algn="just"/>
            <a:r>
              <a:rPr lang="en-GB" sz="2600" b="1" noProof="0">
                <a:solidFill>
                  <a:schemeClr val="tx1"/>
                </a:solidFill>
                <a:cs typeface="Times New Roman" panose="02020603050405020304" pitchFamily="18" charset="0"/>
              </a:rPr>
              <a:t>2500</a:t>
            </a:r>
            <a:r>
              <a:rPr lang="en-GB" sz="2600" noProof="0">
                <a:solidFill>
                  <a:schemeClr val="tx1"/>
                </a:solidFill>
                <a:cs typeface="Times New Roman" panose="02020603050405020304" pitchFamily="18" charset="0"/>
              </a:rPr>
              <a:t> people from </a:t>
            </a:r>
            <a:r>
              <a:rPr lang="en-GB" sz="2600" b="1" noProof="0">
                <a:solidFill>
                  <a:schemeClr val="tx1"/>
                </a:solidFill>
                <a:cs typeface="Times New Roman" panose="02020603050405020304" pitchFamily="18" charset="0"/>
              </a:rPr>
              <a:t>18 regions</a:t>
            </a:r>
            <a:r>
              <a:rPr lang="en-GB" sz="2600" noProof="0">
                <a:solidFill>
                  <a:schemeClr val="tx1"/>
                </a:solidFill>
                <a:cs typeface="Times New Roman" panose="02020603050405020304" pitchFamily="18" charset="0"/>
              </a:rPr>
              <a:t> received useful  information regarding THB.</a:t>
            </a:r>
          </a:p>
        </p:txBody>
      </p:sp>
    </p:spTree>
    <p:extLst>
      <p:ext uri="{BB962C8B-B14F-4D97-AF65-F5344CB8AC3E}">
        <p14:creationId xmlns:p14="http://schemas.microsoft.com/office/powerpoint/2010/main" val="95185939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56E7-4B9D-8BA8-20FE-6B4BBA3A544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01408F0-BEB2-30BA-8C2B-705179F51F65}"/>
              </a:ext>
            </a:extLst>
          </p:cNvPr>
          <p:cNvSpPr>
            <a:spLocks noGrp="1"/>
          </p:cNvSpPr>
          <p:nvPr>
            <p:ph type="title"/>
          </p:nvPr>
        </p:nvSpPr>
        <p:spPr>
          <a:xfrm>
            <a:off x="680922" y="538369"/>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sp>
        <p:nvSpPr>
          <p:cNvPr id="8" name="Rectangle: Rounded Corners 7">
            <a:extLst>
              <a:ext uri="{FF2B5EF4-FFF2-40B4-BE49-F238E27FC236}">
                <a16:creationId xmlns:a16="http://schemas.microsoft.com/office/drawing/2014/main" id="{01D4D0D5-389A-6B26-F093-B66E316CC2BB}"/>
              </a:ext>
            </a:extLst>
          </p:cNvPr>
          <p:cNvSpPr/>
          <p:nvPr/>
        </p:nvSpPr>
        <p:spPr>
          <a:xfrm>
            <a:off x="8109021" y="1173162"/>
            <a:ext cx="3798276" cy="398164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200" noProof="0">
              <a:solidFill>
                <a:schemeClr val="tx1"/>
              </a:solidFill>
              <a:cs typeface="Times New Roman" panose="02020603050405020304" pitchFamily="18" charset="0"/>
            </a:endParaRPr>
          </a:p>
          <a:p>
            <a:pPr algn="just"/>
            <a:r>
              <a:rPr lang="en-GB" sz="2200" noProof="0">
                <a:solidFill>
                  <a:schemeClr val="tx1"/>
                </a:solidFill>
                <a:cs typeface="Times New Roman" panose="02020603050405020304" pitchFamily="18" charset="0"/>
              </a:rPr>
              <a:t>The project was implemented by:</a:t>
            </a:r>
          </a:p>
          <a:p>
            <a:pPr algn="just"/>
            <a:r>
              <a:rPr lang="en-GB" sz="2200" noProof="0">
                <a:solidFill>
                  <a:schemeClr val="tx1"/>
                </a:solidFill>
                <a:cs typeface="Times New Roman" panose="02020603050405020304" pitchFamily="18" charset="0"/>
              </a:rPr>
              <a:t>1. Open Gate International NGO;</a:t>
            </a:r>
          </a:p>
          <a:p>
            <a:pPr algn="just"/>
            <a:r>
              <a:rPr lang="en-GB" sz="2200" noProof="0">
                <a:solidFill>
                  <a:schemeClr val="tx1"/>
                </a:solidFill>
                <a:cs typeface="Times New Roman" panose="02020603050405020304" pitchFamily="18" charset="0"/>
              </a:rPr>
              <a:t>2. Technical University of Moldova(UTM/TUM);</a:t>
            </a:r>
          </a:p>
          <a:p>
            <a:pPr algn="just"/>
            <a:r>
              <a:rPr lang="en-GB" sz="2200" noProof="0">
                <a:solidFill>
                  <a:schemeClr val="tx1"/>
                </a:solidFill>
                <a:cs typeface="Times New Roman" panose="02020603050405020304" pitchFamily="18" charset="0"/>
              </a:rPr>
              <a:t>3. ,,Ștefan cel Mare” Academy of the MIA;</a:t>
            </a:r>
          </a:p>
          <a:p>
            <a:pPr algn="just"/>
            <a:r>
              <a:rPr lang="en-GB" sz="2200" noProof="0">
                <a:solidFill>
                  <a:schemeClr val="tx1"/>
                </a:solidFill>
                <a:cs typeface="Times New Roman" panose="02020603050405020304" pitchFamily="18" charset="0"/>
              </a:rPr>
              <a:t>4. General Police Inspectorate of the MIA.</a:t>
            </a:r>
          </a:p>
          <a:p>
            <a:pPr algn="just"/>
            <a:endParaRPr lang="en-GB" sz="2200" noProof="0">
              <a:solidFill>
                <a:schemeClr val="tx1"/>
              </a:solidFill>
              <a:cs typeface="Times New Roman" panose="02020603050405020304" pitchFamily="18" charset="0"/>
            </a:endParaRPr>
          </a:p>
        </p:txBody>
      </p:sp>
      <p:pic>
        <p:nvPicPr>
          <p:cNvPr id="7" name="Content Placeholder 6">
            <a:extLst>
              <a:ext uri="{FF2B5EF4-FFF2-40B4-BE49-F238E27FC236}">
                <a16:creationId xmlns:a16="http://schemas.microsoft.com/office/drawing/2014/main" id="{3B5156AB-05BE-1182-C1CB-309A9FB618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03" y="1262332"/>
            <a:ext cx="6656136" cy="4333335"/>
          </a:xfrm>
          <a:scene3d>
            <a:camera prst="orthographicFront"/>
            <a:lightRig rig="threePt" dir="t"/>
          </a:scene3d>
          <a:sp3d>
            <a:bevelT/>
          </a:sp3d>
        </p:spPr>
      </p:pic>
    </p:spTree>
    <p:extLst>
      <p:ext uri="{BB962C8B-B14F-4D97-AF65-F5344CB8AC3E}">
        <p14:creationId xmlns:p14="http://schemas.microsoft.com/office/powerpoint/2010/main" val="7845314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0E84A-3CD3-7A0F-7843-A753C55C92E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7C6AE960-1558-C95A-8B2F-FE799B64AABD}"/>
              </a:ext>
            </a:extLst>
          </p:cNvPr>
          <p:cNvSpPr>
            <a:spLocks noGrp="1"/>
          </p:cNvSpPr>
          <p:nvPr>
            <p:ph type="title"/>
          </p:nvPr>
        </p:nvSpPr>
        <p:spPr>
          <a:xfrm>
            <a:off x="680922" y="538369"/>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sp>
        <p:nvSpPr>
          <p:cNvPr id="8" name="Rectangle: Rounded Corners 7">
            <a:extLst>
              <a:ext uri="{FF2B5EF4-FFF2-40B4-BE49-F238E27FC236}">
                <a16:creationId xmlns:a16="http://schemas.microsoft.com/office/drawing/2014/main" id="{F5A2E7D8-9FDD-78D3-FDFD-F461EBBE4261}"/>
              </a:ext>
            </a:extLst>
          </p:cNvPr>
          <p:cNvSpPr/>
          <p:nvPr/>
        </p:nvSpPr>
        <p:spPr>
          <a:xfrm>
            <a:off x="7656845" y="2216926"/>
            <a:ext cx="3798276" cy="2424148"/>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600" noProof="0">
              <a:solidFill>
                <a:schemeClr val="tx1"/>
              </a:solidFill>
              <a:cs typeface="Times New Roman" panose="02020603050405020304" pitchFamily="18" charset="0"/>
            </a:endParaRPr>
          </a:p>
          <a:p>
            <a:pPr algn="just"/>
            <a:r>
              <a:rPr lang="en-GB" sz="2600" noProof="0">
                <a:solidFill>
                  <a:schemeClr val="tx1"/>
                </a:solidFill>
                <a:cs typeface="Times New Roman" panose="02020603050405020304" pitchFamily="18" charset="0"/>
              </a:rPr>
              <a:t>The project was realised with the help of the Embassy of the Kingdom of the Netherlands in Moldova!</a:t>
            </a:r>
          </a:p>
          <a:p>
            <a:pPr algn="just"/>
            <a:endParaRPr lang="en-GB" sz="2600" noProof="0">
              <a:solidFill>
                <a:schemeClr val="tx1"/>
              </a:solidFill>
              <a:cs typeface="Times New Roman" panose="02020603050405020304" pitchFamily="18" charset="0"/>
            </a:endParaRPr>
          </a:p>
        </p:txBody>
      </p:sp>
      <p:pic>
        <p:nvPicPr>
          <p:cNvPr id="6" name="Content Placeholder 5">
            <a:extLst>
              <a:ext uri="{FF2B5EF4-FFF2-40B4-BE49-F238E27FC236}">
                <a16:creationId xmlns:a16="http://schemas.microsoft.com/office/drawing/2014/main" id="{4F487B64-4ECC-ACCD-5979-8DEFAD386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922" y="1303008"/>
            <a:ext cx="5336366" cy="501662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809633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77B3F-D63A-8B63-89A8-01DF56F33357}"/>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BBF60EC-C85C-BD66-BFFF-12F4C2EF11EC}"/>
              </a:ext>
            </a:extLst>
          </p:cNvPr>
          <p:cNvSpPr>
            <a:spLocks noGrp="1"/>
          </p:cNvSpPr>
          <p:nvPr>
            <p:ph type="title"/>
          </p:nvPr>
        </p:nvSpPr>
        <p:spPr>
          <a:xfrm>
            <a:off x="680922" y="506096"/>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sp>
        <p:nvSpPr>
          <p:cNvPr id="8" name="Rectangle: Rounded Corners 7">
            <a:extLst>
              <a:ext uri="{FF2B5EF4-FFF2-40B4-BE49-F238E27FC236}">
                <a16:creationId xmlns:a16="http://schemas.microsoft.com/office/drawing/2014/main" id="{5C511523-6B42-6007-BB73-281E2A869558}"/>
              </a:ext>
            </a:extLst>
          </p:cNvPr>
          <p:cNvSpPr/>
          <p:nvPr/>
        </p:nvSpPr>
        <p:spPr>
          <a:xfrm>
            <a:off x="6451042" y="1494710"/>
            <a:ext cx="5456254" cy="331845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800" noProof="0">
                <a:solidFill>
                  <a:schemeClr val="tx1"/>
                </a:solidFill>
                <a:cs typeface="Times New Roman" panose="02020603050405020304" pitchFamily="18" charset="0"/>
              </a:rPr>
              <a:t>On the 9</a:t>
            </a:r>
            <a:r>
              <a:rPr lang="en-GB" sz="2800" baseline="30000" noProof="0">
                <a:solidFill>
                  <a:schemeClr val="tx1"/>
                </a:solidFill>
                <a:cs typeface="Times New Roman" panose="02020603050405020304" pitchFamily="18" charset="0"/>
              </a:rPr>
              <a:t>th</a:t>
            </a:r>
            <a:r>
              <a:rPr lang="en-GB" sz="2800" noProof="0">
                <a:solidFill>
                  <a:schemeClr val="tx1"/>
                </a:solidFill>
                <a:cs typeface="Times New Roman" panose="02020603050405020304" pitchFamily="18" charset="0"/>
              </a:rPr>
              <a:t> of April 2025, the equipment of the Escape Van was transferred to the </a:t>
            </a:r>
            <a:r>
              <a:rPr lang="en-GB" sz="2800" noProof="0" err="1">
                <a:solidFill>
                  <a:schemeClr val="tx1"/>
                </a:solidFill>
                <a:cs typeface="Times New Roman" panose="02020603050405020304" pitchFamily="18" charset="0"/>
              </a:rPr>
              <a:t>Inițiativă</a:t>
            </a:r>
            <a:r>
              <a:rPr lang="en-GB" sz="2800" noProof="0">
                <a:solidFill>
                  <a:schemeClr val="tx1"/>
                </a:solidFill>
                <a:cs typeface="Times New Roman" panose="02020603050405020304" pitchFamily="18" charset="0"/>
              </a:rPr>
              <a:t> </a:t>
            </a:r>
            <a:r>
              <a:rPr lang="en-GB" sz="2800" noProof="0" err="1">
                <a:solidFill>
                  <a:schemeClr val="tx1"/>
                </a:solidFill>
                <a:cs typeface="Times New Roman" panose="02020603050405020304" pitchFamily="18" charset="0"/>
              </a:rPr>
              <a:t>Pozitivă</a:t>
            </a:r>
            <a:r>
              <a:rPr lang="en-GB" sz="2800" noProof="0">
                <a:solidFill>
                  <a:schemeClr val="tx1"/>
                </a:solidFill>
                <a:cs typeface="Times New Roman" panose="02020603050405020304" pitchFamily="18" charset="0"/>
              </a:rPr>
              <a:t> NGO. </a:t>
            </a:r>
          </a:p>
          <a:p>
            <a:pPr algn="just"/>
            <a:endParaRPr lang="en-GB" sz="2800" noProof="0">
              <a:solidFill>
                <a:schemeClr val="tx1"/>
              </a:solidFill>
              <a:cs typeface="Times New Roman" panose="02020603050405020304" pitchFamily="18" charset="0"/>
            </a:endParaRPr>
          </a:p>
        </p:txBody>
      </p:sp>
      <p:pic>
        <p:nvPicPr>
          <p:cNvPr id="7" name="Content Placeholder 6">
            <a:extLst>
              <a:ext uri="{FF2B5EF4-FFF2-40B4-BE49-F238E27FC236}">
                <a16:creationId xmlns:a16="http://schemas.microsoft.com/office/drawing/2014/main" id="{7ED86ED3-AE1F-02A0-53B4-7CCE2F7C1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922" y="1253549"/>
            <a:ext cx="4539888" cy="509835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ross"/>
            <a:contourClr>
              <a:srgbClr val="FFFFFF"/>
            </a:contourClr>
          </a:sp3d>
        </p:spPr>
      </p:pic>
    </p:spTree>
    <p:extLst>
      <p:ext uri="{BB962C8B-B14F-4D97-AF65-F5344CB8AC3E}">
        <p14:creationId xmlns:p14="http://schemas.microsoft.com/office/powerpoint/2010/main" val="7486703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38CF6-D545-57B6-5FD0-B5F5EB1077D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56C0E1C-9CC4-A39A-D12D-7397CA2A9353}"/>
              </a:ext>
            </a:extLst>
          </p:cNvPr>
          <p:cNvSpPr>
            <a:spLocks noGrp="1"/>
          </p:cNvSpPr>
          <p:nvPr>
            <p:ph type="title"/>
          </p:nvPr>
        </p:nvSpPr>
        <p:spPr>
          <a:xfrm>
            <a:off x="680922" y="573907"/>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sp>
        <p:nvSpPr>
          <p:cNvPr id="8" name="Rectangle: Rounded Corners 7">
            <a:extLst>
              <a:ext uri="{FF2B5EF4-FFF2-40B4-BE49-F238E27FC236}">
                <a16:creationId xmlns:a16="http://schemas.microsoft.com/office/drawing/2014/main" id="{2F9D69AD-507D-0BFC-FD91-F831AFACFE7F}"/>
              </a:ext>
            </a:extLst>
          </p:cNvPr>
          <p:cNvSpPr/>
          <p:nvPr/>
        </p:nvSpPr>
        <p:spPr>
          <a:xfrm>
            <a:off x="7355393" y="1384178"/>
            <a:ext cx="4551903" cy="365004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GB" sz="2600" noProof="0">
                <a:solidFill>
                  <a:schemeClr val="tx1"/>
                </a:solidFill>
                <a:cs typeface="Times New Roman" panose="02020603050405020304" pitchFamily="18" charset="0"/>
              </a:rPr>
              <a:t>The Academy’s students were the first to benefit from the training sessions;</a:t>
            </a:r>
          </a:p>
          <a:p>
            <a:pPr marL="457200" indent="-457200" algn="just">
              <a:buFont typeface="Arial" panose="020B0604020202020204" pitchFamily="34" charset="0"/>
              <a:buChar char="•"/>
            </a:pPr>
            <a:r>
              <a:rPr lang="en-GB" sz="2600" noProof="0">
                <a:solidFill>
                  <a:schemeClr val="tx1"/>
                </a:solidFill>
                <a:cs typeface="Times New Roman" panose="02020603050405020304" pitchFamily="18" charset="0"/>
              </a:rPr>
              <a:t>450 police officers were trained;</a:t>
            </a:r>
          </a:p>
          <a:p>
            <a:pPr marL="457200" indent="-457200" algn="just">
              <a:buFont typeface="Arial" panose="020B0604020202020204" pitchFamily="34" charset="0"/>
              <a:buChar char="•"/>
            </a:pPr>
            <a:r>
              <a:rPr lang="en-GB" sz="2600" noProof="0">
                <a:solidFill>
                  <a:schemeClr val="tx1"/>
                </a:solidFill>
                <a:cs typeface="Times New Roman" panose="02020603050405020304" pitchFamily="18" charset="0"/>
              </a:rPr>
              <a:t>The project is expected to reach 20 localities, with around 7,000 potential beneficiaries. </a:t>
            </a:r>
          </a:p>
        </p:txBody>
      </p:sp>
      <p:pic>
        <p:nvPicPr>
          <p:cNvPr id="6" name="Content Placeholder 5">
            <a:extLst>
              <a:ext uri="{FF2B5EF4-FFF2-40B4-BE49-F238E27FC236}">
                <a16:creationId xmlns:a16="http://schemas.microsoft.com/office/drawing/2014/main" id="{80553872-C357-20CE-8F57-7F72211968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008" y="1253549"/>
            <a:ext cx="5436610" cy="452294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5040304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2423-FE06-B51D-5152-BE2C9AA8B3D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247895C-7A9F-2721-85C3-F2324F920994}"/>
              </a:ext>
            </a:extLst>
          </p:cNvPr>
          <p:cNvSpPr>
            <a:spLocks noGrp="1"/>
          </p:cNvSpPr>
          <p:nvPr>
            <p:ph type="title"/>
          </p:nvPr>
        </p:nvSpPr>
        <p:spPr>
          <a:xfrm>
            <a:off x="680922" y="484754"/>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sp>
        <p:nvSpPr>
          <p:cNvPr id="8" name="Rectangle: Rounded Corners 7">
            <a:extLst>
              <a:ext uri="{FF2B5EF4-FFF2-40B4-BE49-F238E27FC236}">
                <a16:creationId xmlns:a16="http://schemas.microsoft.com/office/drawing/2014/main" id="{ECAF1926-ADA3-A620-DDB0-6DBC0E3E9F50}"/>
              </a:ext>
            </a:extLst>
          </p:cNvPr>
          <p:cNvSpPr/>
          <p:nvPr/>
        </p:nvSpPr>
        <p:spPr>
          <a:xfrm>
            <a:off x="7737231" y="1234061"/>
            <a:ext cx="4170065" cy="347861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600" noProof="0">
                <a:solidFill>
                  <a:schemeClr val="tx1"/>
                </a:solidFill>
                <a:cs typeface="Times New Roman" panose="02020603050405020304" pitchFamily="18" charset="0"/>
              </a:rPr>
              <a:t>Nothing can be achieved without friendship and mutual support.</a:t>
            </a:r>
          </a:p>
        </p:txBody>
      </p:sp>
      <p:pic>
        <p:nvPicPr>
          <p:cNvPr id="7" name="Content Placeholder 6">
            <a:extLst>
              <a:ext uri="{FF2B5EF4-FFF2-40B4-BE49-F238E27FC236}">
                <a16:creationId xmlns:a16="http://schemas.microsoft.com/office/drawing/2014/main" id="{87F73875-9F5A-95F9-6BCB-55A82CCE5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922" y="1234061"/>
            <a:ext cx="6278252" cy="48853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070600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22D2-FF3E-B6E4-1367-2A45C543390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BC6C2B0-0558-4464-8246-75B13ECADD0C}"/>
              </a:ext>
            </a:extLst>
          </p:cNvPr>
          <p:cNvSpPr>
            <a:spLocks noGrp="1"/>
          </p:cNvSpPr>
          <p:nvPr>
            <p:ph type="title"/>
          </p:nvPr>
        </p:nvSpPr>
        <p:spPr>
          <a:xfrm>
            <a:off x="680922" y="519215"/>
            <a:ext cx="10830155" cy="507600"/>
          </a:xfrm>
          <a:solidFill>
            <a:schemeClr val="tx2">
              <a:lumMod val="20000"/>
              <a:lumOff val="80000"/>
            </a:schemeClr>
          </a:solidFill>
          <a:ln>
            <a:solidFill>
              <a:schemeClr val="accent1"/>
            </a:solidFill>
          </a:ln>
          <a:scene3d>
            <a:camera prst="orthographicFront"/>
            <a:lightRig rig="threePt" dir="t"/>
          </a:scene3d>
          <a:sp3d>
            <a:bevelT/>
          </a:sp3d>
        </p:spPr>
        <p:txBody>
          <a:bodyPr/>
          <a:lstStyle/>
          <a:p>
            <a:pPr algn="ctr"/>
            <a:r>
              <a:rPr lang="en-GB" noProof="0">
                <a:solidFill>
                  <a:srgbClr val="001F5F"/>
                </a:solidFill>
                <a:cs typeface="Times New Roman" panose="02020603050405020304" pitchFamily="18" charset="0"/>
              </a:rPr>
              <a:t>4. ESCAPE VAN Project </a:t>
            </a:r>
            <a:endParaRPr lang="en-GB" noProof="0"/>
          </a:p>
        </p:txBody>
      </p:sp>
      <p:pic>
        <p:nvPicPr>
          <p:cNvPr id="6" name="Content Placeholder 5">
            <a:extLst>
              <a:ext uri="{FF2B5EF4-FFF2-40B4-BE49-F238E27FC236}">
                <a16:creationId xmlns:a16="http://schemas.microsoft.com/office/drawing/2014/main" id="{5D350654-E7EE-493B-C8B9-88E9E11DD3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922" y="1234062"/>
            <a:ext cx="4614559" cy="487345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Rounded Corners 8">
            <a:extLst>
              <a:ext uri="{FF2B5EF4-FFF2-40B4-BE49-F238E27FC236}">
                <a16:creationId xmlns:a16="http://schemas.microsoft.com/office/drawing/2014/main" id="{2C8BDFFD-DF34-C537-6A24-AD3B67FF2A83}"/>
              </a:ext>
            </a:extLst>
          </p:cNvPr>
          <p:cNvSpPr/>
          <p:nvPr/>
        </p:nvSpPr>
        <p:spPr>
          <a:xfrm>
            <a:off x="5757115" y="2888271"/>
            <a:ext cx="6059156" cy="1565031"/>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noProof="0">
                <a:solidFill>
                  <a:schemeClr val="tx1"/>
                </a:solidFill>
                <a:cs typeface="Times New Roman" panose="02020603050405020304" pitchFamily="18" charset="0"/>
              </a:rPr>
              <a:t>With special appreciation to </a:t>
            </a:r>
          </a:p>
          <a:p>
            <a:pPr algn="ctr"/>
            <a:r>
              <a:rPr lang="en-GB" sz="3200" noProof="0">
                <a:solidFill>
                  <a:schemeClr val="tx1"/>
                </a:solidFill>
                <a:cs typeface="Times New Roman" panose="02020603050405020304" pitchFamily="18" charset="0"/>
              </a:rPr>
              <a:t>Jorn van </a:t>
            </a:r>
            <a:r>
              <a:rPr lang="en-GB" sz="3200" noProof="0" err="1">
                <a:solidFill>
                  <a:schemeClr val="tx1"/>
                </a:solidFill>
                <a:cs typeface="Times New Roman" panose="02020603050405020304" pitchFamily="18" charset="0"/>
              </a:rPr>
              <a:t>Rij</a:t>
            </a:r>
            <a:r>
              <a:rPr lang="en-GB" sz="3200" noProof="0">
                <a:solidFill>
                  <a:schemeClr val="tx1"/>
                </a:solidFill>
                <a:cs typeface="Times New Roman" panose="02020603050405020304" pitchFamily="18" charset="0"/>
              </a:rPr>
              <a:t>, </a:t>
            </a:r>
            <a:r>
              <a:rPr lang="en-GB" sz="3200" noProof="0" err="1">
                <a:solidFill>
                  <a:schemeClr val="tx1"/>
                </a:solidFill>
                <a:cs typeface="Times New Roman" panose="02020603050405020304" pitchFamily="18" charset="0"/>
              </a:rPr>
              <a:t>Ph.D</a:t>
            </a:r>
            <a:r>
              <a:rPr lang="en-GB" sz="3200" noProof="0">
                <a:solidFill>
                  <a:schemeClr val="tx1"/>
                </a:solidFill>
                <a:cs typeface="Times New Roman" panose="02020603050405020304" pitchFamily="18" charset="0"/>
              </a:rPr>
              <a:t>!</a:t>
            </a:r>
          </a:p>
        </p:txBody>
      </p:sp>
    </p:spTree>
    <p:extLst>
      <p:ext uri="{BB962C8B-B14F-4D97-AF65-F5344CB8AC3E}">
        <p14:creationId xmlns:p14="http://schemas.microsoft.com/office/powerpoint/2010/main" val="37833047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txBox="1">
            <a:spLocks/>
          </p:cNvSpPr>
          <p:nvPr/>
        </p:nvSpPr>
        <p:spPr>
          <a:xfrm>
            <a:off x="1108930" y="2589353"/>
            <a:ext cx="9974141" cy="106932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en-GB" sz="3600" noProof="0">
                <a:latin typeface="Garamond" panose="02020404030301010803" pitchFamily="18" charset="0"/>
              </a:rPr>
              <a:t>Questions?</a:t>
            </a:r>
          </a:p>
        </p:txBody>
      </p:sp>
      <p:sp>
        <p:nvSpPr>
          <p:cNvPr id="9" name="Alcím 2"/>
          <p:cNvSpPr txBox="1">
            <a:spLocks/>
          </p:cNvSpPr>
          <p:nvPr/>
        </p:nvSpPr>
        <p:spPr>
          <a:xfrm>
            <a:off x="9661894" y="195538"/>
            <a:ext cx="2377711" cy="923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GB" sz="2000" i="1" noProof="0">
              <a:latin typeface="Garamond" panose="02020404030301010803" pitchFamily="18" charset="0"/>
            </a:endParaRPr>
          </a:p>
        </p:txBody>
      </p:sp>
    </p:spTree>
    <p:extLst>
      <p:ext uri="{BB962C8B-B14F-4D97-AF65-F5344CB8AC3E}">
        <p14:creationId xmlns:p14="http://schemas.microsoft.com/office/powerpoint/2010/main" val="3622416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936B-FC5B-B1E5-B277-D0EB8C1A7F27}"/>
            </a:ext>
          </a:extLst>
        </p:cNvPr>
        <p:cNvGrpSpPr/>
        <p:nvPr/>
      </p:nvGrpSpPr>
      <p:grpSpPr>
        <a:xfrm>
          <a:off x="0" y="0"/>
          <a:ext cx="0" cy="0"/>
          <a:chOff x="0" y="0"/>
          <a:chExt cx="0" cy="0"/>
        </a:xfrm>
      </p:grpSpPr>
      <p:sp>
        <p:nvSpPr>
          <p:cNvPr id="12" name="Cím 1">
            <a:extLst>
              <a:ext uri="{FF2B5EF4-FFF2-40B4-BE49-F238E27FC236}">
                <a16:creationId xmlns:a16="http://schemas.microsoft.com/office/drawing/2014/main" id="{9C29C42F-8AD0-9A21-6127-57E0288D52A7}"/>
              </a:ext>
            </a:extLst>
          </p:cNvPr>
          <p:cNvSpPr txBox="1">
            <a:spLocks/>
          </p:cNvSpPr>
          <p:nvPr/>
        </p:nvSpPr>
        <p:spPr>
          <a:xfrm>
            <a:off x="1108930" y="2589353"/>
            <a:ext cx="9974141" cy="106932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en-GB" sz="3600" noProof="0">
                <a:latin typeface="Garamond" panose="02020404030301010803" pitchFamily="18" charset="0"/>
              </a:rPr>
              <a:t>Thank you for you attention!</a:t>
            </a:r>
          </a:p>
        </p:txBody>
      </p:sp>
      <p:sp>
        <p:nvSpPr>
          <p:cNvPr id="9" name="Alcím 2">
            <a:extLst>
              <a:ext uri="{FF2B5EF4-FFF2-40B4-BE49-F238E27FC236}">
                <a16:creationId xmlns:a16="http://schemas.microsoft.com/office/drawing/2014/main" id="{FF224ACF-E142-0AF6-DFC8-66386D836B6E}"/>
              </a:ext>
            </a:extLst>
          </p:cNvPr>
          <p:cNvSpPr txBox="1">
            <a:spLocks/>
          </p:cNvSpPr>
          <p:nvPr/>
        </p:nvSpPr>
        <p:spPr>
          <a:xfrm>
            <a:off x="9661894" y="195538"/>
            <a:ext cx="2377711" cy="923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GB" sz="2000" i="1" noProof="0">
              <a:latin typeface="Garamond" panose="02020404030301010803" pitchFamily="18" charset="0"/>
            </a:endParaRPr>
          </a:p>
        </p:txBody>
      </p:sp>
    </p:spTree>
    <p:extLst>
      <p:ext uri="{BB962C8B-B14F-4D97-AF65-F5344CB8AC3E}">
        <p14:creationId xmlns:p14="http://schemas.microsoft.com/office/powerpoint/2010/main" val="26662432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C1F0F-7814-9D9F-E280-EF133864CCCB}"/>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50D5AE6B-0966-A36C-C689-F2EFFFC93CD2}"/>
              </a:ext>
            </a:extLst>
          </p:cNvPr>
          <p:cNvSpPr>
            <a:spLocks noGrp="1"/>
          </p:cNvSpPr>
          <p:nvPr>
            <p:ph idx="1"/>
          </p:nvPr>
        </p:nvSpPr>
        <p:spPr>
          <a:xfrm>
            <a:off x="987473" y="950569"/>
            <a:ext cx="10188251" cy="4136065"/>
          </a:xfrm>
          <a:solidFill>
            <a:schemeClr val="accent1">
              <a:lumMod val="20000"/>
              <a:lumOff val="80000"/>
            </a:schemeClr>
          </a:solidFill>
          <a:scene3d>
            <a:camera prst="orthographicFront"/>
            <a:lightRig rig="threePt" dir="t"/>
          </a:scene3d>
          <a:sp3d>
            <a:bevelT w="139700" prst="cross"/>
          </a:sp3d>
        </p:spPr>
        <p:txBody>
          <a:bodyPr/>
          <a:lstStyle/>
          <a:p>
            <a:pPr marL="514350" indent="-514350" algn="just">
              <a:buClr>
                <a:srgbClr val="001F5F"/>
              </a:buClr>
              <a:buFont typeface="+mj-lt"/>
              <a:buAutoNum type="arabicPeriod"/>
            </a:pPr>
            <a:r>
              <a:rPr lang="en-GB" sz="3200" noProof="0">
                <a:solidFill>
                  <a:srgbClr val="001F5F"/>
                </a:solidFill>
              </a:rPr>
              <a:t>DATA OF THE MINISTRY OF INTERNAL AFFAIRS REGARDING THE PHENOMENON OF HUMAN TRAFFICKING IN THE REPUBLIC OF MOLDOVA </a:t>
            </a:r>
          </a:p>
          <a:p>
            <a:pPr marL="514350" indent="-514350" algn="just">
              <a:buClr>
                <a:srgbClr val="001F5F"/>
              </a:buClr>
              <a:buFont typeface="+mj-lt"/>
              <a:buAutoNum type="arabicPeriod"/>
            </a:pPr>
            <a:r>
              <a:rPr lang="en-GB" sz="3200" noProof="0">
                <a:solidFill>
                  <a:srgbClr val="001F5F"/>
                </a:solidFill>
              </a:rPr>
              <a:t>PROCEDURE FOR HEARING THE WITNESS / VICTIM UNDER SPECIAL CONDITIONS </a:t>
            </a:r>
          </a:p>
          <a:p>
            <a:pPr marL="514350" indent="-514350" algn="just">
              <a:buClr>
                <a:srgbClr val="001F5F"/>
              </a:buClr>
              <a:buFont typeface="+mj-lt"/>
              <a:buAutoNum type="arabicPeriod"/>
            </a:pPr>
            <a:r>
              <a:rPr lang="en-GB" sz="3200" noProof="0">
                <a:solidFill>
                  <a:srgbClr val="001F5F"/>
                </a:solidFill>
              </a:rPr>
              <a:t>BENEFITS OF HEARING UNDER SPECIAL CONDITIONS </a:t>
            </a:r>
          </a:p>
          <a:p>
            <a:pPr marL="514350" indent="-514350" algn="just">
              <a:buClr>
                <a:srgbClr val="001F5F"/>
              </a:buClr>
              <a:buFont typeface="+mj-lt"/>
              <a:buAutoNum type="arabicPeriod"/>
            </a:pPr>
            <a:r>
              <a:rPr lang="en-GB" sz="3200" noProof="0">
                <a:solidFill>
                  <a:srgbClr val="001F5F"/>
                </a:solidFill>
              </a:rPr>
              <a:t>THE ESCAPE VAN PROJECT</a:t>
            </a:r>
          </a:p>
        </p:txBody>
      </p:sp>
      <p:sp>
        <p:nvSpPr>
          <p:cNvPr id="2" name="Cím 1">
            <a:extLst>
              <a:ext uri="{FF2B5EF4-FFF2-40B4-BE49-F238E27FC236}">
                <a16:creationId xmlns:a16="http://schemas.microsoft.com/office/drawing/2014/main" id="{FC098E56-3216-B601-A4BB-8A09A6B4F949}"/>
              </a:ext>
            </a:extLst>
          </p:cNvPr>
          <p:cNvSpPr>
            <a:spLocks noGrp="1"/>
          </p:cNvSpPr>
          <p:nvPr>
            <p:ph type="title"/>
          </p:nvPr>
        </p:nvSpPr>
        <p:spPr>
          <a:xfrm>
            <a:off x="994674" y="346150"/>
            <a:ext cx="10173850" cy="507600"/>
          </a:xfrm>
          <a:solidFill>
            <a:schemeClr val="accent1">
              <a:lumMod val="20000"/>
              <a:lumOff val="80000"/>
            </a:schemeClr>
          </a:solidFill>
          <a:ln>
            <a:solidFill>
              <a:schemeClr val="accent3">
                <a:lumMod val="20000"/>
                <a:lumOff val="80000"/>
              </a:schemeClr>
            </a:solidFill>
          </a:ln>
          <a:scene3d>
            <a:camera prst="orthographicFront"/>
            <a:lightRig rig="threePt" dir="t"/>
          </a:scene3d>
          <a:sp3d>
            <a:bevelT/>
          </a:sp3d>
        </p:spPr>
        <p:txBody>
          <a:bodyPr/>
          <a:lstStyle/>
          <a:p>
            <a:pPr algn="ctr"/>
            <a:r>
              <a:rPr lang="en-GB" sz="3200" noProof="0">
                <a:solidFill>
                  <a:srgbClr val="002060"/>
                </a:solidFill>
                <a:latin typeface="Times New Roman" panose="02020603050405020304" pitchFamily="18" charset="0"/>
                <a:cs typeface="Times New Roman" panose="02020603050405020304" pitchFamily="18" charset="0"/>
              </a:rPr>
              <a:t>Table of contents:</a:t>
            </a:r>
          </a:p>
        </p:txBody>
      </p:sp>
    </p:spTree>
    <p:extLst>
      <p:ext uri="{BB962C8B-B14F-4D97-AF65-F5344CB8AC3E}">
        <p14:creationId xmlns:p14="http://schemas.microsoft.com/office/powerpoint/2010/main" val="20538902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0AD4-1C41-CE17-A3E4-CA2128AFA33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D93DD54-9E93-CC81-8B21-53164641E3D2}"/>
              </a:ext>
            </a:extLst>
          </p:cNvPr>
          <p:cNvSpPr>
            <a:spLocks noGrp="1"/>
          </p:cNvSpPr>
          <p:nvPr>
            <p:ph type="title"/>
          </p:nvPr>
        </p:nvSpPr>
        <p:spPr>
          <a:xfrm>
            <a:off x="870851" y="508815"/>
            <a:ext cx="10450298" cy="864335"/>
          </a:xfrm>
          <a:solidFill>
            <a:schemeClr val="accent1">
              <a:lumMod val="20000"/>
              <a:lumOff val="80000"/>
            </a:schemeClr>
          </a:solidFill>
          <a:ln>
            <a:solidFill>
              <a:schemeClr val="accent3">
                <a:lumMod val="20000"/>
                <a:lumOff val="80000"/>
              </a:schemeClr>
            </a:solidFill>
          </a:ln>
          <a:scene3d>
            <a:camera prst="orthographicFront"/>
            <a:lightRig rig="threePt" dir="t"/>
          </a:scene3d>
          <a:sp3d>
            <a:bevelT/>
          </a:sp3d>
        </p:spPr>
        <p:txBody>
          <a:bodyPr/>
          <a:lstStyle/>
          <a:p>
            <a:pPr algn="ctr"/>
            <a:br>
              <a:rPr lang="en-GB" sz="1400" b="1" noProof="0">
                <a:solidFill>
                  <a:srgbClr val="7030A0"/>
                </a:solidFill>
              </a:rPr>
            </a:br>
            <a:r>
              <a:rPr lang="en-GB" sz="1400" b="1" noProof="0"/>
              <a:t>Data from the Central Database (CBD) of the Information Technology Service of the Ministry of Internal Affairs. Crimes of Human Trafficking - </a:t>
            </a:r>
            <a:r>
              <a:rPr lang="en-GB" sz="1400" b="1" noProof="0">
                <a:solidFill>
                  <a:srgbClr val="4F81BD"/>
                </a:solidFill>
              </a:rPr>
              <a:t>Article 165</a:t>
            </a:r>
            <a:r>
              <a:rPr lang="en-GB" sz="1400" b="1" noProof="0">
                <a:solidFill>
                  <a:srgbClr val="7030A0"/>
                </a:solidFill>
              </a:rPr>
              <a:t> </a:t>
            </a:r>
            <a:r>
              <a:rPr lang="en-GB" sz="1400" b="1" noProof="0"/>
              <a:t>of the Criminal Code and Child Trafficking - </a:t>
            </a:r>
            <a:r>
              <a:rPr lang="en-GB" sz="1400" b="1" noProof="0">
                <a:solidFill>
                  <a:srgbClr val="C0504D"/>
                </a:solidFill>
              </a:rPr>
              <a:t>Article 206 </a:t>
            </a:r>
            <a:r>
              <a:rPr lang="en-GB" sz="1400" b="1" noProof="0"/>
              <a:t>of the Criminal Code registered during the period</a:t>
            </a:r>
            <a:r>
              <a:rPr lang="en-GB" sz="1400" b="1" noProof="0">
                <a:solidFill>
                  <a:srgbClr val="7030A0"/>
                </a:solidFill>
              </a:rPr>
              <a:t> 2019 – 2024.</a:t>
            </a:r>
            <a:br>
              <a:rPr lang="en-GB" sz="1400" b="1" noProof="0">
                <a:solidFill>
                  <a:srgbClr val="7030A0"/>
                </a:solidFill>
              </a:rPr>
            </a:br>
            <a:br>
              <a:rPr lang="en-GB" sz="1400" noProof="0"/>
            </a:br>
            <a:endParaRPr lang="en-GB" sz="1400" noProof="0"/>
          </a:p>
        </p:txBody>
      </p:sp>
      <p:graphicFrame>
        <p:nvGraphicFramePr>
          <p:cNvPr id="4" name="Content Placeholder 3">
            <a:extLst>
              <a:ext uri="{FF2B5EF4-FFF2-40B4-BE49-F238E27FC236}">
                <a16:creationId xmlns:a16="http://schemas.microsoft.com/office/drawing/2014/main" id="{328DFF4E-C1FA-890B-3E28-25CB7C498CC3}"/>
              </a:ext>
            </a:extLst>
          </p:cNvPr>
          <p:cNvGraphicFramePr>
            <a:graphicFrameLocks noGrp="1"/>
          </p:cNvGraphicFramePr>
          <p:nvPr>
            <p:ph idx="1"/>
            <p:extLst>
              <p:ext uri="{D42A27DB-BD31-4B8C-83A1-F6EECF244321}">
                <p14:modId xmlns:p14="http://schemas.microsoft.com/office/powerpoint/2010/main" val="2623551769"/>
              </p:ext>
            </p:extLst>
          </p:nvPr>
        </p:nvGraphicFramePr>
        <p:xfrm>
          <a:off x="863600" y="1489598"/>
          <a:ext cx="10464800" cy="4040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09157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998A-29C6-56E3-82CA-E5E4E985CA5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359D0B0-6418-F24D-C713-D6A714746DDC}"/>
              </a:ext>
            </a:extLst>
          </p:cNvPr>
          <p:cNvSpPr>
            <a:spLocks noGrp="1"/>
          </p:cNvSpPr>
          <p:nvPr>
            <p:ph type="title"/>
          </p:nvPr>
        </p:nvSpPr>
        <p:spPr/>
        <p:txBody>
          <a:bodyPr/>
          <a:lstStyle/>
          <a:p>
            <a:pPr algn="ctr"/>
            <a:r>
              <a:rPr lang="en-GB" sz="2000" b="0" noProof="0">
                <a:solidFill>
                  <a:srgbClr val="001F5F"/>
                </a:solidFill>
                <a:cs typeface="Times New Roman" panose="02020603050405020304" pitchFamily="18" charset="0"/>
              </a:rPr>
              <a:t>Victims of Human Trafficking and Child Trafficking identified at the national level during the period 2019 – 2024.</a:t>
            </a:r>
            <a:endParaRPr lang="en-GB" sz="2000" noProof="0">
              <a:solidFill>
                <a:srgbClr val="001F5F"/>
              </a:solidFill>
            </a:endParaRPr>
          </a:p>
        </p:txBody>
      </p:sp>
      <p:graphicFrame>
        <p:nvGraphicFramePr>
          <p:cNvPr id="4" name="Content Placeholder 3">
            <a:extLst>
              <a:ext uri="{FF2B5EF4-FFF2-40B4-BE49-F238E27FC236}">
                <a16:creationId xmlns:a16="http://schemas.microsoft.com/office/drawing/2014/main" id="{6F04984E-A078-676E-1406-8A0A779CF9FF}"/>
              </a:ext>
            </a:extLst>
          </p:cNvPr>
          <p:cNvGraphicFramePr>
            <a:graphicFrameLocks noGrp="1"/>
          </p:cNvGraphicFramePr>
          <p:nvPr>
            <p:ph idx="1"/>
            <p:extLst>
              <p:ext uri="{D42A27DB-BD31-4B8C-83A1-F6EECF244321}">
                <p14:modId xmlns:p14="http://schemas.microsoft.com/office/powerpoint/2010/main" val="2258344065"/>
              </p:ext>
            </p:extLst>
          </p:nvPr>
        </p:nvGraphicFramePr>
        <p:xfrm>
          <a:off x="1454150" y="1519238"/>
          <a:ext cx="9126538"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287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7ECC8-8D1F-6486-2BFA-D610EC3DC49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8E6A013-7B0E-A129-1C64-B3CCAD7EFF67}"/>
              </a:ext>
            </a:extLst>
          </p:cNvPr>
          <p:cNvSpPr>
            <a:spLocks noGrp="1"/>
          </p:cNvSpPr>
          <p:nvPr>
            <p:ph type="title"/>
          </p:nvPr>
        </p:nvSpPr>
        <p:spPr/>
        <p:txBody>
          <a:bodyPr/>
          <a:lstStyle/>
          <a:p>
            <a:pPr algn="ctr"/>
            <a:r>
              <a:rPr lang="en-GB" sz="2400" u="sng" noProof="0">
                <a:solidFill>
                  <a:srgbClr val="001F5F"/>
                </a:solidFill>
                <a:cs typeface="Times New Roman" panose="02020603050405020304" pitchFamily="18" charset="0"/>
              </a:rPr>
              <a:t>Child victims </a:t>
            </a:r>
            <a:r>
              <a:rPr lang="en-GB" sz="2400" noProof="0">
                <a:solidFill>
                  <a:srgbClr val="001F5F"/>
                </a:solidFill>
                <a:cs typeface="Times New Roman" panose="02020603050405020304" pitchFamily="18" charset="0"/>
              </a:rPr>
              <a:t>of Human Trafficking identified at the national level during the period 2019 - first 9 months of 2024.</a:t>
            </a:r>
            <a:endParaRPr lang="en-GB" sz="2400" noProof="0">
              <a:solidFill>
                <a:srgbClr val="001F5F"/>
              </a:solidFill>
            </a:endParaRPr>
          </a:p>
        </p:txBody>
      </p:sp>
      <p:graphicFrame>
        <p:nvGraphicFramePr>
          <p:cNvPr id="4" name="Content Placeholder 3">
            <a:extLst>
              <a:ext uri="{FF2B5EF4-FFF2-40B4-BE49-F238E27FC236}">
                <a16:creationId xmlns:a16="http://schemas.microsoft.com/office/drawing/2014/main" id="{B43BEE34-3ABF-0D4A-8E25-949D4EED769E}"/>
              </a:ext>
            </a:extLst>
          </p:cNvPr>
          <p:cNvGraphicFramePr>
            <a:graphicFrameLocks noGrp="1"/>
          </p:cNvGraphicFramePr>
          <p:nvPr>
            <p:ph idx="1"/>
            <p:extLst>
              <p:ext uri="{D42A27DB-BD31-4B8C-83A1-F6EECF244321}">
                <p14:modId xmlns:p14="http://schemas.microsoft.com/office/powerpoint/2010/main" val="491673170"/>
              </p:ext>
            </p:extLst>
          </p:nvPr>
        </p:nvGraphicFramePr>
        <p:xfrm>
          <a:off x="1454150" y="1519238"/>
          <a:ext cx="9126538"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53483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420DB-36F4-984A-F556-EB67FD4A32E9}"/>
              </a:ext>
            </a:extLst>
          </p:cNvPr>
          <p:cNvSpPr>
            <a:spLocks noGrp="1"/>
          </p:cNvSpPr>
          <p:nvPr>
            <p:ph type="title"/>
          </p:nvPr>
        </p:nvSpPr>
        <p:spPr/>
        <p:txBody>
          <a:bodyPr/>
          <a:lstStyle/>
          <a:p>
            <a:pPr algn="ctr"/>
            <a:r>
              <a:rPr lang="en-GB" sz="2400" noProof="0">
                <a:solidFill>
                  <a:srgbClr val="001F5F"/>
                </a:solidFill>
              </a:rPr>
              <a:t>By FORM of EXPLOITATION of child victims of human trafficking identified during the period 2019 – 2024</a:t>
            </a:r>
          </a:p>
        </p:txBody>
      </p:sp>
      <p:graphicFrame>
        <p:nvGraphicFramePr>
          <p:cNvPr id="4" name="Chart 2">
            <a:extLst>
              <a:ext uri="{FF2B5EF4-FFF2-40B4-BE49-F238E27FC236}">
                <a16:creationId xmlns:a16="http://schemas.microsoft.com/office/drawing/2014/main" id="{638E92C9-72B4-915E-97F5-B2D189662329}"/>
              </a:ext>
            </a:extLst>
          </p:cNvPr>
          <p:cNvGraphicFramePr>
            <a:graphicFrameLocks noGrp="1"/>
          </p:cNvGraphicFramePr>
          <p:nvPr>
            <p:ph idx="1"/>
            <p:extLst>
              <p:ext uri="{D42A27DB-BD31-4B8C-83A1-F6EECF244321}">
                <p14:modId xmlns:p14="http://schemas.microsoft.com/office/powerpoint/2010/main" val="1987174974"/>
              </p:ext>
            </p:extLst>
          </p:nvPr>
        </p:nvGraphicFramePr>
        <p:xfrm>
          <a:off x="1454150" y="1519238"/>
          <a:ext cx="9126538"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46646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2A60-7100-6B74-D878-66C35ED5FA37}"/>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C625092-9A3B-BDA0-FDBB-7EFF73F98532}"/>
              </a:ext>
            </a:extLst>
          </p:cNvPr>
          <p:cNvSpPr>
            <a:spLocks noGrp="1"/>
          </p:cNvSpPr>
          <p:nvPr>
            <p:ph type="title"/>
          </p:nvPr>
        </p:nvSpPr>
        <p:spPr>
          <a:xfrm>
            <a:off x="889648" y="801198"/>
            <a:ext cx="10398302" cy="507600"/>
          </a:xfrm>
        </p:spPr>
        <p:txBody>
          <a:bodyPr/>
          <a:lstStyle/>
          <a:p>
            <a:pPr algn="ctr"/>
            <a:r>
              <a:rPr lang="en-GB" noProof="0">
                <a:solidFill>
                  <a:srgbClr val="001F5F"/>
                </a:solidFill>
                <a:cs typeface="Times New Roman" panose="02020603050405020304" pitchFamily="18" charset="0"/>
              </a:rPr>
              <a:t>2.1 International framework</a:t>
            </a:r>
          </a:p>
        </p:txBody>
      </p:sp>
      <p:sp>
        <p:nvSpPr>
          <p:cNvPr id="5" name="Content Placeholder 4">
            <a:extLst>
              <a:ext uri="{FF2B5EF4-FFF2-40B4-BE49-F238E27FC236}">
                <a16:creationId xmlns:a16="http://schemas.microsoft.com/office/drawing/2014/main" id="{9000E002-435C-8D0D-9B27-0413F14D7059}"/>
              </a:ext>
            </a:extLst>
          </p:cNvPr>
          <p:cNvSpPr>
            <a:spLocks noGrp="1"/>
          </p:cNvSpPr>
          <p:nvPr>
            <p:ph idx="1"/>
          </p:nvPr>
        </p:nvSpPr>
        <p:spPr>
          <a:xfrm>
            <a:off x="889648" y="1308798"/>
            <a:ext cx="10412703" cy="4240404"/>
          </a:xfrm>
        </p:spPr>
        <p:txBody>
          <a:bodyPr/>
          <a:lstStyle/>
          <a:p>
            <a:pPr algn="just"/>
            <a:endParaRPr lang="en-GB" noProof="0">
              <a:latin typeface="+mn-lt"/>
              <a:cs typeface="Times New Roman" panose="02020603050405020304" pitchFamily="18" charset="0"/>
            </a:endParaRPr>
          </a:p>
          <a:p>
            <a:pPr algn="just"/>
            <a:r>
              <a:rPr lang="en-GB" noProof="0">
                <a:latin typeface="+mn-lt"/>
                <a:cs typeface="Times New Roman" panose="02020603050405020304" pitchFamily="18" charset="0"/>
              </a:rPr>
              <a:t>The United Nations Convention on the Rights of the Child states that, due to their vulnerability, children require special care and protection. It places particular emphasis on the primary responsibility of the family for the care and protection of the child, the need for legal and other forms of protection both before and after birth, the importance of respecting the cultural values of the child's community, and the vital role of international cooperation in the realization of children's rights.</a:t>
            </a:r>
          </a:p>
        </p:txBody>
      </p:sp>
    </p:spTree>
    <p:extLst>
      <p:ext uri="{BB962C8B-B14F-4D97-AF65-F5344CB8AC3E}">
        <p14:creationId xmlns:p14="http://schemas.microsoft.com/office/powerpoint/2010/main" val="33642578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4151-9499-52CD-72A8-4C8F5933530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EA84AAA-0575-5C1B-1120-D06CA5FBEB70}"/>
              </a:ext>
            </a:extLst>
          </p:cNvPr>
          <p:cNvSpPr>
            <a:spLocks noGrp="1"/>
          </p:cNvSpPr>
          <p:nvPr>
            <p:ph type="title"/>
          </p:nvPr>
        </p:nvSpPr>
        <p:spPr>
          <a:xfrm>
            <a:off x="889648" y="801198"/>
            <a:ext cx="10398302" cy="507600"/>
          </a:xfrm>
        </p:spPr>
        <p:txBody>
          <a:bodyPr/>
          <a:lstStyle/>
          <a:p>
            <a:pPr algn="ctr"/>
            <a:r>
              <a:rPr lang="en-GB" noProof="0">
                <a:solidFill>
                  <a:srgbClr val="001F5F"/>
                </a:solidFill>
                <a:cs typeface="Times New Roman" panose="02020603050405020304" pitchFamily="18" charset="0"/>
              </a:rPr>
              <a:t>2.1 International framework</a:t>
            </a:r>
            <a:endParaRPr lang="en-GB" noProof="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40260CE-8BCF-9DE1-D7F5-A213F55D284C}"/>
              </a:ext>
            </a:extLst>
          </p:cNvPr>
          <p:cNvSpPr>
            <a:spLocks noGrp="1"/>
          </p:cNvSpPr>
          <p:nvPr>
            <p:ph idx="1"/>
          </p:nvPr>
        </p:nvSpPr>
        <p:spPr>
          <a:xfrm>
            <a:off x="889648" y="1308798"/>
            <a:ext cx="10412703" cy="4240404"/>
          </a:xfrm>
        </p:spPr>
        <p:txBody>
          <a:bodyPr/>
          <a:lstStyle/>
          <a:p>
            <a:pPr algn="just"/>
            <a:endParaRPr lang="en-GB" b="1" i="1" noProof="0">
              <a:latin typeface="Times New Roman" panose="02020603050405020304" pitchFamily="18" charset="0"/>
              <a:cs typeface="Times New Roman" panose="02020603050405020304" pitchFamily="18" charset="0"/>
            </a:endParaRPr>
          </a:p>
          <a:p>
            <a:pPr algn="just"/>
            <a:endParaRPr lang="en-GB" b="1" i="1" noProof="0">
              <a:latin typeface="Times New Roman" panose="02020603050405020304" pitchFamily="18" charset="0"/>
              <a:cs typeface="Times New Roman" panose="02020603050405020304" pitchFamily="18" charset="0"/>
            </a:endParaRPr>
          </a:p>
          <a:p>
            <a:pPr algn="just"/>
            <a:r>
              <a:rPr lang="en-GB"/>
              <a:t>The Convention ensures the child’s right to be protected by the authorities against all forms of violence, injury or abuse, physical or mental, neglect or negligent treatment, maltreatment or exploitation, including sexual abuse (Article 19).</a:t>
            </a:r>
            <a:endParaRPr lang="en-GB"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0237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2. sém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1196</Words>
  <Application>Microsoft Macintosh PowerPoint</Application>
  <PresentationFormat>Szélesvásznú</PresentationFormat>
  <Paragraphs>109</Paragraphs>
  <Slides>29</Slides>
  <Notes>1</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29</vt:i4>
      </vt:variant>
    </vt:vector>
  </HeadingPairs>
  <TitlesOfParts>
    <vt:vector size="37" baseType="lpstr">
      <vt:lpstr>Arial</vt:lpstr>
      <vt:lpstr>Calibri</vt:lpstr>
      <vt:lpstr>Courier New</vt:lpstr>
      <vt:lpstr>Garamond</vt:lpstr>
      <vt:lpstr>Times New Roman</vt:lpstr>
      <vt:lpstr>Wingdings</vt:lpstr>
      <vt:lpstr>1_Office-téma</vt:lpstr>
      <vt:lpstr>2_Office-téma</vt:lpstr>
      <vt:lpstr>HEARING OF THE MINOR WITNESS/VICTIM (under special conditions) And The Escape Van Project</vt:lpstr>
      <vt:lpstr>Coordinator</vt:lpstr>
      <vt:lpstr>Table of contents:</vt:lpstr>
      <vt:lpstr> Data from the Central Database (CBD) of the Information Technology Service of the Ministry of Internal Affairs. Crimes of Human Trafficking - Article 165 of the Criminal Code and Child Trafficking - Article 206 of the Criminal Code registered during the period 2019 – 2024.  </vt:lpstr>
      <vt:lpstr>Victims of Human Trafficking and Child Trafficking identified at the national level during the period 2019 – 2024.</vt:lpstr>
      <vt:lpstr>Child victims of Human Trafficking identified at the national level during the period 2019 - first 9 months of 2024.</vt:lpstr>
      <vt:lpstr>By FORM of EXPLOITATION of child victims of human trafficking identified during the period 2019 – 2024</vt:lpstr>
      <vt:lpstr>2.1 International framework</vt:lpstr>
      <vt:lpstr>2.1 International framework</vt:lpstr>
      <vt:lpstr>2.2 National framework</vt:lpstr>
      <vt:lpstr>2.3 Persoanele audiate în condiții speciale</vt:lpstr>
      <vt:lpstr>2.4 Child’s age</vt:lpstr>
      <vt:lpstr>2.4 Child’s age</vt:lpstr>
      <vt:lpstr>2.5 Specially arranged spaces</vt:lpstr>
      <vt:lpstr>2.5 Specially arranged spaces</vt:lpstr>
      <vt:lpstr>2.5 Specially arranged spaces</vt:lpstr>
      <vt:lpstr>2.6 The hearing procedure</vt:lpstr>
      <vt:lpstr>2.7 Duration of the hearing</vt:lpstr>
      <vt:lpstr>3. Benefits of hearing children under special conditions</vt:lpstr>
      <vt:lpstr>3. Benefits of hearing children under special conditions</vt:lpstr>
      <vt:lpstr>4. ESCAPE VAN Project </vt:lpstr>
      <vt:lpstr>4. ESCAPE VAN Project </vt:lpstr>
      <vt:lpstr>4. ESCAPE VAN Project </vt:lpstr>
      <vt:lpstr>4. ESCAPE VAN Project </vt:lpstr>
      <vt:lpstr>4. ESCAPE VAN Project </vt:lpstr>
      <vt:lpstr>4. ESCAPE VAN Project </vt:lpstr>
      <vt:lpstr>4. ESCAPE VAN Project </vt:lpstr>
      <vt:lpstr>PowerPoint-bemutató</vt:lpstr>
      <vt:lpstr>PowerPoint-bemutató</vt:lpstr>
    </vt:vector>
  </TitlesOfParts>
  <Company>NKFIH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Führer Zsuzsanna</dc:creator>
  <cp:lastModifiedBy>Dr. Szijártó István</cp:lastModifiedBy>
  <cp:revision>1</cp:revision>
  <cp:lastPrinted>2016-03-01T15:05:05Z</cp:lastPrinted>
  <dcterms:created xsi:type="dcterms:W3CDTF">2015-04-13T10:08:26Z</dcterms:created>
  <dcterms:modified xsi:type="dcterms:W3CDTF">2025-05-16T08:22:52Z</dcterms:modified>
</cp:coreProperties>
</file>