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723" r:id="rId2"/>
  </p:sldMasterIdLst>
  <p:notesMasterIdLst>
    <p:notesMasterId r:id="rId17"/>
  </p:notesMasterIdLst>
  <p:sldIdLst>
    <p:sldId id="266" r:id="rId3"/>
    <p:sldId id="289" r:id="rId4"/>
    <p:sldId id="270" r:id="rId5"/>
    <p:sldId id="294" r:id="rId6"/>
    <p:sldId id="282" r:id="rId7"/>
    <p:sldId id="295" r:id="rId8"/>
    <p:sldId id="306" r:id="rId9"/>
    <p:sldId id="296" r:id="rId10"/>
    <p:sldId id="299" r:id="rId11"/>
    <p:sldId id="300" r:id="rId12"/>
    <p:sldId id="301" r:id="rId13"/>
    <p:sldId id="305" r:id="rId14"/>
    <p:sldId id="302" r:id="rId15"/>
    <p:sldId id="30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1D0"/>
    <a:srgbClr val="006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99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17762-89CF-4DBC-91CA-F14D9B340CB5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CF1B6-369D-4025-A1E6-6C26AA8BA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5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 bullet-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786314"/>
            <a:ext cx="7886700" cy="3082041"/>
          </a:xfrm>
        </p:spPr>
        <p:txBody>
          <a:bodyPr>
            <a:normAutofit/>
          </a:bodyPr>
          <a:lstStyle>
            <a:lvl1pPr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cu bullet-</a:t>
            </a:r>
            <a:r>
              <a:rPr lang="en-US" err="1"/>
              <a:t>uri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17FAAEA8-86CB-1746-941C-A66B88063D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883158"/>
            <a:ext cx="7886700" cy="905377"/>
          </a:xfrm>
        </p:spPr>
        <p:txBody>
          <a:bodyPr>
            <a:normAutofit/>
          </a:bodyPr>
          <a:lstStyle>
            <a:lvl1pPr>
              <a:defRPr sz="3000" b="1"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err="1"/>
              <a:t>Introduceți</a:t>
            </a:r>
            <a:r>
              <a:rPr lang="en-US"/>
              <a:t> </a:t>
            </a:r>
            <a:r>
              <a:rPr lang="en-US" err="1"/>
              <a:t>Subcapitol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5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u bullet-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8EB42912-F1FE-42E6-B35B-1CFAEE20E190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888" y="1900106"/>
            <a:ext cx="7886700" cy="4327073"/>
          </a:xfrm>
        </p:spPr>
        <p:txBody>
          <a:bodyPr>
            <a:normAutofit/>
          </a:bodyPr>
          <a:lstStyle>
            <a:lvl1pPr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cu bullet-</a:t>
            </a:r>
            <a:r>
              <a:rPr lang="en-US" err="1"/>
              <a:t>uri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04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 2 boxuri cu bullet-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4CDF1C3B-7BBA-4B96-9CE8-1B816AA654A1}" type="datetime1">
              <a:rPr lang="en-US" smtClean="0"/>
              <a:t>5/14/2025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" y="2786314"/>
            <a:ext cx="3886200" cy="3082041"/>
          </a:xfrm>
        </p:spPr>
        <p:txBody>
          <a:bodyPr>
            <a:normAutofit/>
          </a:bodyPr>
          <a:lstStyle>
            <a:lvl1pPr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cu bullet-</a:t>
            </a:r>
            <a:r>
              <a:rPr lang="en-US" err="1"/>
              <a:t>uri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46995" y="2776665"/>
            <a:ext cx="3886200" cy="3082041"/>
          </a:xfrm>
        </p:spPr>
        <p:txBody>
          <a:bodyPr>
            <a:normAutofit/>
          </a:bodyPr>
          <a:lstStyle>
            <a:lvl1pPr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cu bullet-</a:t>
            </a:r>
            <a:r>
              <a:rPr lang="en-US" err="1"/>
              <a:t>uri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883158"/>
            <a:ext cx="7886700" cy="905377"/>
          </a:xfrm>
        </p:spPr>
        <p:txBody>
          <a:bodyPr>
            <a:normAutofit/>
          </a:bodyPr>
          <a:lstStyle>
            <a:lvl1pPr>
              <a:defRPr sz="3000" b="1"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err="1"/>
              <a:t>Introduceți</a:t>
            </a:r>
            <a:r>
              <a:rPr lang="en-US"/>
              <a:t> </a:t>
            </a:r>
            <a:r>
              <a:rPr lang="en-US" err="1"/>
              <a:t>Subcapitol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11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 douta boxe cu text simp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49CDBFC2-C924-4FF6-A88B-E5D4D904015D}" type="datetime1">
              <a:rPr lang="en-US" smtClean="0"/>
              <a:t>5/14/2025</a:t>
            </a:fld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" y="2786314"/>
            <a:ext cx="3886200" cy="30820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</a:t>
            </a:r>
            <a:r>
              <a:rPr lang="en-US" err="1"/>
              <a:t>simplu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46995" y="2776665"/>
            <a:ext cx="3886200" cy="30820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</a:t>
            </a:r>
            <a:r>
              <a:rPr lang="en-US" err="1"/>
              <a:t>simplu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883158"/>
            <a:ext cx="7886700" cy="905377"/>
          </a:xfrm>
        </p:spPr>
        <p:txBody>
          <a:bodyPr>
            <a:normAutofit/>
          </a:bodyPr>
          <a:lstStyle>
            <a:lvl1pPr>
              <a:defRPr sz="3000" b="1"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err="1"/>
              <a:t>Introduceți</a:t>
            </a:r>
            <a:r>
              <a:rPr lang="en-US"/>
              <a:t> </a:t>
            </a:r>
            <a:r>
              <a:rPr lang="en-US" err="1"/>
              <a:t>Subcapitol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7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 text simp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2783806"/>
            <a:ext cx="7886700" cy="30845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Introduceți</a:t>
            </a:r>
            <a:r>
              <a:rPr lang="en-US"/>
              <a:t> text </a:t>
            </a:r>
            <a:r>
              <a:rPr lang="en-US" err="1"/>
              <a:t>simplu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17FAAEA8-86CB-1746-941C-A66B88063D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883158"/>
            <a:ext cx="7886700" cy="905377"/>
          </a:xfrm>
        </p:spPr>
        <p:txBody>
          <a:bodyPr>
            <a:normAutofit/>
          </a:bodyPr>
          <a:lstStyle>
            <a:lvl1pPr>
              <a:defRPr sz="3000" b="1"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err="1"/>
              <a:t>Introduceți</a:t>
            </a:r>
            <a:r>
              <a:rPr lang="en-US"/>
              <a:t> </a:t>
            </a:r>
            <a:r>
              <a:rPr lang="en-US" err="1"/>
              <a:t>Subcapitol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5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mp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1900107"/>
            <a:ext cx="7886700" cy="43270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Introduceți</a:t>
            </a:r>
            <a:r>
              <a:rPr lang="en-US"/>
              <a:t> text </a:t>
            </a:r>
            <a:r>
              <a:rPr lang="en-US" err="1"/>
              <a:t>simplu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17FAAEA8-86CB-1746-941C-A66B88063D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0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u bullet-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17FAAEA8-86CB-1746-941C-A66B88063D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888" y="1900106"/>
            <a:ext cx="7886700" cy="4327073"/>
          </a:xfrm>
        </p:spPr>
        <p:txBody>
          <a:bodyPr>
            <a:normAutofit/>
          </a:bodyPr>
          <a:lstStyle>
            <a:lvl1pPr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cu bullet-</a:t>
            </a:r>
            <a:r>
              <a:rPr lang="en-US" err="1"/>
              <a:t>uri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82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 2 boxuri cu bullet-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17FAAEA8-86CB-1746-941C-A66B88063D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" y="2786314"/>
            <a:ext cx="3886200" cy="3082041"/>
          </a:xfrm>
        </p:spPr>
        <p:txBody>
          <a:bodyPr>
            <a:normAutofit/>
          </a:bodyPr>
          <a:lstStyle>
            <a:lvl1pPr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cu bullet-</a:t>
            </a:r>
            <a:r>
              <a:rPr lang="en-US" err="1"/>
              <a:t>uri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46995" y="2776665"/>
            <a:ext cx="3886200" cy="3082041"/>
          </a:xfrm>
        </p:spPr>
        <p:txBody>
          <a:bodyPr>
            <a:normAutofit/>
          </a:bodyPr>
          <a:lstStyle>
            <a:lvl1pPr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cu bullet-</a:t>
            </a:r>
            <a:r>
              <a:rPr lang="en-US" err="1"/>
              <a:t>uri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883158"/>
            <a:ext cx="7886700" cy="905377"/>
          </a:xfrm>
        </p:spPr>
        <p:txBody>
          <a:bodyPr>
            <a:normAutofit/>
          </a:bodyPr>
          <a:lstStyle>
            <a:lvl1pPr>
              <a:defRPr sz="3000" b="1"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err="1"/>
              <a:t>Introduceți</a:t>
            </a:r>
            <a:r>
              <a:rPr lang="en-US"/>
              <a:t> </a:t>
            </a:r>
            <a:r>
              <a:rPr lang="en-US" err="1"/>
              <a:t>Subcapitol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0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 douta boxe cu text simp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17FAAEA8-86CB-1746-941C-A66B88063D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" y="2786314"/>
            <a:ext cx="3886200" cy="30820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</a:t>
            </a:r>
            <a:r>
              <a:rPr lang="en-US" err="1"/>
              <a:t>simplu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46995" y="2776665"/>
            <a:ext cx="3886200" cy="30820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</a:t>
            </a:r>
            <a:r>
              <a:rPr lang="en-US" err="1"/>
              <a:t>simplu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883158"/>
            <a:ext cx="7886700" cy="905377"/>
          </a:xfrm>
        </p:spPr>
        <p:txBody>
          <a:bodyPr>
            <a:normAutofit/>
          </a:bodyPr>
          <a:lstStyle>
            <a:lvl1pPr>
              <a:defRPr sz="3000" b="1"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err="1"/>
              <a:t>Introduceți</a:t>
            </a:r>
            <a:r>
              <a:rPr lang="en-US"/>
              <a:t> </a:t>
            </a:r>
            <a:r>
              <a:rPr lang="en-US" err="1"/>
              <a:t>Subcapitol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6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 bullet-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786314"/>
            <a:ext cx="7886700" cy="3082041"/>
          </a:xfrm>
        </p:spPr>
        <p:txBody>
          <a:bodyPr>
            <a:normAutofit/>
          </a:bodyPr>
          <a:lstStyle>
            <a:lvl1pPr>
              <a:defRPr sz="2000">
                <a:latin typeface="PT Sans" charset="-52"/>
                <a:ea typeface="PT Sans" charset="-52"/>
                <a:cs typeface="PT Sans" charset="-52"/>
              </a:defRPr>
            </a:lvl1pPr>
            <a:lvl2pPr>
              <a:defRPr sz="1800">
                <a:latin typeface="PT Sans" charset="-52"/>
                <a:ea typeface="PT Sans" charset="-52"/>
                <a:cs typeface="PT Sans" charset="-52"/>
              </a:defRPr>
            </a:lvl2pPr>
            <a:lvl3pPr>
              <a:defRPr sz="1600">
                <a:latin typeface="PT Sans" charset="-52"/>
                <a:ea typeface="PT Sans" charset="-52"/>
                <a:cs typeface="PT Sans" charset="-52"/>
              </a:defRPr>
            </a:lvl3pPr>
            <a:lvl4pPr>
              <a:defRPr sz="1400">
                <a:latin typeface="PT Sans" charset="-52"/>
                <a:ea typeface="PT Sans" charset="-52"/>
                <a:cs typeface="PT Sans" charset="-52"/>
              </a:defRPr>
            </a:lvl4pPr>
            <a:lvl5pPr>
              <a:defRPr sz="1400">
                <a:latin typeface="PT Sans" charset="-52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err="1"/>
              <a:t>Introduceți</a:t>
            </a:r>
            <a:r>
              <a:rPr lang="en-US"/>
              <a:t> text cu bullet-</a:t>
            </a:r>
            <a:r>
              <a:rPr lang="en-US" err="1"/>
              <a:t>uri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65428D23-B252-4E01-BE94-B1BC9FDEEF3F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883158"/>
            <a:ext cx="7886700" cy="905377"/>
          </a:xfrm>
        </p:spPr>
        <p:txBody>
          <a:bodyPr>
            <a:normAutofit/>
          </a:bodyPr>
          <a:lstStyle>
            <a:lvl1pPr>
              <a:defRPr sz="3000" b="1"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err="1"/>
              <a:t>Introduceți</a:t>
            </a:r>
            <a:r>
              <a:rPr lang="en-US"/>
              <a:t> </a:t>
            </a:r>
            <a:r>
              <a:rPr lang="en-US" err="1"/>
              <a:t>Subcapitol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2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 text simp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2783806"/>
            <a:ext cx="7886700" cy="30845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Introduceți</a:t>
            </a:r>
            <a:r>
              <a:rPr lang="en-US"/>
              <a:t> text </a:t>
            </a:r>
            <a:r>
              <a:rPr lang="en-US" err="1"/>
              <a:t>simplu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79FCB1D-EA4D-45E4-9AE6-415C9A5BC070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883158"/>
            <a:ext cx="7886700" cy="905377"/>
          </a:xfrm>
        </p:spPr>
        <p:txBody>
          <a:bodyPr>
            <a:normAutofit/>
          </a:bodyPr>
          <a:lstStyle>
            <a:lvl1pPr>
              <a:defRPr sz="3000" b="1"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r>
              <a:rPr lang="en-US" err="1"/>
              <a:t>Introduceți</a:t>
            </a:r>
            <a:r>
              <a:rPr lang="en-US"/>
              <a:t> </a:t>
            </a:r>
            <a:r>
              <a:rPr lang="en-US" err="1"/>
              <a:t>Subcapitol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4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mp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1900107"/>
            <a:ext cx="7886700" cy="43270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Introduceți</a:t>
            </a:r>
            <a:r>
              <a:rPr lang="en-US"/>
              <a:t> text </a:t>
            </a:r>
            <a:r>
              <a:rPr lang="en-US" err="1"/>
              <a:t>simplu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520C154C-8216-4C8E-B874-3D2F0B398814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081A003D-1A8D-424E-B56A-572F078B8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6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AAEA8-86CB-1746-941C-A66B88063D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A003D-1A8D-424E-B56A-572F078B8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3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5CA2F-5B1B-42FD-AD7F-7BD83512E818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A003D-1A8D-424E-B56A-572F078B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6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34" y="1732339"/>
            <a:ext cx="8422104" cy="583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3600" dirty="0">
                <a:solidFill>
                  <a:srgbClr val="006B9B"/>
                </a:solidFill>
              </a:rPr>
              <a:t>SPATIUM – </a:t>
            </a:r>
            <a:r>
              <a:rPr lang="en-US" sz="3600" dirty="0">
                <a:solidFill>
                  <a:srgbClr val="006B9B"/>
                </a:solidFill>
              </a:rPr>
              <a:t>RESEARCH CENTER</a:t>
            </a:r>
            <a:endParaRPr kumimoji="0" lang="ro-MD" sz="3600" b="1" i="0" u="none" strike="noStrike" kern="1200" cap="none" spc="0" normalizeH="0" baseline="0" noProof="0" dirty="0">
              <a:ln>
                <a:noFill/>
              </a:ln>
              <a:solidFill>
                <a:srgbClr val="006B9B"/>
              </a:solidFill>
              <a:effectLst/>
              <a:uLnTx/>
              <a:uFillTx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577" y="91843"/>
            <a:ext cx="2993395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85924"/>
            <a:ext cx="814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 3: The Escape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461200"/>
            <a:ext cx="3533775" cy="188594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461200"/>
            <a:ext cx="3533775" cy="188594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13" y="4537650"/>
            <a:ext cx="3662364" cy="188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85924"/>
            <a:ext cx="814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 4: Aftermath and awareness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1" y="3009899"/>
            <a:ext cx="3714750" cy="239077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009899"/>
            <a:ext cx="34004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5175" y="3228974"/>
            <a:ext cx="23526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(under development)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85924"/>
            <a:ext cx="814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integration: scope, capabilities and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2227203"/>
            <a:ext cx="5272088" cy="43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4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3776" y="3467100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&amp; A 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8868" y="3122989"/>
            <a:ext cx="8422104" cy="583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dirty="0" smtClean="0">
                <a:solidFill>
                  <a:srgbClr val="006B9B"/>
                </a:solidFill>
              </a:rPr>
              <a:t>Leveraging educational platforms and AI-driven tools to mitigate the risks of human trafficking through awareness, prevention, and intervention</a:t>
            </a:r>
            <a:endParaRPr kumimoji="0" lang="ro-MD" sz="3600" b="0" i="0" u="none" strike="noStrike" kern="1200" cap="none" spc="0" normalizeH="0" baseline="0" noProof="0" dirty="0">
              <a:ln>
                <a:noFill/>
              </a:ln>
              <a:solidFill>
                <a:srgbClr val="006B9B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6825" y="5518666"/>
            <a:ext cx="1763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  </a:t>
            </a:r>
            <a:r>
              <a:rPr lang="ro-RO" b="1" dirty="0"/>
              <a:t>Catruc Mariana</a:t>
            </a:r>
            <a:br>
              <a:rPr lang="ro-RO" b="1" dirty="0"/>
            </a:br>
            <a:r>
              <a:rPr lang="ro-RO" b="1" dirty="0"/>
              <a:t>  </a:t>
            </a:r>
            <a:r>
              <a:rPr lang="ro-RO" dirty="0"/>
              <a:t>FCIM, SPATIUM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39784" y="5509141"/>
            <a:ext cx="1643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Zaharia Gabriel</a:t>
            </a:r>
          </a:p>
          <a:p>
            <a:r>
              <a:rPr lang="ro-RO" dirty="0"/>
              <a:t>FCIM, SPATIUM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577" y="91843"/>
            <a:ext cx="2993395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8601" y="1685924"/>
            <a:ext cx="8143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Gamification strategies for enhancing user motivation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1" y="2893394"/>
            <a:ext cx="8143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sensitive perspectives and ethical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and Ethical Considerations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Artificial Intelligence in Serious Games for Human Trafficking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Awareness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8601" y="1685924"/>
            <a:ext cx="8143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Gamification strategies for enhancing user motivation.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roles of AI in serious games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Zaharia Gabriel\Downloads\outpu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84" y="3152774"/>
            <a:ext cx="5025708" cy="304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5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85924"/>
            <a:ext cx="8143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landscape. Research insights and differentiation strategy</a:t>
            </a:r>
            <a:r>
              <a:rPr lang="en-US" dirty="0"/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3028957"/>
            <a:ext cx="7829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Feedback and research analysis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Ethical design reflection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lessons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“Adventure and escapades”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85924"/>
            <a:ext cx="8143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overview of Game features and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outcomes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3028957"/>
            <a:ext cx="7829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 overview and narrative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Game design process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preferences quiz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Game Levels -&gt;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06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85924"/>
            <a:ext cx="814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Statistics and demographic results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043327"/>
              </p:ext>
            </p:extLst>
          </p:nvPr>
        </p:nvGraphicFramePr>
        <p:xfrm>
          <a:off x="819149" y="2828925"/>
          <a:ext cx="7686676" cy="3105151"/>
        </p:xfrm>
        <a:graphic>
          <a:graphicData uri="http://schemas.openxmlformats.org/drawingml/2006/table">
            <a:tbl>
              <a:tblPr bandRow="1"/>
              <a:tblGrid>
                <a:gridCol w="2983057">
                  <a:extLst>
                    <a:ext uri="{9D8B030D-6E8A-4147-A177-3AD203B41FA5}">
                      <a16:colId xmlns:a16="http://schemas.microsoft.com/office/drawing/2014/main" val="1324610440"/>
                    </a:ext>
                  </a:extLst>
                </a:gridCol>
                <a:gridCol w="4703619">
                  <a:extLst>
                    <a:ext uri="{9D8B030D-6E8A-4147-A177-3AD203B41FA5}">
                      <a16:colId xmlns:a16="http://schemas.microsoft.com/office/drawing/2014/main" val="2548878167"/>
                    </a:ext>
                  </a:extLst>
                </a:gridCol>
              </a:tblGrid>
              <a:tr h="312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Demographic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Results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353576"/>
                  </a:ext>
                </a:extLst>
              </a:tr>
              <a:tr h="312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11–18 years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427376"/>
                  </a:ext>
                </a:extLst>
              </a:tr>
              <a:tr h="312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Gender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53% male, 47% female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090871"/>
                  </a:ext>
                </a:extLst>
              </a:tr>
              <a:tr h="592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Preferred genres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Adventure/Exploration: 62.5%, Interactive chat: 31.9%, Puzzle/Mystery: 22.1%, Visual Novel: 18.2%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365630"/>
                  </a:ext>
                </a:extLst>
              </a:tr>
              <a:tr h="592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Importance of story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“Very important”: 21.8%, “Moderately”: 26.4%, “Not important (prefer action)”: 51.8%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683143"/>
                  </a:ext>
                </a:extLst>
              </a:tr>
              <a:tr h="328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Enjoys puzzle?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Yes: 75%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915905"/>
                  </a:ext>
                </a:extLst>
              </a:tr>
              <a:tr h="328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Preferred game duration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Less than 40 minutes: 68%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471802"/>
                  </a:ext>
                </a:extLst>
              </a:tr>
              <a:tr h="328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Values educational content?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Yes: 70%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751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52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85924"/>
            <a:ext cx="814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 1: The Lure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752726"/>
            <a:ext cx="3848099" cy="293805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6" y="2752726"/>
            <a:ext cx="4105274" cy="29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7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67550" y="461499"/>
            <a:ext cx="1790700" cy="790575"/>
          </a:xfrm>
          <a:prstGeom prst="rect">
            <a:avLst/>
          </a:prstGeom>
          <a:solidFill>
            <a:srgbClr val="0191D0"/>
          </a:solidFill>
          <a:ln>
            <a:solidFill>
              <a:srgbClr val="0191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77" y="92505"/>
            <a:ext cx="2993395" cy="146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85924"/>
            <a:ext cx="814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 2: Captivity and control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49" y="2647951"/>
            <a:ext cx="6362701" cy="37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8653</TotalTime>
  <Words>269</Words>
  <Application>Microsoft Office PowerPoint</Application>
  <PresentationFormat>On-screen Show (4:3)</PresentationFormat>
  <Paragraphs>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PT Sans</vt:lpstr>
      <vt:lpstr>Times New Roman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serghei.aladin@gmail.com</dc:creator>
  <cp:lastModifiedBy>Gabriel Zaharia</cp:lastModifiedBy>
  <cp:revision>139</cp:revision>
  <dcterms:created xsi:type="dcterms:W3CDTF">2016-11-09T12:50:21Z</dcterms:created>
  <dcterms:modified xsi:type="dcterms:W3CDTF">2025-05-14T21:04:06Z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30704559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S10.2.0</vt:lpwstr>
  </property>
</Properties>
</file>