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1"/>
  </p:notesMasterIdLst>
  <p:handoutMasterIdLst>
    <p:handoutMasterId r:id="rId32"/>
  </p:handoutMasterIdLst>
  <p:sldIdLst>
    <p:sldId id="403" r:id="rId3"/>
    <p:sldId id="420" r:id="rId4"/>
    <p:sldId id="421" r:id="rId5"/>
    <p:sldId id="406" r:id="rId6"/>
    <p:sldId id="419" r:id="rId7"/>
    <p:sldId id="418" r:id="rId8"/>
    <p:sldId id="409" r:id="rId9"/>
    <p:sldId id="410" r:id="rId10"/>
    <p:sldId id="422" r:id="rId11"/>
    <p:sldId id="412" r:id="rId12"/>
    <p:sldId id="426" r:id="rId13"/>
    <p:sldId id="423" r:id="rId14"/>
    <p:sldId id="425" r:id="rId15"/>
    <p:sldId id="424" r:id="rId16"/>
    <p:sldId id="427" r:id="rId17"/>
    <p:sldId id="411" r:id="rId18"/>
    <p:sldId id="428" r:id="rId19"/>
    <p:sldId id="429" r:id="rId20"/>
    <p:sldId id="413" r:id="rId21"/>
    <p:sldId id="414" r:id="rId22"/>
    <p:sldId id="415" r:id="rId23"/>
    <p:sldId id="430" r:id="rId24"/>
    <p:sldId id="416" r:id="rId25"/>
    <p:sldId id="431" r:id="rId26"/>
    <p:sldId id="417" r:id="rId27"/>
    <p:sldId id="433" r:id="rId28"/>
    <p:sldId id="362" r:id="rId29"/>
    <p:sldId id="432" r:id="rId30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23" initials="123" lastIdx="4" clrIdx="0"/>
  <p:cmAuthor id="1" name="Csuzdi Szonja" initials="CSSZ" lastIdx="1" clrIdx="1"/>
  <p:cmAuthor id="2" name="Jeney Nóra" initials="JN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CF6"/>
    <a:srgbClr val="CCCCCC"/>
    <a:srgbClr val="B6D37A"/>
    <a:srgbClr val="72B240"/>
    <a:srgbClr val="666666"/>
    <a:srgbClr val="6864A2"/>
    <a:srgbClr val="51A200"/>
    <a:srgbClr val="7D7D7D"/>
    <a:srgbClr val="39BA24"/>
    <a:srgbClr val="0A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75CAB-AFFA-43A3-8B9D-D7103FD3DB02}" v="1" dt="2025-02-06T14:52:42.5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82765" autoAdjust="0"/>
  </p:normalViewPr>
  <p:slideViewPr>
    <p:cSldViewPr snapToGrid="0">
      <p:cViewPr varScale="1">
        <p:scale>
          <a:sx n="58" d="100"/>
          <a:sy n="58" d="100"/>
        </p:scale>
        <p:origin x="119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3918" y="-120"/>
      </p:cViewPr>
      <p:guideLst>
        <p:guide orient="horz" pos="3128"/>
        <p:guide pos="2101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5/10/relationships/revisionInfo" Target="revisionInfo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38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 Szijártó István" userId="5994535f-2393-4dfc-88af-11fbcce97a30" providerId="ADAL" clId="{51275CAB-AFFA-43A3-8B9D-D7103FD3DB02}"/>
    <pc:docChg chg="undo custSel modSld">
      <pc:chgData name="Dr. Szijártó István" userId="5994535f-2393-4dfc-88af-11fbcce97a30" providerId="ADAL" clId="{51275CAB-AFFA-43A3-8B9D-D7103FD3DB02}" dt="2025-02-17T13:56:41.450" v="15" actId="5793"/>
      <pc:docMkLst>
        <pc:docMk/>
      </pc:docMkLst>
      <pc:sldChg chg="modSp mod">
        <pc:chgData name="Dr. Szijártó István" userId="5994535f-2393-4dfc-88af-11fbcce97a30" providerId="ADAL" clId="{51275CAB-AFFA-43A3-8B9D-D7103FD3DB02}" dt="2025-02-17T13:56:41.450" v="15" actId="5793"/>
        <pc:sldMkLst>
          <pc:docMk/>
          <pc:sldMk cId="3622416105" sldId="362"/>
        </pc:sldMkLst>
        <pc:spChg chg="mod">
          <ac:chgData name="Dr. Szijártó István" userId="5994535f-2393-4dfc-88af-11fbcce97a30" providerId="ADAL" clId="{51275CAB-AFFA-43A3-8B9D-D7103FD3DB02}" dt="2025-02-17T13:56:41.450" v="15" actId="5793"/>
          <ac:spMkLst>
            <pc:docMk/>
            <pc:sldMk cId="3622416105" sldId="362"/>
            <ac:spMk id="12" creationId="{00000000-0000-0000-0000-000000000000}"/>
          </ac:spMkLst>
        </pc:spChg>
      </pc:sldChg>
      <pc:sldChg chg="addSp delSp modSp mod">
        <pc:chgData name="Dr. Szijártó István" userId="5994535f-2393-4dfc-88af-11fbcce97a30" providerId="ADAL" clId="{51275CAB-AFFA-43A3-8B9D-D7103FD3DB02}" dt="2025-02-06T14:53:20.104" v="9" actId="478"/>
        <pc:sldMkLst>
          <pc:docMk/>
          <pc:sldMk cId="3752464708" sldId="403"/>
        </pc:sldMkLst>
        <pc:picChg chg="add mod">
          <ac:chgData name="Dr. Szijártó István" userId="5994535f-2393-4dfc-88af-11fbcce97a30" providerId="ADAL" clId="{51275CAB-AFFA-43A3-8B9D-D7103FD3DB02}" dt="2025-02-06T14:52:59.607" v="8" actId="1076"/>
          <ac:picMkLst>
            <pc:docMk/>
            <pc:sldMk cId="3752464708" sldId="403"/>
            <ac:picMk id="5" creationId="{161F6253-67AE-44EE-4808-8352B5DB1C1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9D374-4ABF-4A74-B475-C217D3141879}" type="datetimeFigureOut">
              <a:rPr lang="hu-HU" smtClean="0"/>
              <a:t>2025. 05. 06.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C6F45-C139-463C-B125-E14BFEA4D0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1654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85964-301B-4E05-A0AC-A222FD1D8677}" type="datetimeFigureOut">
              <a:rPr lang="hu-HU" smtClean="0"/>
              <a:t>2025. 05. 06.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CD048-3DD1-4962-B730-99E29D05AA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1999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8625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Cunningham, S., Sanders, T., Scoular, J., Campbell, R., et al. (2017). Behind the Screen: Commercial Sex, Digital Spaces, and Working Online. [DOI: 10.1016/j.techsoc.2017.11.004]​.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technology-facilitated trafficking in human beings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Council of Europe. Available at: https://rm.coe.int/greta-2022-10-online-trafficking/1680a5fbe7 [Accessed 26 Mar. 2025].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Sanders, T., Scoular, J., Campbell, R., Pitcher, J., Cunningham, S., Sanders, T., ... &amp; Cunningham, S. (2018). `Crimes and safety in the online sex industry’. 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Internet Sex Work: Beyond the Gaze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87-119.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Van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Rij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J.J.M. (2014).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‘The trafficking and sexual exploitation of native Hungarian speaking women in the Netherlands. A Case study into the nature of forced prostitution and the modus operandi of organized crime groups involved in human trafficking in Europe’,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PTE-AJK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1784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Harrington, C. (2012). ‘Prostitution policy models and feminist knowledge politics in New Zealand and Sweden’. 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Sexuality Research and Social Policy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337-349.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Lugo-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Graulich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K.,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Myrent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M.,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Pierotte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L.M., &amp; Brick, B.T. (2020)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Prosecuting Trafficking in Persons Cases: An Analysis of Local Strategies and Approaches, Final Report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NCJ 301296. Available at: [https://www.ojp.gov/library/publications/prosecuting-trafficking-persons-cases-analysis-local-strategies-and-approaches] [18.02.2025].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Sanders, T., Scoular, J., Campbell, R., Pitcher, J., Cunningham, S., Sanders, T., ... &amp; Cunningham, S. (2018). `Crimes and safety in the online sex industry’. 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Internet Sex Work: Beyond the Gaze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87-119.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8614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Caucasus Barometer,</a:t>
            </a:r>
            <a:r>
              <a:rPr lang="en-US" baseline="0" dirty="0" smtClean="0"/>
              <a:t> 2024. Retrieved from https://caucasusbarometer.org/en/cb2024ge/FRQINTR/ on 3 May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5939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9722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667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3532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769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163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- egy so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1522800" y="1711354"/>
            <a:ext cx="10080000" cy="880844"/>
          </a:xfrm>
          <a:prstGeom prst="rect">
            <a:avLst/>
          </a:prstGeom>
        </p:spPr>
        <p:txBody>
          <a:bodyPr anchor="b"/>
          <a:lstStyle>
            <a:lvl1pPr algn="l">
              <a:defRPr sz="6000" cap="all" baseline="0"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r>
              <a:rPr lang="hu-HU" dirty="0"/>
              <a:t>A prezentáció címe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522800" y="2734812"/>
            <a:ext cx="10080000" cy="7298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 b="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Alcíme egy sorban</a:t>
            </a:r>
          </a:p>
        </p:txBody>
      </p:sp>
    </p:spTree>
    <p:extLst>
      <p:ext uri="{BB962C8B-B14F-4D97-AF65-F5344CB8AC3E}">
        <p14:creationId xmlns:p14="http://schemas.microsoft.com/office/powerpoint/2010/main" val="175743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- két so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1522800" y="1306279"/>
            <a:ext cx="10080000" cy="1845947"/>
          </a:xfrm>
          <a:prstGeom prst="rect">
            <a:avLst/>
          </a:prstGeom>
        </p:spPr>
        <p:txBody>
          <a:bodyPr anchor="b"/>
          <a:lstStyle>
            <a:lvl1pPr algn="l">
              <a:defRPr sz="6000" b="0" cap="all" baseline="0"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r>
              <a:rPr lang="hu-HU" dirty="0"/>
              <a:t>A prezentáció címe </a:t>
            </a:r>
            <a:br>
              <a:rPr lang="hu-HU" dirty="0"/>
            </a:br>
            <a:r>
              <a:rPr lang="hu-HU" dirty="0"/>
              <a:t>Két sorban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522800" y="3261284"/>
            <a:ext cx="10080000" cy="87863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 b="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Alcíme</a:t>
            </a:r>
            <a:br>
              <a:rPr lang="hu-HU" dirty="0"/>
            </a:br>
            <a:r>
              <a:rPr lang="hu-HU" dirty="0"/>
              <a:t>két sorban</a:t>
            </a:r>
          </a:p>
        </p:txBody>
      </p:sp>
    </p:spTree>
    <p:extLst>
      <p:ext uri="{BB962C8B-B14F-4D97-AF65-F5344CB8AC3E}">
        <p14:creationId xmlns:p14="http://schemas.microsoft.com/office/powerpoint/2010/main" val="111454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4400" y="1519200"/>
            <a:ext cx="9126000" cy="3633825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>
                <a:latin typeface="Garamond" pitchFamily="18" charset="0"/>
              </a:defRPr>
            </a:lvl1pPr>
            <a:lvl2pPr>
              <a:buClr>
                <a:srgbClr val="72B240"/>
              </a:buClr>
              <a:defRPr>
                <a:latin typeface="Garamond" pitchFamily="18" charset="0"/>
              </a:defRPr>
            </a:lvl2pPr>
            <a:lvl3pPr>
              <a:buClr>
                <a:srgbClr val="72B240"/>
              </a:buClr>
              <a:defRPr>
                <a:latin typeface="Garamond" pitchFamily="18" charset="0"/>
              </a:defRPr>
            </a:lvl3pPr>
            <a:lvl4pPr>
              <a:buClr>
                <a:srgbClr val="72B240"/>
              </a:buClr>
              <a:defRPr>
                <a:latin typeface="Garamond" pitchFamily="18" charset="0"/>
              </a:defRPr>
            </a:lvl4pPr>
            <a:lvl5pPr>
              <a:buClr>
                <a:srgbClr val="72B240"/>
              </a:buClr>
              <a:defRPr>
                <a:latin typeface="Garamond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90291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54400" y="1519200"/>
            <a:ext cx="4500000" cy="3643350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30800" y="1519200"/>
            <a:ext cx="4500000" cy="3643350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29886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454401" y="1519200"/>
            <a:ext cx="4500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454401" y="2355168"/>
            <a:ext cx="4500000" cy="2816907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29511" y="1519200"/>
            <a:ext cx="4500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29511" y="2355168"/>
            <a:ext cx="4500000" cy="2816907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886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275386" y="1519200"/>
            <a:ext cx="5365818" cy="3633825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 sz="3200"/>
            </a:lvl1pPr>
            <a:lvl2pPr>
              <a:buClr>
                <a:srgbClr val="72B240"/>
              </a:buClr>
              <a:defRPr sz="2800"/>
            </a:lvl2pPr>
            <a:lvl3pPr>
              <a:buClr>
                <a:srgbClr val="72B240"/>
              </a:buClr>
              <a:defRPr sz="2400"/>
            </a:lvl3pPr>
            <a:lvl4pPr>
              <a:buClr>
                <a:srgbClr val="72B240"/>
              </a:buClr>
              <a:defRPr sz="2000"/>
            </a:lvl4pPr>
            <a:lvl5pPr>
              <a:buClr>
                <a:srgbClr val="72B24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54401" y="1519200"/>
            <a:ext cx="3620018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56304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817996" y="1519200"/>
            <a:ext cx="4863401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54400" y="1519200"/>
            <a:ext cx="3932237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4423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454400" y="1519200"/>
            <a:ext cx="6805345" cy="3700500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91525" y="1524001"/>
            <a:ext cx="2200274" cy="3629024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txBody>
          <a:bodyPr vert="vert"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6157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C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57" y="12997"/>
            <a:ext cx="12327801" cy="683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6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C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132723"/>
            <a:ext cx="12189705" cy="171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15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78" r:id="rId3"/>
    <p:sldLayoutId id="2147483680" r:id="rId4"/>
    <p:sldLayoutId id="2147483681" r:id="rId5"/>
    <p:sldLayoutId id="2147483683" r:id="rId6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Tsisana.Khundadze@sabauni.edu.ge" TargetMode="External"/><Relationship Id="rId2" Type="http://schemas.openxmlformats.org/officeDocument/2006/relationships/hyperlink" Target="mailto:u.bakhtadze@sabauni.edu.ge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orn.van.rij@politie.n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Online sex work-related risk factors</a:t>
            </a:r>
            <a:r>
              <a:rPr lang="en-GB" dirty="0" smtClean="0"/>
              <a:t>: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 qualitative snapshot from </a:t>
            </a:r>
            <a:r>
              <a:rPr lang="en-GB" dirty="0" smtClean="0"/>
              <a:t>Georgia</a:t>
            </a:r>
            <a:endParaRPr lang="en-US" dirty="0"/>
          </a:p>
          <a:p>
            <a:endParaRPr lang="en-US" dirty="0" smtClean="0"/>
          </a:p>
          <a:p>
            <a:endParaRPr lang="en-US" sz="2800" dirty="0"/>
          </a:p>
        </p:txBody>
      </p:sp>
      <p:pic>
        <p:nvPicPr>
          <p:cNvPr id="5" name="Kép 4" descr="A képen szöveg, Betűtípus, embléma, szimbólum látható&#10;&#10;Automatikusan generált leírás">
            <a:extLst>
              <a:ext uri="{FF2B5EF4-FFF2-40B4-BE49-F238E27FC236}">
                <a16:creationId xmlns="" xmlns:a16="http://schemas.microsoft.com/office/drawing/2014/main" id="{161F6253-67AE-44EE-4808-8352B5DB1C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8400" y="5257480"/>
            <a:ext cx="1971675" cy="76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46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37527" y="1186691"/>
            <a:ext cx="11100044" cy="3633825"/>
          </a:xfrm>
        </p:spPr>
        <p:txBody>
          <a:bodyPr/>
          <a:lstStyle/>
          <a:p>
            <a:r>
              <a:rPr lang="en-US" dirty="0" smtClean="0"/>
              <a:t>Economic </a:t>
            </a:r>
            <a:r>
              <a:rPr lang="en-US" dirty="0"/>
              <a:t>hardship, inflation, and rising costs (since COVID-19) have reduced demand and impacted pricing.</a:t>
            </a:r>
          </a:p>
          <a:p>
            <a:endParaRPr lang="en-US" dirty="0"/>
          </a:p>
          <a:p>
            <a:r>
              <a:rPr lang="en-US" dirty="0"/>
              <a:t>Legislative changes and </a:t>
            </a:r>
            <a:r>
              <a:rPr lang="en-US" dirty="0" smtClean="0"/>
              <a:t>anti-LGBTQ </a:t>
            </a:r>
            <a:r>
              <a:rPr lang="en-US" dirty="0"/>
              <a:t>sentiment have increased safety concerns, especially for trans women.</a:t>
            </a:r>
          </a:p>
          <a:p>
            <a:endParaRPr lang="en-US" dirty="0"/>
          </a:p>
          <a:p>
            <a:r>
              <a:rPr lang="en-US" dirty="0"/>
              <a:t>Some tried leaving sex work, but returned due to low pay and discrimination in other jobs—highlighting a "sex work trap" (</a:t>
            </a:r>
            <a:r>
              <a:rPr lang="en-US" dirty="0" err="1"/>
              <a:t>Osellin</a:t>
            </a:r>
            <a:r>
              <a:rPr lang="en-US" dirty="0"/>
              <a:t>, 2014).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7527" y="319746"/>
            <a:ext cx="8784000" cy="507600"/>
          </a:xfrm>
        </p:spPr>
        <p:txBody>
          <a:bodyPr/>
          <a:lstStyle/>
          <a:p>
            <a:r>
              <a:rPr lang="en-US" b="1" dirty="0" smtClean="0"/>
              <a:t>Results – Digital work context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421583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4276" y="970560"/>
            <a:ext cx="10850662" cy="4299709"/>
          </a:xfrm>
          <a:solidFill>
            <a:srgbClr val="FBFCF6"/>
          </a:solidFill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Autonomy</a:t>
            </a:r>
            <a:r>
              <a:rPr lang="en-US" u="sng" dirty="0"/>
              <a:t>, control over logistics and </a:t>
            </a:r>
            <a:r>
              <a:rPr lang="en-US" u="sng" dirty="0" smtClean="0"/>
              <a:t>finances</a:t>
            </a:r>
          </a:p>
          <a:p>
            <a:endParaRPr lang="en-US" dirty="0"/>
          </a:p>
          <a:p>
            <a:r>
              <a:rPr lang="en-US" dirty="0"/>
              <a:t>All respondents </a:t>
            </a:r>
            <a:r>
              <a:rPr lang="en-US" b="1" dirty="0"/>
              <a:t>use aliases</a:t>
            </a:r>
            <a:r>
              <a:rPr lang="en-US" dirty="0"/>
              <a:t>, with some having multiple; </a:t>
            </a:r>
            <a:endParaRPr lang="en-US" dirty="0" smtClean="0"/>
          </a:p>
          <a:p>
            <a:r>
              <a:rPr lang="en-US" dirty="0" smtClean="0"/>
              <a:t>Georgian </a:t>
            </a:r>
            <a:r>
              <a:rPr lang="en-US" dirty="0"/>
              <a:t>sex workers often maintain </a:t>
            </a:r>
            <a:r>
              <a:rPr lang="en-US" b="1" dirty="0"/>
              <a:t>separate phone numbers </a:t>
            </a:r>
            <a:r>
              <a:rPr lang="en-US" dirty="0"/>
              <a:t>for personal and work use, indicating intentional boundaries between identities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Most respondents take cash or receive money through transfer;</a:t>
            </a:r>
          </a:p>
          <a:p>
            <a:r>
              <a:rPr lang="en-US" dirty="0"/>
              <a:t>Most </a:t>
            </a:r>
            <a:r>
              <a:rPr lang="en-US" b="1" dirty="0">
                <a:solidFill>
                  <a:srgbClr val="FF0000"/>
                </a:solidFill>
              </a:rPr>
              <a:t>aren't worried about being identified through bank </a:t>
            </a:r>
            <a:r>
              <a:rPr lang="en-US" b="1" dirty="0" smtClean="0">
                <a:solidFill>
                  <a:srgbClr val="FF0000"/>
                </a:solidFill>
              </a:rPr>
              <a:t>accounts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4276" y="219993"/>
            <a:ext cx="8784000" cy="507600"/>
          </a:xfrm>
        </p:spPr>
        <p:txBody>
          <a:bodyPr/>
          <a:lstStyle/>
          <a:p>
            <a:r>
              <a:rPr lang="en-US" b="1" dirty="0"/>
              <a:t>Results – </a:t>
            </a:r>
            <a:r>
              <a:rPr lang="en-US" b="1" dirty="0" smtClean="0"/>
              <a:t>Managing work and safety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65614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4276" y="970560"/>
            <a:ext cx="10850662" cy="3967200"/>
          </a:xfrm>
          <a:solidFill>
            <a:srgbClr val="FBFCF6"/>
          </a:solidFill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Autonomy</a:t>
            </a:r>
            <a:r>
              <a:rPr lang="en-US" u="sng" dirty="0"/>
              <a:t>, control over logistics and </a:t>
            </a:r>
            <a:r>
              <a:rPr lang="en-US" u="sng" dirty="0" smtClean="0"/>
              <a:t>finances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Georgian sex workers largely exhibit control over work conditions (rules, clients, schedules), indicating a degree of agency and reduced likelihood of trafficking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Foreign </a:t>
            </a:r>
            <a:r>
              <a:rPr lang="en-US" dirty="0"/>
              <a:t>sex workers show clear signs of exploitation in at least one case (e.g., no control over schedule, earnings, or housing), and uncertainty in another, suggesting possible coercion or concealed third-party control</a:t>
            </a:r>
            <a:r>
              <a:rPr lang="en-US" dirty="0" smtClean="0"/>
              <a:t>.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4276" y="219993"/>
            <a:ext cx="8784000" cy="507600"/>
          </a:xfrm>
        </p:spPr>
        <p:txBody>
          <a:bodyPr/>
          <a:lstStyle/>
          <a:p>
            <a:r>
              <a:rPr lang="en-US" b="1" dirty="0"/>
              <a:t>Results – </a:t>
            </a:r>
            <a:r>
              <a:rPr lang="en-US" b="1" dirty="0" smtClean="0"/>
              <a:t>Managing work and safety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424635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4276" y="854182"/>
            <a:ext cx="10850662" cy="4449338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Work </a:t>
            </a:r>
            <a:r>
              <a:rPr lang="en-US" u="sng" dirty="0"/>
              <a:t>setting and </a:t>
            </a:r>
            <a:r>
              <a:rPr lang="en-US" u="sng" dirty="0" smtClean="0"/>
              <a:t>safety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Hotels are deemed safest due to surveillance and registration.</a:t>
            </a:r>
          </a:p>
          <a:p>
            <a:r>
              <a:rPr lang="en-US" dirty="0" smtClean="0"/>
              <a:t>Own </a:t>
            </a:r>
            <a:r>
              <a:rPr lang="en-US" dirty="0"/>
              <a:t>homes split opinions: some feel more in control, others feel too relaxed to respond well to threats.</a:t>
            </a:r>
          </a:p>
          <a:p>
            <a:r>
              <a:rPr lang="en-US" dirty="0" smtClean="0"/>
              <a:t>Client </a:t>
            </a:r>
            <a:r>
              <a:rPr lang="en-US" dirty="0"/>
              <a:t>homes and cars are consistently perceived as dangerous.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Environment </a:t>
            </a:r>
            <a:r>
              <a:rPr lang="en-US" b="1" dirty="0"/>
              <a:t>familiarity, ability to fight back, and external help availability</a:t>
            </a:r>
            <a:r>
              <a:rPr lang="en-US" dirty="0"/>
              <a:t> are recurring factors in feeling safe.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4276" y="219993"/>
            <a:ext cx="8784000" cy="507600"/>
          </a:xfrm>
        </p:spPr>
        <p:txBody>
          <a:bodyPr/>
          <a:lstStyle/>
          <a:p>
            <a:r>
              <a:rPr lang="en-US" b="1" dirty="0"/>
              <a:t>Results – </a:t>
            </a:r>
            <a:r>
              <a:rPr lang="en-US" b="1" dirty="0" smtClean="0"/>
              <a:t>Managing work and safety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43086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87898" y="854182"/>
            <a:ext cx="11471564" cy="5313862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Client </a:t>
            </a:r>
            <a:r>
              <a:rPr lang="en-US" u="sng" dirty="0"/>
              <a:t>filtering and </a:t>
            </a:r>
            <a:r>
              <a:rPr lang="en-US" u="sng" dirty="0" smtClean="0"/>
              <a:t>enforcement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Most sex workers enforce client-based rules (no intoxicated clients, no specific services, hygiene standards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 smtClean="0"/>
              <a:t>Most respondents </a:t>
            </a:r>
            <a:r>
              <a:rPr lang="en-US" b="1" dirty="0" smtClean="0">
                <a:solidFill>
                  <a:srgbClr val="FF0000"/>
                </a:solidFill>
              </a:rPr>
              <a:t>are confident in their ability </a:t>
            </a:r>
            <a:r>
              <a:rPr lang="en-US" dirty="0" smtClean="0"/>
              <a:t>to identify dangerous clients.</a:t>
            </a:r>
          </a:p>
          <a:p>
            <a:endParaRPr lang="en-US" dirty="0"/>
          </a:p>
          <a:p>
            <a:r>
              <a:rPr lang="en-US" dirty="0"/>
              <a:t>Some report </a:t>
            </a:r>
            <a:r>
              <a:rPr lang="en-US" b="1" dirty="0">
                <a:solidFill>
                  <a:srgbClr val="FF0000"/>
                </a:solidFill>
              </a:rPr>
              <a:t>retaliatory </a:t>
            </a:r>
            <a:r>
              <a:rPr lang="en-US" b="1" dirty="0" smtClean="0">
                <a:solidFill>
                  <a:srgbClr val="FF0000"/>
                </a:solidFill>
              </a:rPr>
              <a:t>behavior </a:t>
            </a:r>
            <a:r>
              <a:rPr lang="en-US" dirty="0"/>
              <a:t>against clients who break rules (e.g., demanding payment and blocking them), which, </a:t>
            </a:r>
            <a:r>
              <a:rPr lang="en-US" dirty="0" smtClean="0"/>
              <a:t>could introduces </a:t>
            </a:r>
            <a:r>
              <a:rPr lang="en-US" dirty="0"/>
              <a:t>new risks of </a:t>
            </a:r>
            <a:r>
              <a:rPr lang="en-US" dirty="0" err="1"/>
              <a:t>doxxing</a:t>
            </a:r>
            <a:r>
              <a:rPr lang="en-US" dirty="0"/>
              <a:t> or legal exposure.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71520" y="213578"/>
            <a:ext cx="8784000" cy="507600"/>
          </a:xfrm>
        </p:spPr>
        <p:txBody>
          <a:bodyPr/>
          <a:lstStyle/>
          <a:p>
            <a:r>
              <a:rPr lang="en-US" b="1" dirty="0"/>
              <a:t>Results – </a:t>
            </a:r>
            <a:r>
              <a:rPr lang="en-US" b="1" dirty="0" smtClean="0"/>
              <a:t>Managing work and safety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74257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87898" y="854182"/>
            <a:ext cx="11471564" cy="443271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Client </a:t>
            </a:r>
            <a:r>
              <a:rPr lang="en-US" u="sng" dirty="0"/>
              <a:t>filtering and </a:t>
            </a:r>
            <a:r>
              <a:rPr lang="en-US" u="sng" dirty="0" smtClean="0"/>
              <a:t>enforcement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Trans women </a:t>
            </a:r>
            <a:r>
              <a:rPr lang="en-GB" dirty="0" smtClean="0"/>
              <a:t>often use physical self-defence or </a:t>
            </a:r>
            <a:r>
              <a:rPr lang="en-US" dirty="0" smtClean="0"/>
              <a:t>fight </a:t>
            </a:r>
            <a:r>
              <a:rPr lang="en-US" dirty="0"/>
              <a:t>back, while cis women prefer de-escalation or fleeing.</a:t>
            </a:r>
          </a:p>
          <a:p>
            <a:endParaRPr lang="en-US" dirty="0"/>
          </a:p>
          <a:p>
            <a:r>
              <a:rPr lang="en-US" dirty="0"/>
              <a:t>Online workers </a:t>
            </a:r>
            <a:r>
              <a:rPr lang="en-US" dirty="0" smtClean="0"/>
              <a:t>reported </a:t>
            </a:r>
            <a:r>
              <a:rPr lang="en-US" dirty="0"/>
              <a:t>fewer instances of violence than street-based ones.</a:t>
            </a:r>
          </a:p>
          <a:p>
            <a:endParaRPr lang="en-US" dirty="0"/>
          </a:p>
          <a:p>
            <a:r>
              <a:rPr lang="en-US" dirty="0"/>
              <a:t>Despite coping strategies, </a:t>
            </a:r>
            <a:r>
              <a:rPr lang="en-US" b="1" dirty="0" smtClean="0"/>
              <a:t>violence remains </a:t>
            </a:r>
            <a:r>
              <a:rPr lang="en-US" b="1" dirty="0"/>
              <a:t>prevalent</a:t>
            </a:r>
            <a:r>
              <a:rPr lang="en-US" dirty="0"/>
              <a:t>, especially in less controlled environments (e.g., street, client’s home).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71520" y="213578"/>
            <a:ext cx="8784000" cy="507600"/>
          </a:xfrm>
        </p:spPr>
        <p:txBody>
          <a:bodyPr/>
          <a:lstStyle/>
          <a:p>
            <a:r>
              <a:rPr lang="en-US" b="1" dirty="0"/>
              <a:t>Results – </a:t>
            </a:r>
            <a:r>
              <a:rPr lang="en-US" b="1" dirty="0" smtClean="0"/>
              <a:t>Managing work and safety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84750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4276" y="860595"/>
            <a:ext cx="11199797" cy="459255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Physical abuse</a:t>
            </a:r>
          </a:p>
          <a:p>
            <a:pPr marL="0" indent="0">
              <a:buNone/>
            </a:pPr>
            <a:endParaRPr lang="en-US" sz="1600" b="1" dirty="0" smtClean="0"/>
          </a:p>
          <a:p>
            <a:r>
              <a:rPr lang="en-US" dirty="0" smtClean="0"/>
              <a:t>Most </a:t>
            </a:r>
            <a:r>
              <a:rPr lang="en-US" dirty="0"/>
              <a:t>respondents (cis and trans women) reported experiencing </a:t>
            </a:r>
            <a:r>
              <a:rPr lang="en-US" b="1" dirty="0"/>
              <a:t>intimidation, physical violence, or robbery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Street-based sex workers face higher risk of physical assault compared to those working exclusively online.</a:t>
            </a:r>
          </a:p>
          <a:p>
            <a:endParaRPr lang="en-US" dirty="0"/>
          </a:p>
          <a:p>
            <a:r>
              <a:rPr lang="en-US" dirty="0"/>
              <a:t>Trans women are more likely to </a:t>
            </a:r>
            <a:r>
              <a:rPr lang="en-US" b="1" dirty="0"/>
              <a:t>physically fight back </a:t>
            </a:r>
            <a:r>
              <a:rPr lang="en-US" dirty="0" smtClean="0"/>
              <a:t>and </a:t>
            </a:r>
            <a:r>
              <a:rPr lang="en-US" dirty="0"/>
              <a:t>cis women more often reported </a:t>
            </a:r>
            <a:r>
              <a:rPr lang="en-US" b="1" dirty="0"/>
              <a:t>talking their way out or fleeing </a:t>
            </a:r>
            <a:r>
              <a:rPr lang="en-US" dirty="0"/>
              <a:t>dangerous situations</a:t>
            </a:r>
            <a:r>
              <a:rPr lang="en-US" dirty="0" smtClean="0"/>
              <a:t>.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4276" y="219993"/>
            <a:ext cx="8784000" cy="507600"/>
          </a:xfrm>
        </p:spPr>
        <p:txBody>
          <a:bodyPr/>
          <a:lstStyle/>
          <a:p>
            <a:r>
              <a:rPr lang="en-US" b="1" dirty="0"/>
              <a:t>Results – </a:t>
            </a:r>
            <a:r>
              <a:rPr lang="en-US" b="1" dirty="0" smtClean="0"/>
              <a:t>Physical and emotional abuse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848500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4276" y="843971"/>
            <a:ext cx="10950415" cy="4925062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Emotional </a:t>
            </a:r>
            <a:r>
              <a:rPr lang="en-US" u="sng" dirty="0" smtClean="0"/>
              <a:t>Abuse</a:t>
            </a:r>
            <a:endParaRPr lang="en-US" u="sng" dirty="0"/>
          </a:p>
          <a:p>
            <a:r>
              <a:rPr lang="en-US" dirty="0" smtClean="0"/>
              <a:t>Few </a:t>
            </a:r>
            <a:r>
              <a:rPr lang="en-US" dirty="0"/>
              <a:t>r</a:t>
            </a:r>
            <a:r>
              <a:rPr lang="en-US" dirty="0" smtClean="0"/>
              <a:t>espondents mentioned a </a:t>
            </a:r>
            <a:r>
              <a:rPr lang="en-US" b="1" dirty="0" smtClean="0"/>
              <a:t>client building </a:t>
            </a:r>
            <a:r>
              <a:rPr lang="en-US" b="1" dirty="0"/>
              <a:t>emotional intimacy </a:t>
            </a:r>
            <a:r>
              <a:rPr lang="en-US" dirty="0"/>
              <a:t>to gain trust, then </a:t>
            </a:r>
            <a:r>
              <a:rPr lang="en-US" dirty="0" smtClean="0"/>
              <a:t>exploit them </a:t>
            </a:r>
            <a:r>
              <a:rPr lang="en-US" dirty="0"/>
              <a:t>financially or emotionally.</a:t>
            </a:r>
          </a:p>
          <a:p>
            <a:r>
              <a:rPr lang="en-US" dirty="0" smtClean="0"/>
              <a:t>Several respondents have received </a:t>
            </a:r>
            <a:r>
              <a:rPr lang="en-US" b="1" dirty="0" smtClean="0"/>
              <a:t>threats </a:t>
            </a:r>
            <a:r>
              <a:rPr lang="en-US" b="1" dirty="0"/>
              <a:t>to expose </a:t>
            </a:r>
            <a:r>
              <a:rPr lang="en-US" dirty="0"/>
              <a:t>sex worker identity to family or public.</a:t>
            </a:r>
          </a:p>
          <a:p>
            <a:r>
              <a:rPr lang="en-US" dirty="0" smtClean="0"/>
              <a:t>Some respondents have received </a:t>
            </a:r>
            <a:r>
              <a:rPr lang="en-US" b="1" dirty="0" smtClean="0"/>
              <a:t>death </a:t>
            </a:r>
            <a:r>
              <a:rPr lang="en-US" b="1" dirty="0"/>
              <a:t>threats and threats to children </a:t>
            </a:r>
            <a:r>
              <a:rPr lang="en-US" dirty="0"/>
              <a:t>reported; often no legal action taken due to fear or police inaction.</a:t>
            </a:r>
          </a:p>
          <a:p>
            <a:endParaRPr lang="en-US" dirty="0"/>
          </a:p>
          <a:p>
            <a:r>
              <a:rPr lang="en-US" dirty="0"/>
              <a:t>Foreign sex workers showed signs of coercion and fear, with one displaying physical injuries and no control over her work or finances.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4276" y="219993"/>
            <a:ext cx="8784000" cy="507600"/>
          </a:xfrm>
        </p:spPr>
        <p:txBody>
          <a:bodyPr/>
          <a:lstStyle/>
          <a:p>
            <a:r>
              <a:rPr lang="en-US" b="1" dirty="0"/>
              <a:t>Results – </a:t>
            </a:r>
            <a:r>
              <a:rPr lang="en-US" b="1" dirty="0" smtClean="0"/>
              <a:t>Physical and emotional abuse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97520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0901" y="1020436"/>
            <a:ext cx="11066794" cy="4482589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Low trust in police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Trans </a:t>
            </a:r>
            <a:r>
              <a:rPr lang="en-US" dirty="0"/>
              <a:t>women noted a decline in respectful treatment from police following recent legal changes.</a:t>
            </a:r>
          </a:p>
          <a:p>
            <a:r>
              <a:rPr lang="en-US" dirty="0" smtClean="0"/>
              <a:t>112 </a:t>
            </a:r>
            <a:r>
              <a:rPr lang="en-US" dirty="0"/>
              <a:t>operators and patrol police </a:t>
            </a:r>
            <a:r>
              <a:rPr lang="en-US" dirty="0" smtClean="0"/>
              <a:t>are often </a:t>
            </a:r>
            <a:r>
              <a:rPr lang="en-US" b="1" dirty="0"/>
              <a:t>slow to act, homophobic, or dismissive</a:t>
            </a:r>
            <a:r>
              <a:rPr lang="en-US" dirty="0"/>
              <a:t>.</a:t>
            </a:r>
          </a:p>
          <a:p>
            <a:r>
              <a:rPr lang="en-US" dirty="0" smtClean="0"/>
              <a:t>Multiple respondents shared cases of </a:t>
            </a:r>
            <a:r>
              <a:rPr lang="en-US" b="1" dirty="0" smtClean="0"/>
              <a:t>public </a:t>
            </a:r>
            <a:r>
              <a:rPr lang="en-US" b="1" dirty="0"/>
              <a:t>shaming, insults, and failure to trace abusers</a:t>
            </a:r>
            <a:r>
              <a:rPr lang="en-US" dirty="0" smtClean="0"/>
              <a:t>.</a:t>
            </a:r>
          </a:p>
          <a:p>
            <a:r>
              <a:rPr lang="en-US" dirty="0"/>
              <a:t>Multiple respondents were asked </a:t>
            </a:r>
            <a:r>
              <a:rPr lang="en-US" dirty="0" smtClean="0"/>
              <a:t>by the police to </a:t>
            </a:r>
            <a:r>
              <a:rPr lang="en-US" b="1" dirty="0"/>
              <a:t>spy on clients or plant drugs </a:t>
            </a:r>
            <a:r>
              <a:rPr lang="en-US" dirty="0"/>
              <a:t>in exchange for protection or money.</a:t>
            </a:r>
          </a:p>
          <a:p>
            <a:endParaRPr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0902" y="286495"/>
            <a:ext cx="8784000" cy="507600"/>
          </a:xfrm>
        </p:spPr>
        <p:txBody>
          <a:bodyPr/>
          <a:lstStyle/>
          <a:p>
            <a:r>
              <a:rPr lang="en-US" b="1" dirty="0"/>
              <a:t>Results </a:t>
            </a:r>
            <a:r>
              <a:rPr lang="en-US" b="1" dirty="0" smtClean="0"/>
              <a:t>– Lack of trust in institutions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94938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5513" y="744219"/>
            <a:ext cx="11238807" cy="5546618"/>
          </a:xfrm>
          <a:solidFill>
            <a:srgbClr val="FBFCF6"/>
          </a:solidFill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Low trust in religious institutions and NGOs</a:t>
            </a:r>
          </a:p>
          <a:p>
            <a:endParaRPr lang="en-US" dirty="0" smtClean="0"/>
          </a:p>
          <a:p>
            <a:r>
              <a:rPr lang="en-US" dirty="0" smtClean="0"/>
              <a:t>Police </a:t>
            </a:r>
            <a:r>
              <a:rPr lang="en-US" dirty="0"/>
              <a:t>and clergy previously </a:t>
            </a:r>
            <a:r>
              <a:rPr lang="en-US" b="1" dirty="0"/>
              <a:t>used sex worker services to gather information </a:t>
            </a:r>
            <a:r>
              <a:rPr lang="en-US" dirty="0"/>
              <a:t>on one another’s circles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Both </a:t>
            </a:r>
            <a:r>
              <a:rPr lang="en-US" dirty="0"/>
              <a:t>the police and the church have their own sex workers </a:t>
            </a:r>
            <a:r>
              <a:rPr lang="en-US" dirty="0" smtClean="0"/>
              <a:t>now and </a:t>
            </a:r>
            <a:r>
              <a:rPr lang="en-US" dirty="0"/>
              <a:t>collect information about members of the other group or information on clients in </a:t>
            </a:r>
            <a:r>
              <a:rPr lang="en-US" dirty="0" smtClean="0"/>
              <a:t>general.</a:t>
            </a:r>
          </a:p>
          <a:p>
            <a:endParaRPr lang="en-US" dirty="0"/>
          </a:p>
          <a:p>
            <a:r>
              <a:rPr lang="en-US" dirty="0" smtClean="0"/>
              <a:t>In general, most respondents assessed the NGOs’ work positively, but they are hesitant addressing NGOs and few express distrust towards the leadership of prominent NGOs.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5513" y="236619"/>
            <a:ext cx="8784000" cy="507600"/>
          </a:xfrm>
        </p:spPr>
        <p:txBody>
          <a:bodyPr/>
          <a:lstStyle/>
          <a:p>
            <a:r>
              <a:rPr lang="en-US" b="1" dirty="0"/>
              <a:t>Results </a:t>
            </a:r>
            <a:r>
              <a:rPr lang="en-US" b="1" dirty="0" smtClean="0"/>
              <a:t>– Lack of trust in institutions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50424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73003" y="1020437"/>
            <a:ext cx="10632305" cy="238778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r>
              <a:rPr lang="en-US" u="sng" dirty="0"/>
              <a:t>Evolution of online sex work: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The </a:t>
            </a:r>
            <a:r>
              <a:rPr lang="en-US" dirty="0"/>
              <a:t>shift to online platforms has given sex workers more control over their work, offering more freedom and earning opportunities (Cunningham et al., 2017).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It also introduces new risks, such as cyberstalking and exploitation (Sanders et al., 2018</a:t>
            </a:r>
            <a:r>
              <a:rPr lang="en-US" dirty="0" smtClean="0"/>
              <a:t>).</a:t>
            </a:r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3004" y="352997"/>
            <a:ext cx="8784000" cy="507600"/>
          </a:xfrm>
        </p:spPr>
        <p:txBody>
          <a:bodyPr/>
          <a:lstStyle/>
          <a:p>
            <a:r>
              <a:rPr lang="en-US" b="1" dirty="0" smtClean="0"/>
              <a:t>Rationale</a:t>
            </a:r>
            <a:endParaRPr lang="en-US" b="1" dirty="0"/>
          </a:p>
        </p:txBody>
      </p:sp>
      <p:sp>
        <p:nvSpPr>
          <p:cNvPr id="5" name="Content Placeholder 1"/>
          <p:cNvSpPr>
            <a:spLocks noGrp="1"/>
          </p:cNvSpPr>
          <p:nvPr>
            <p:ph sz="half" idx="1"/>
          </p:nvPr>
        </p:nvSpPr>
        <p:spPr>
          <a:xfrm>
            <a:off x="673004" y="3568057"/>
            <a:ext cx="10632304" cy="1712422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r>
              <a:rPr lang="en-US" u="sng" dirty="0" smtClean="0"/>
              <a:t>Risks </a:t>
            </a:r>
            <a:r>
              <a:rPr lang="en-US" u="sng" dirty="0"/>
              <a:t>of exploitation and </a:t>
            </a:r>
            <a:r>
              <a:rPr lang="en-US" u="sng" dirty="0" smtClean="0"/>
              <a:t>human </a:t>
            </a:r>
            <a:r>
              <a:rPr lang="en-US" u="sng" dirty="0"/>
              <a:t>trafficking: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Online </a:t>
            </a:r>
            <a:r>
              <a:rPr lang="en-US" dirty="0"/>
              <a:t>platforms are increasingly used for trafficking, making it difficult to distinguish between voluntary sex work and exploitation (Van </a:t>
            </a:r>
            <a:r>
              <a:rPr lang="en-US" dirty="0" err="1"/>
              <a:t>Rij</a:t>
            </a:r>
            <a:r>
              <a:rPr lang="en-US" dirty="0"/>
              <a:t>, 2014; GRETA, 2022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6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0901" y="1020437"/>
            <a:ext cx="11166545" cy="4914849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sex worker </a:t>
            </a:r>
            <a:r>
              <a:rPr lang="en-US" b="1" dirty="0"/>
              <a:t>community is fragmented</a:t>
            </a:r>
            <a:r>
              <a:rPr lang="en-US" dirty="0"/>
              <a:t>, with low trust between </a:t>
            </a:r>
            <a:r>
              <a:rPr lang="en-US" dirty="0" smtClean="0"/>
              <a:t>members. Trans </a:t>
            </a:r>
            <a:r>
              <a:rPr lang="en-US" dirty="0"/>
              <a:t>and cis women often distance themselves from each other’s </a:t>
            </a:r>
            <a:r>
              <a:rPr lang="en-US" dirty="0" smtClean="0"/>
              <a:t>experiences.</a:t>
            </a:r>
          </a:p>
          <a:p>
            <a:r>
              <a:rPr lang="en-US" b="1" dirty="0" smtClean="0"/>
              <a:t>Few</a:t>
            </a:r>
            <a:r>
              <a:rPr lang="en-US" dirty="0" smtClean="0"/>
              <a:t> </a:t>
            </a:r>
            <a:r>
              <a:rPr lang="en-US" dirty="0"/>
              <a:t>respondents reported </a:t>
            </a:r>
            <a:r>
              <a:rPr lang="en-US" b="1" dirty="0"/>
              <a:t>turning to friends </a:t>
            </a:r>
            <a:r>
              <a:rPr lang="en-US" dirty="0"/>
              <a:t>or other sex workers for help during dangerous situations, and many didn’t have anyone they could call for support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 </a:t>
            </a:r>
            <a:r>
              <a:rPr lang="en-US" dirty="0"/>
              <a:t>all sex workers have </a:t>
            </a:r>
            <a:r>
              <a:rPr lang="en-US" b="1" dirty="0"/>
              <a:t>access to client-sharing platforms or group chats</a:t>
            </a:r>
            <a:r>
              <a:rPr lang="en-US" dirty="0"/>
              <a:t>, and even those who do </a:t>
            </a:r>
            <a:r>
              <a:rPr lang="en-US" dirty="0" smtClean="0"/>
              <a:t>question </a:t>
            </a:r>
            <a:r>
              <a:rPr lang="en-US" dirty="0"/>
              <a:t>the reliability of shared </a:t>
            </a:r>
            <a:r>
              <a:rPr lang="en-US" dirty="0" smtClean="0"/>
              <a:t>information.</a:t>
            </a:r>
          </a:p>
          <a:p>
            <a:r>
              <a:rPr lang="en-US" dirty="0" smtClean="0"/>
              <a:t>Some </a:t>
            </a:r>
            <a:r>
              <a:rPr lang="en-US" dirty="0"/>
              <a:t>sex workers reported being </a:t>
            </a:r>
            <a:r>
              <a:rPr lang="en-US" b="1" dirty="0"/>
              <a:t>closer to </a:t>
            </a:r>
            <a:r>
              <a:rPr lang="en-US" b="1" dirty="0" smtClean="0"/>
              <a:t>clients </a:t>
            </a:r>
            <a:r>
              <a:rPr lang="en-US" b="1" dirty="0"/>
              <a:t>than to their own </a:t>
            </a:r>
            <a:r>
              <a:rPr lang="en-US" b="1" dirty="0" smtClean="0"/>
              <a:t>friends</a:t>
            </a:r>
            <a:r>
              <a:rPr lang="en-US" dirty="0" smtClean="0"/>
              <a:t>.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0902" y="336371"/>
            <a:ext cx="8784000" cy="507600"/>
          </a:xfrm>
        </p:spPr>
        <p:txBody>
          <a:bodyPr/>
          <a:lstStyle/>
          <a:p>
            <a:r>
              <a:rPr lang="en-US" b="1" dirty="0"/>
              <a:t>Results </a:t>
            </a:r>
            <a:r>
              <a:rPr lang="en-US" b="1" dirty="0" smtClean="0"/>
              <a:t>– Limited social connections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03645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9011" y="794095"/>
            <a:ext cx="11338560" cy="5563245"/>
          </a:xfrm>
        </p:spPr>
        <p:txBody>
          <a:bodyPr/>
          <a:lstStyle/>
          <a:p>
            <a:r>
              <a:rPr lang="en-US" dirty="0" smtClean="0"/>
              <a:t>Most </a:t>
            </a:r>
            <a:r>
              <a:rPr lang="en-US" dirty="0"/>
              <a:t>sex workers had only a </a:t>
            </a:r>
            <a:r>
              <a:rPr lang="en-US" b="1" dirty="0"/>
              <a:t>vague or incorrect understanding </a:t>
            </a:r>
            <a:r>
              <a:rPr lang="en-US" dirty="0"/>
              <a:t>of what constitutes trafficking, often confusing it with other forms of exploitation or abuse.</a:t>
            </a:r>
          </a:p>
          <a:p>
            <a:endParaRPr lang="en-US" dirty="0"/>
          </a:p>
          <a:p>
            <a:r>
              <a:rPr lang="en-US" dirty="0" smtClean="0"/>
              <a:t>Many </a:t>
            </a:r>
            <a:r>
              <a:rPr lang="en-US" dirty="0"/>
              <a:t>respondents believed Georgian nationals are </a:t>
            </a:r>
            <a:r>
              <a:rPr lang="en-US" b="1" dirty="0"/>
              <a:t>unlikely to be trafficked</a:t>
            </a:r>
            <a:r>
              <a:rPr lang="en-US" dirty="0"/>
              <a:t>, while foreign sex workers—especially those isolated or without local support—are viewed as more vulnerable.</a:t>
            </a:r>
          </a:p>
          <a:p>
            <a:endParaRPr lang="en-US" dirty="0"/>
          </a:p>
          <a:p>
            <a:r>
              <a:rPr lang="en-US" dirty="0" smtClean="0"/>
              <a:t>One foreign </a:t>
            </a:r>
            <a:r>
              <a:rPr lang="en-US" dirty="0"/>
              <a:t>sex worker had no control over her schedule, phone, or </a:t>
            </a:r>
            <a:r>
              <a:rPr lang="en-US" dirty="0" smtClean="0"/>
              <a:t>income</a:t>
            </a:r>
            <a:r>
              <a:rPr lang="en-US" dirty="0"/>
              <a:t> </a:t>
            </a:r>
            <a:r>
              <a:rPr lang="en-US" dirty="0" smtClean="0"/>
              <a:t>—strong </a:t>
            </a:r>
            <a:r>
              <a:rPr lang="en-US" dirty="0"/>
              <a:t>indicators of trafficking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9011" y="153491"/>
            <a:ext cx="8784000" cy="507600"/>
          </a:xfrm>
        </p:spPr>
        <p:txBody>
          <a:bodyPr/>
          <a:lstStyle/>
          <a:p>
            <a:r>
              <a:rPr lang="en-US" b="1" dirty="0"/>
              <a:t>Results </a:t>
            </a:r>
            <a:r>
              <a:rPr lang="en-US" b="1" dirty="0" smtClean="0"/>
              <a:t>– Perception of risks of human trafficking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5520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37527" y="1336319"/>
            <a:ext cx="10850662" cy="3633825"/>
          </a:xfrm>
        </p:spPr>
        <p:txBody>
          <a:bodyPr/>
          <a:lstStyle/>
          <a:p>
            <a:r>
              <a:rPr lang="en-US" dirty="0" smtClean="0"/>
              <a:t>Several </a:t>
            </a:r>
            <a:r>
              <a:rPr lang="en-US" dirty="0"/>
              <a:t>respondents described situations—either personal or witnessed—that likely involved trafficking, but these were not identified or reported as such.</a:t>
            </a:r>
          </a:p>
          <a:p>
            <a:endParaRPr lang="en-US" dirty="0"/>
          </a:p>
          <a:p>
            <a:r>
              <a:rPr lang="en-US" dirty="0" smtClean="0"/>
              <a:t>Several respondents shared </a:t>
            </a:r>
            <a:r>
              <a:rPr lang="en-US" b="1" dirty="0" smtClean="0"/>
              <a:t>conflicting information </a:t>
            </a:r>
            <a:r>
              <a:rPr lang="en-US" dirty="0" smtClean="0"/>
              <a:t>about the possibility of making money abroad (specific countries) and working conditions there – some </a:t>
            </a:r>
            <a:r>
              <a:rPr lang="en-GB" dirty="0" smtClean="0"/>
              <a:t>characterising</a:t>
            </a:r>
            <a:r>
              <a:rPr lang="en-US" dirty="0" smtClean="0"/>
              <a:t> it as good and others as dangerous.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7527" y="286495"/>
            <a:ext cx="8784000" cy="507600"/>
          </a:xfrm>
        </p:spPr>
        <p:txBody>
          <a:bodyPr/>
          <a:lstStyle/>
          <a:p>
            <a:r>
              <a:rPr lang="en-US" b="1" dirty="0"/>
              <a:t>Results </a:t>
            </a:r>
            <a:r>
              <a:rPr lang="en-US" b="1" dirty="0" smtClean="0"/>
              <a:t>– Perception of risks of human trafficking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80840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4275" y="677716"/>
            <a:ext cx="11100045" cy="5024815"/>
          </a:xfrm>
          <a:solidFill>
            <a:srgbClr val="FBFCF6"/>
          </a:solidFill>
        </p:spPr>
        <p:txBody>
          <a:bodyPr/>
          <a:lstStyle/>
          <a:p>
            <a:r>
              <a:rPr lang="en-GB" dirty="0" smtClean="0"/>
              <a:t>Economic hardship and social marginalisation push individuals into sex work, increasing vulnerability to exploitation and trafficking.</a:t>
            </a:r>
          </a:p>
          <a:p>
            <a:endParaRPr lang="en-GB" dirty="0" smtClean="0"/>
          </a:p>
          <a:p>
            <a:r>
              <a:rPr lang="en-GB" dirty="0" smtClean="0"/>
              <a:t>Trans sex workers face amplified risks due to stigma and migrant sex workers due to isolation, and dependency on third parties.</a:t>
            </a:r>
          </a:p>
          <a:p>
            <a:endParaRPr lang="en-GB" dirty="0" smtClean="0"/>
          </a:p>
          <a:p>
            <a:r>
              <a:rPr lang="en-GB" dirty="0" smtClean="0"/>
              <a:t>Digital platforms provide autonomy but expose workers to data theft, surveillance, blackmail, and lack of legal protection.</a:t>
            </a:r>
          </a:p>
          <a:p>
            <a:endParaRPr lang="en-GB" dirty="0" smtClean="0"/>
          </a:p>
          <a:p>
            <a:r>
              <a:rPr lang="en-GB" dirty="0" smtClean="0"/>
              <a:t>Physical and emotional abuse by clients or intermediaries is widespread among the sex workers with few avenues for redress or justice.</a:t>
            </a:r>
            <a:endParaRPr lang="en-GB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4275" y="170116"/>
            <a:ext cx="8784000" cy="507600"/>
          </a:xfrm>
        </p:spPr>
        <p:txBody>
          <a:bodyPr/>
          <a:lstStyle/>
          <a:p>
            <a:r>
              <a:rPr lang="en-US" b="1" dirty="0" smtClean="0"/>
              <a:t>Conclusions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26874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4275" y="810720"/>
            <a:ext cx="11100045" cy="3960785"/>
          </a:xfrm>
          <a:solidFill>
            <a:srgbClr val="FBFCF6"/>
          </a:solidFill>
        </p:spPr>
        <p:txBody>
          <a:bodyPr/>
          <a:lstStyle/>
          <a:p>
            <a:r>
              <a:rPr lang="en-US" dirty="0"/>
              <a:t>Deep mistrust of institutions, especially police, deters sex workers from reporting violence or seeking help.</a:t>
            </a:r>
          </a:p>
          <a:p>
            <a:endParaRPr lang="en-US" dirty="0"/>
          </a:p>
          <a:p>
            <a:r>
              <a:rPr lang="en-US" dirty="0"/>
              <a:t>Weak social support networks (bonding, bridging and linking social capital) and limited NGO engagement leave many sex workers isolated and unsupported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Low </a:t>
            </a:r>
            <a:r>
              <a:rPr lang="en-US" dirty="0"/>
              <a:t>awareness </a:t>
            </a:r>
            <a:r>
              <a:rPr lang="en-US" dirty="0" smtClean="0"/>
              <a:t>of </a:t>
            </a:r>
            <a:r>
              <a:rPr lang="en-US" dirty="0"/>
              <a:t>trafficking risks, especially among Georgian nationals, masks vulnerability to coercion and abuse.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4275" y="170116"/>
            <a:ext cx="8784000" cy="507600"/>
          </a:xfrm>
        </p:spPr>
        <p:txBody>
          <a:bodyPr/>
          <a:lstStyle/>
          <a:p>
            <a:r>
              <a:rPr lang="en-US" b="1" dirty="0" smtClean="0"/>
              <a:t>Conclusions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91421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54399" y="1086938"/>
            <a:ext cx="10883913" cy="4515840"/>
          </a:xfrm>
        </p:spPr>
        <p:txBody>
          <a:bodyPr/>
          <a:lstStyle/>
          <a:p>
            <a:r>
              <a:rPr lang="en-US" dirty="0" smtClean="0"/>
              <a:t>Limited generalizability – small sample gathered through purposive and snowball sampling methods; possibly not reaching the most vulnerable groups;</a:t>
            </a:r>
          </a:p>
          <a:p>
            <a:endParaRPr lang="en-US" dirty="0" smtClean="0"/>
          </a:p>
          <a:p>
            <a:r>
              <a:rPr lang="en-US" dirty="0" smtClean="0"/>
              <a:t>Changing legislative context in Georgia with possible socio-political consequences for the group in focus;</a:t>
            </a:r>
          </a:p>
          <a:p>
            <a:endParaRPr lang="en-US" dirty="0"/>
          </a:p>
          <a:p>
            <a:r>
              <a:rPr lang="en-US" dirty="0" smtClean="0"/>
              <a:t>Based on the above, more research should follow with focus on tracing 1. risk factors and trends in a wider group and 2. changing legislative socio-political context.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4400" y="269869"/>
            <a:ext cx="8784000" cy="507600"/>
          </a:xfrm>
        </p:spPr>
        <p:txBody>
          <a:bodyPr/>
          <a:lstStyle/>
          <a:p>
            <a:r>
              <a:rPr lang="en-US" b="1" dirty="0" smtClean="0"/>
              <a:t>Limitations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55232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01644" y="744218"/>
            <a:ext cx="11152800" cy="474218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ClrTx/>
              <a:buNone/>
              <a:defRPr/>
            </a:pPr>
            <a:r>
              <a:rPr lang="en-US" sz="1800" dirty="0"/>
              <a:t>Caucasus Barometer, 2024. Retrieved from https://caucasusbarometer.org/en/cb2024ge/FRQINTR/ on 3 May 2025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ClrTx/>
              <a:buNone/>
              <a:defRPr/>
            </a:pPr>
            <a:r>
              <a:rPr lang="en-GB" sz="1800" dirty="0" smtClean="0"/>
              <a:t>Cunningham</a:t>
            </a:r>
            <a:r>
              <a:rPr lang="en-GB" sz="1800" dirty="0"/>
              <a:t>, S., Sanders, T., Scoular, J., Campbell, R., et al. (2017). Behind the Screen: Commercial Sex, Digital Spaces, and Working Online. [DOI: 10.1016/j.techsoc.2017.11.004]​. </a:t>
            </a:r>
            <a:endParaRPr lang="en-US" sz="1800" dirty="0"/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ClrTx/>
              <a:buNone/>
              <a:defRPr/>
            </a:pPr>
            <a:r>
              <a:rPr lang="en-GB" sz="1800" i="1" dirty="0"/>
              <a:t>and technology-facilitated trafficking in human beings</a:t>
            </a:r>
            <a:r>
              <a:rPr lang="en-GB" sz="1800" dirty="0"/>
              <a:t>. Council of Europe. Available at: https://rm.coe.int/greta-2022-10-online-trafficking/1680a5fbe7 [Accessed 26 Mar. 2025].</a:t>
            </a:r>
            <a:endParaRPr lang="en-US" sz="1800" dirty="0"/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ClrTx/>
              <a:buNone/>
              <a:defRPr/>
            </a:pPr>
            <a:r>
              <a:rPr lang="en-GB" sz="1800" dirty="0"/>
              <a:t>Harrington, C. (2012). ‘Prostitution policy models and feminist knowledge politics in New Zealand and Sweden’. </a:t>
            </a:r>
            <a:r>
              <a:rPr lang="en-GB" sz="1800" i="1" dirty="0"/>
              <a:t>Sexuality Research and Social Policy</a:t>
            </a:r>
            <a:r>
              <a:rPr lang="en-GB" sz="1800" dirty="0"/>
              <a:t>, </a:t>
            </a:r>
            <a:r>
              <a:rPr lang="en-GB" sz="1800" i="1" dirty="0"/>
              <a:t>9</a:t>
            </a:r>
            <a:r>
              <a:rPr lang="en-GB" sz="1800" dirty="0"/>
              <a:t>, 337-349.</a:t>
            </a:r>
            <a:endParaRPr lang="en-US" sz="1800" dirty="0"/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ClrTx/>
              <a:buNone/>
              <a:defRPr/>
            </a:pPr>
            <a:r>
              <a:rPr lang="en-GB" sz="1800" dirty="0"/>
              <a:t>Lugo-</a:t>
            </a:r>
            <a:r>
              <a:rPr lang="en-GB" sz="1800" dirty="0" err="1"/>
              <a:t>Graulich</a:t>
            </a:r>
            <a:r>
              <a:rPr lang="en-GB" sz="1800" dirty="0"/>
              <a:t>, K., </a:t>
            </a:r>
            <a:r>
              <a:rPr lang="en-GB" sz="1800" dirty="0" err="1"/>
              <a:t>Myrent</a:t>
            </a:r>
            <a:r>
              <a:rPr lang="en-GB" sz="1800" dirty="0"/>
              <a:t>, M., </a:t>
            </a:r>
            <a:r>
              <a:rPr lang="en-GB" sz="1800" dirty="0" err="1"/>
              <a:t>Pierotte</a:t>
            </a:r>
            <a:r>
              <a:rPr lang="en-GB" sz="1800" dirty="0"/>
              <a:t>, L.M., &amp; Brick, B.T. (2020) </a:t>
            </a:r>
            <a:r>
              <a:rPr lang="en-GB" sz="1800" i="1" dirty="0"/>
              <a:t>Prosecuting Trafficking in Persons Cases: An Analysis of Local Strategies and Approaches, Final Report</a:t>
            </a:r>
            <a:r>
              <a:rPr lang="en-GB" sz="1800" dirty="0"/>
              <a:t>. NCJ 301296. Available at: [https://www.ojp.gov/library/publications/prosecuting-trafficking-persons-cases-analysis-local-strategies-and-approaches] [18.02.2025]</a:t>
            </a:r>
            <a:endParaRPr lang="en-US" sz="1800" dirty="0"/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ClrTx/>
              <a:buNone/>
              <a:defRPr/>
            </a:pPr>
            <a:r>
              <a:rPr lang="en-GB" sz="1800" dirty="0" smtClean="0"/>
              <a:t>Sanders</a:t>
            </a:r>
            <a:r>
              <a:rPr lang="en-GB" sz="1800" dirty="0"/>
              <a:t>, T., Scoular, J., Campbell, R., Pitcher, J., Cunningham, S., Sanders, T., ... &amp; Cunningham, S. (2018). `Crimes and safety in the online sex industry’. </a:t>
            </a:r>
            <a:r>
              <a:rPr lang="en-GB" sz="1800" i="1" dirty="0"/>
              <a:t>Internet Sex Work: Beyond the Gaze</a:t>
            </a:r>
            <a:r>
              <a:rPr lang="en-GB" sz="1800" dirty="0"/>
              <a:t>, 87-119.</a:t>
            </a:r>
            <a:endParaRPr lang="en-US" sz="1800" dirty="0"/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ClrTx/>
              <a:buNone/>
              <a:defRPr/>
            </a:pPr>
            <a:r>
              <a:rPr lang="en-GB" sz="1800" dirty="0"/>
              <a:t>Van </a:t>
            </a:r>
            <a:r>
              <a:rPr lang="en-GB" sz="1800" dirty="0" err="1"/>
              <a:t>Rij</a:t>
            </a:r>
            <a:r>
              <a:rPr lang="en-GB" sz="1800" dirty="0"/>
              <a:t>. J.J.M. (2014). </a:t>
            </a:r>
            <a:r>
              <a:rPr lang="en-GB" sz="1800" i="1" dirty="0"/>
              <a:t>‘The trafficking and sexual exploitation of native Hungarian speaking women in the Netherlands. A Case study into the nature of forced prostitution and the modus operandi of organized crime groups involved in human trafficking in Europe’, </a:t>
            </a:r>
            <a:r>
              <a:rPr lang="en-GB" sz="1800" dirty="0" smtClean="0"/>
              <a:t>PTE-AJK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ClrTx/>
              <a:buNone/>
              <a:defRPr/>
            </a:pPr>
            <a:endParaRPr lang="en-US" sz="1800" dirty="0"/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endParaRPr lang="en-US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1644" y="236618"/>
            <a:ext cx="8784000" cy="5076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82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ím 1"/>
          <p:cNvSpPr txBox="1">
            <a:spLocks/>
          </p:cNvSpPr>
          <p:nvPr/>
        </p:nvSpPr>
        <p:spPr>
          <a:xfrm>
            <a:off x="1108930" y="1429789"/>
            <a:ext cx="9974141" cy="3059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en-US" sz="3600" dirty="0" smtClean="0">
                <a:latin typeface="Garamond" panose="02020404030301010803" pitchFamily="18" charset="0"/>
              </a:rPr>
              <a:t>Thank you!</a:t>
            </a:r>
          </a:p>
          <a:p>
            <a:pPr>
              <a:lnSpc>
                <a:spcPct val="200000"/>
              </a:lnSpc>
            </a:pPr>
            <a:endParaRPr lang="en-US" sz="2000" dirty="0" smtClean="0">
              <a:latin typeface="Garamond" panose="02020404030301010803" pitchFamily="18" charset="0"/>
            </a:endParaRPr>
          </a:p>
        </p:txBody>
      </p:sp>
      <p:sp>
        <p:nvSpPr>
          <p:cNvPr id="9" name="Alcím 2"/>
          <p:cNvSpPr txBox="1">
            <a:spLocks/>
          </p:cNvSpPr>
          <p:nvPr/>
        </p:nvSpPr>
        <p:spPr>
          <a:xfrm>
            <a:off x="9661894" y="195538"/>
            <a:ext cx="2377711" cy="9235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hu-HU" sz="20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41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ím 1"/>
          <p:cNvSpPr txBox="1">
            <a:spLocks/>
          </p:cNvSpPr>
          <p:nvPr/>
        </p:nvSpPr>
        <p:spPr>
          <a:xfrm>
            <a:off x="1108930" y="1429789"/>
            <a:ext cx="10163128" cy="35412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200000"/>
              </a:lnSpc>
            </a:pPr>
            <a:r>
              <a:rPr lang="en-US" sz="2000" dirty="0" smtClean="0">
                <a:latin typeface="Garamond" panose="02020404030301010803" pitchFamily="18" charset="0"/>
              </a:rPr>
              <a:t>The study </a:t>
            </a:r>
            <a:r>
              <a:rPr lang="en-US" sz="2000" dirty="0">
                <a:latin typeface="Garamond" panose="02020404030301010803" pitchFamily="18" charset="0"/>
              </a:rPr>
              <a:t>was carried out by The Trafficking Research Centre </a:t>
            </a:r>
            <a:r>
              <a:rPr lang="en-US" sz="2000" dirty="0" smtClean="0">
                <a:latin typeface="Garamond" panose="02020404030301010803" pitchFamily="18" charset="0"/>
              </a:rPr>
              <a:t>at </a:t>
            </a:r>
            <a:r>
              <a:rPr lang="en-US" sz="2000" dirty="0" err="1">
                <a:latin typeface="Garamond" panose="02020404030301010803" pitchFamily="18" charset="0"/>
              </a:rPr>
              <a:t>Sulkhan</a:t>
            </a:r>
            <a:r>
              <a:rPr lang="en-US" sz="2000" dirty="0">
                <a:latin typeface="Garamond" panose="02020404030301010803" pitchFamily="18" charset="0"/>
              </a:rPr>
              <a:t>-Saba </a:t>
            </a:r>
            <a:r>
              <a:rPr lang="en-US" sz="2000" dirty="0" err="1">
                <a:latin typeface="Garamond" panose="02020404030301010803" pitchFamily="18" charset="0"/>
              </a:rPr>
              <a:t>Orbeliani</a:t>
            </a:r>
            <a:r>
              <a:rPr lang="en-US" sz="2000" dirty="0">
                <a:latin typeface="Garamond" panose="02020404030301010803" pitchFamily="18" charset="0"/>
              </a:rPr>
              <a:t> University, supported by the National Police of Kingdom of Netherlands (</a:t>
            </a:r>
            <a:r>
              <a:rPr lang="en-US" sz="2000" dirty="0" err="1">
                <a:latin typeface="Garamond" panose="02020404030301010803" pitchFamily="18" charset="0"/>
              </a:rPr>
              <a:t>Politie</a:t>
            </a:r>
            <a:r>
              <a:rPr lang="en-US" sz="2000" dirty="0">
                <a:latin typeface="Garamond" panose="02020404030301010803" pitchFamily="18" charset="0"/>
              </a:rPr>
              <a:t>)</a:t>
            </a:r>
          </a:p>
          <a:p>
            <a:pPr algn="l">
              <a:lnSpc>
                <a:spcPct val="200000"/>
              </a:lnSpc>
            </a:pPr>
            <a:endParaRPr lang="en-US" sz="2000" dirty="0">
              <a:latin typeface="Garamond" panose="02020404030301010803" pitchFamily="18" charset="0"/>
            </a:endParaRPr>
          </a:p>
          <a:p>
            <a:pPr algn="l">
              <a:lnSpc>
                <a:spcPct val="200000"/>
              </a:lnSpc>
            </a:pPr>
            <a:r>
              <a:rPr lang="en-US" sz="2000" dirty="0" err="1">
                <a:latin typeface="Garamond" panose="02020404030301010803" pitchFamily="18" charset="0"/>
              </a:rPr>
              <a:t>Ushangi</a:t>
            </a:r>
            <a:r>
              <a:rPr lang="en-US" sz="2000" dirty="0">
                <a:latin typeface="Garamond" panose="02020404030301010803" pitchFamily="18" charset="0"/>
              </a:rPr>
              <a:t> </a:t>
            </a:r>
            <a:r>
              <a:rPr lang="en-US" sz="2000" dirty="0" err="1">
                <a:latin typeface="Garamond" panose="02020404030301010803" pitchFamily="18" charset="0"/>
              </a:rPr>
              <a:t>Bakhtadze</a:t>
            </a:r>
            <a:r>
              <a:rPr lang="en-US" sz="2000" dirty="0">
                <a:latin typeface="Garamond" panose="02020404030301010803" pitchFamily="18" charset="0"/>
              </a:rPr>
              <a:t>, </a:t>
            </a:r>
            <a:r>
              <a:rPr lang="en-US" sz="2000" dirty="0" err="1" smtClean="0">
                <a:latin typeface="Garamond" panose="02020404030301010803" pitchFamily="18" charset="0"/>
              </a:rPr>
              <a:t>Sulkhan</a:t>
            </a:r>
            <a:r>
              <a:rPr lang="en-US" sz="2000" dirty="0" smtClean="0">
                <a:latin typeface="Garamond" panose="02020404030301010803" pitchFamily="18" charset="0"/>
              </a:rPr>
              <a:t>-Saba </a:t>
            </a:r>
            <a:r>
              <a:rPr lang="en-US" sz="2000" dirty="0" err="1" smtClean="0">
                <a:latin typeface="Garamond" panose="02020404030301010803" pitchFamily="18" charset="0"/>
              </a:rPr>
              <a:t>Orbeliani</a:t>
            </a:r>
            <a:r>
              <a:rPr lang="en-US" sz="2000" dirty="0" smtClean="0">
                <a:latin typeface="Garamond" panose="02020404030301010803" pitchFamily="18" charset="0"/>
              </a:rPr>
              <a:t> University, e-mail</a:t>
            </a:r>
            <a:r>
              <a:rPr lang="en-US" sz="2000" dirty="0">
                <a:latin typeface="Garamond" panose="02020404030301010803" pitchFamily="18" charset="0"/>
              </a:rPr>
              <a:t>: </a:t>
            </a:r>
            <a:r>
              <a:rPr lang="en-US" sz="2000" dirty="0" smtClean="0">
                <a:latin typeface="Garamond" panose="02020404030301010803" pitchFamily="18" charset="0"/>
                <a:hlinkClick r:id="rId2"/>
              </a:rPr>
              <a:t>u.bakhtadze@sabauni.edu.ge</a:t>
            </a:r>
            <a:endParaRPr lang="en-US" sz="2000" dirty="0" smtClean="0">
              <a:latin typeface="Garamond" panose="02020404030301010803" pitchFamily="18" charset="0"/>
            </a:endParaRPr>
          </a:p>
          <a:p>
            <a:pPr algn="l">
              <a:lnSpc>
                <a:spcPct val="200000"/>
              </a:lnSpc>
            </a:pPr>
            <a:r>
              <a:rPr lang="en-US" sz="2000" dirty="0" smtClean="0">
                <a:latin typeface="Garamond" panose="02020404030301010803" pitchFamily="18" charset="0"/>
              </a:rPr>
              <a:t>Tsisana Khundadze, </a:t>
            </a:r>
            <a:r>
              <a:rPr lang="en-US" sz="2000" dirty="0" err="1">
                <a:latin typeface="Garamond" panose="02020404030301010803" pitchFamily="18" charset="0"/>
              </a:rPr>
              <a:t>Sulkhan</a:t>
            </a:r>
            <a:r>
              <a:rPr lang="en-US" sz="2000" dirty="0">
                <a:latin typeface="Garamond" panose="02020404030301010803" pitchFamily="18" charset="0"/>
              </a:rPr>
              <a:t>-Saba </a:t>
            </a:r>
            <a:r>
              <a:rPr lang="en-US" sz="2000" dirty="0" err="1">
                <a:latin typeface="Garamond" panose="02020404030301010803" pitchFamily="18" charset="0"/>
              </a:rPr>
              <a:t>Orbeliani</a:t>
            </a:r>
            <a:r>
              <a:rPr lang="en-US" sz="2000" dirty="0">
                <a:latin typeface="Garamond" panose="02020404030301010803" pitchFamily="18" charset="0"/>
              </a:rPr>
              <a:t> University, e</a:t>
            </a:r>
            <a:r>
              <a:rPr lang="en-US" sz="2000" dirty="0" smtClean="0">
                <a:latin typeface="Garamond" panose="02020404030301010803" pitchFamily="18" charset="0"/>
              </a:rPr>
              <a:t>-mail: </a:t>
            </a:r>
            <a:r>
              <a:rPr lang="en-US" sz="2000" dirty="0">
                <a:latin typeface="Garamond" panose="02020404030301010803" pitchFamily="18" charset="0"/>
              </a:rPr>
              <a:t>t</a:t>
            </a:r>
            <a:r>
              <a:rPr lang="en-US" sz="2000" dirty="0" smtClean="0">
                <a:latin typeface="Garamond" panose="02020404030301010803" pitchFamily="18" charset="0"/>
                <a:hlinkClick r:id="rId3"/>
              </a:rPr>
              <a:t>sisana.Khundadze@sabauni.edu.ge</a:t>
            </a:r>
            <a:r>
              <a:rPr lang="en-US" sz="2000" dirty="0" smtClean="0">
                <a:latin typeface="Garamond" panose="02020404030301010803" pitchFamily="18" charset="0"/>
              </a:rPr>
              <a:t> </a:t>
            </a:r>
          </a:p>
          <a:p>
            <a:pPr algn="l">
              <a:lnSpc>
                <a:spcPct val="200000"/>
              </a:lnSpc>
            </a:pPr>
            <a:r>
              <a:rPr lang="en-US" sz="2000" dirty="0" err="1">
                <a:latin typeface="Garamond" panose="02020404030301010803" pitchFamily="18" charset="0"/>
              </a:rPr>
              <a:t>Jorn</a:t>
            </a:r>
            <a:r>
              <a:rPr lang="en-US" sz="2000" dirty="0">
                <a:latin typeface="Garamond" panose="02020404030301010803" pitchFamily="18" charset="0"/>
              </a:rPr>
              <a:t> VAN </a:t>
            </a:r>
            <a:r>
              <a:rPr lang="en-US" sz="2000" dirty="0" smtClean="0">
                <a:latin typeface="Garamond" panose="02020404030301010803" pitchFamily="18" charset="0"/>
              </a:rPr>
              <a:t>RIJ, </a:t>
            </a:r>
            <a:r>
              <a:rPr lang="en-US" sz="2000" dirty="0">
                <a:latin typeface="Garamond" panose="02020404030301010803" pitchFamily="18" charset="0"/>
              </a:rPr>
              <a:t>University of </a:t>
            </a:r>
            <a:r>
              <a:rPr lang="en-US" sz="2000" dirty="0" err="1" smtClean="0">
                <a:latin typeface="Garamond" panose="02020404030301010803" pitchFamily="18" charset="0"/>
              </a:rPr>
              <a:t>Pécs</a:t>
            </a:r>
            <a:r>
              <a:rPr lang="en-US" sz="2000">
                <a:latin typeface="Garamond" panose="02020404030301010803" pitchFamily="18" charset="0"/>
              </a:rPr>
              <a:t>, e-mail: </a:t>
            </a:r>
            <a:r>
              <a:rPr lang="en-US" sz="2000" smtClean="0">
                <a:latin typeface="Garamond" panose="02020404030301010803" pitchFamily="18" charset="0"/>
                <a:hlinkClick r:id="rId4"/>
              </a:rPr>
              <a:t>jorn.van.rij@politie.nl</a:t>
            </a:r>
            <a:r>
              <a:rPr lang="en-US" sz="2000" smtClean="0">
                <a:latin typeface="Garamond" panose="02020404030301010803" pitchFamily="18" charset="0"/>
              </a:rPr>
              <a:t> 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9" name="Alcím 2"/>
          <p:cNvSpPr txBox="1">
            <a:spLocks/>
          </p:cNvSpPr>
          <p:nvPr/>
        </p:nvSpPr>
        <p:spPr>
          <a:xfrm>
            <a:off x="9661894" y="195538"/>
            <a:ext cx="2377711" cy="9235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hu-HU" sz="20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05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73003" y="1020436"/>
            <a:ext cx="10682181" cy="2304655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r>
              <a:rPr lang="en-US" u="sng" dirty="0" smtClean="0"/>
              <a:t>Impact </a:t>
            </a:r>
            <a:r>
              <a:rPr lang="en-US" u="sng" dirty="0"/>
              <a:t>of legal regulations: </a:t>
            </a:r>
            <a:endParaRPr lang="en-US" u="sng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L</a:t>
            </a:r>
            <a:r>
              <a:rPr lang="en-US" dirty="0" smtClean="0"/>
              <a:t>aws </a:t>
            </a:r>
            <a:r>
              <a:rPr lang="en-US" dirty="0"/>
              <a:t>like FOSTA/SESTA in the U.S. have led to the shutdown of websites, pushing sex workers into more dangerous environments (Lugo-</a:t>
            </a:r>
            <a:r>
              <a:rPr lang="en-US" dirty="0" err="1"/>
              <a:t>Graulich</a:t>
            </a:r>
            <a:r>
              <a:rPr lang="en-US" dirty="0"/>
              <a:t> et al., 2020).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New Zealand’s </a:t>
            </a:r>
            <a:r>
              <a:rPr lang="en-US" dirty="0" err="1"/>
              <a:t>decriminalisation</a:t>
            </a:r>
            <a:r>
              <a:rPr lang="en-US" dirty="0"/>
              <a:t> approach improved safety and trafficking response (Harrington, 2012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3004" y="286495"/>
            <a:ext cx="8784000" cy="507600"/>
          </a:xfrm>
        </p:spPr>
        <p:txBody>
          <a:bodyPr/>
          <a:lstStyle/>
          <a:p>
            <a:r>
              <a:rPr lang="en-US" b="1" dirty="0" smtClean="0"/>
              <a:t>Rationale</a:t>
            </a:r>
            <a:endParaRPr lang="en-US" b="1" dirty="0"/>
          </a:p>
        </p:txBody>
      </p:sp>
      <p:sp>
        <p:nvSpPr>
          <p:cNvPr id="5" name="Content Placeholder 1"/>
          <p:cNvSpPr>
            <a:spLocks noGrp="1"/>
          </p:cNvSpPr>
          <p:nvPr>
            <p:ph sz="half" idx="1"/>
          </p:nvPr>
        </p:nvSpPr>
        <p:spPr>
          <a:xfrm>
            <a:off x="673004" y="3551432"/>
            <a:ext cx="10682180" cy="1945178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r>
              <a:rPr lang="en-US" u="sng" dirty="0" smtClean="0"/>
              <a:t>Technological </a:t>
            </a:r>
            <a:r>
              <a:rPr lang="en-US" u="sng" dirty="0"/>
              <a:t>risks and s</a:t>
            </a:r>
            <a:r>
              <a:rPr lang="en-US" u="sng" dirty="0" smtClean="0"/>
              <a:t>afety </a:t>
            </a:r>
            <a:r>
              <a:rPr lang="en-US" u="sng" dirty="0"/>
              <a:t>challenges: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Online </a:t>
            </a:r>
            <a:r>
              <a:rPr lang="en-US" dirty="0"/>
              <a:t>sex workers face significant safety issues, such as digital harassment, blackmail, and doxing (Sanders et al., 2018</a:t>
            </a:r>
            <a:r>
              <a:rPr lang="en-US" dirty="0" smtClean="0"/>
              <a:t>).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The use of encrypted apps and pseudonym payments are common safety measures (Sanders et al., 2018). </a:t>
            </a:r>
          </a:p>
        </p:txBody>
      </p:sp>
    </p:spTree>
    <p:extLst>
      <p:ext uri="{BB962C8B-B14F-4D97-AF65-F5344CB8AC3E}">
        <p14:creationId xmlns:p14="http://schemas.microsoft.com/office/powerpoint/2010/main" val="245945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4425" y="1119150"/>
            <a:ext cx="10329862" cy="4367250"/>
          </a:xfrm>
        </p:spPr>
        <p:txBody>
          <a:bodyPr/>
          <a:lstStyle/>
          <a:p>
            <a:r>
              <a:rPr lang="en-US" dirty="0" smtClean="0"/>
              <a:t>Prostitution is illegal, not </a:t>
            </a:r>
            <a:r>
              <a:rPr lang="en-US" dirty="0" err="1" smtClean="0"/>
              <a:t>criminalised</a:t>
            </a:r>
            <a:endParaRPr lang="en-US" dirty="0" smtClean="0"/>
          </a:p>
          <a:p>
            <a:r>
              <a:rPr lang="en-US" dirty="0" smtClean="0"/>
              <a:t>Facilitation and advertising of prostitution is </a:t>
            </a:r>
            <a:r>
              <a:rPr lang="en-US" dirty="0" err="1" smtClean="0"/>
              <a:t>criminalised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Law </a:t>
            </a:r>
            <a:r>
              <a:rPr lang="en-US" dirty="0"/>
              <a:t>“On the Protection of Family Values and </a:t>
            </a:r>
            <a:r>
              <a:rPr lang="en-US" dirty="0" smtClean="0"/>
              <a:t>Minors” came into force on 2 December 2024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Restricts freedom of expression and assembly for LGBTQ people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Bans gender reassignment surgeries, same-sex marriage, and adoption by LGBTQ people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Introduces media and education censorship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4425" y="243112"/>
            <a:ext cx="10532700" cy="507600"/>
          </a:xfrm>
        </p:spPr>
        <p:txBody>
          <a:bodyPr/>
          <a:lstStyle/>
          <a:p>
            <a:r>
              <a:rPr lang="en-US" b="1" dirty="0" smtClean="0"/>
              <a:t>Legislative context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95678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20654" y="1053686"/>
            <a:ext cx="10967041" cy="4748597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dirty="0"/>
              <a:t>Georgia’s geographic position between Europe and Asia and its regional instability contribute to </a:t>
            </a:r>
            <a:r>
              <a:rPr lang="en-US" b="1" dirty="0"/>
              <a:t>migratory flows and economic uncertainty</a:t>
            </a:r>
            <a:r>
              <a:rPr lang="en-US" dirty="0" smtClean="0"/>
              <a:t>.</a:t>
            </a:r>
          </a:p>
          <a:p>
            <a:pPr>
              <a:spcBef>
                <a:spcPts val="2400"/>
              </a:spcBef>
            </a:pPr>
            <a:r>
              <a:rPr lang="en-US" b="1" dirty="0" smtClean="0"/>
              <a:t>Economic </a:t>
            </a:r>
            <a:r>
              <a:rPr lang="en-US" b="1" dirty="0"/>
              <a:t>hardship and limited employment opportunities </a:t>
            </a:r>
            <a:r>
              <a:rPr lang="en-US" dirty="0"/>
              <a:t>make online sex work one of the few available income options for </a:t>
            </a:r>
            <a:r>
              <a:rPr lang="en-US" dirty="0" err="1"/>
              <a:t>marginalised</a:t>
            </a:r>
            <a:r>
              <a:rPr lang="en-US" dirty="0"/>
              <a:t> individuals</a:t>
            </a:r>
            <a:r>
              <a:rPr lang="en-US" dirty="0" smtClean="0"/>
              <a:t>.</a:t>
            </a:r>
          </a:p>
          <a:p>
            <a:pPr>
              <a:spcBef>
                <a:spcPts val="2400"/>
              </a:spcBef>
            </a:pPr>
            <a:r>
              <a:rPr lang="en-US" b="1" dirty="0"/>
              <a:t>Low institutional trust </a:t>
            </a:r>
            <a:r>
              <a:rPr lang="en-US" dirty="0"/>
              <a:t>and perceived hostility from law enforcement create further vulnerability and isolation.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Trans </a:t>
            </a:r>
            <a:r>
              <a:rPr lang="en-US" dirty="0"/>
              <a:t>and </a:t>
            </a:r>
            <a:r>
              <a:rPr lang="en-US" dirty="0" smtClean="0"/>
              <a:t>LGBTQ </a:t>
            </a:r>
            <a:r>
              <a:rPr lang="en-US" dirty="0"/>
              <a:t>sex workers experience compounded </a:t>
            </a:r>
            <a:r>
              <a:rPr lang="en-US" b="1" dirty="0"/>
              <a:t>discrimination, exclusion from services, and targeted violence</a:t>
            </a:r>
            <a:r>
              <a:rPr lang="en-US" dirty="0" smtClean="0"/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0654" y="253243"/>
            <a:ext cx="8784000" cy="507600"/>
          </a:xfrm>
        </p:spPr>
        <p:txBody>
          <a:bodyPr/>
          <a:lstStyle/>
          <a:p>
            <a:r>
              <a:rPr lang="en-US" b="1" dirty="0"/>
              <a:t>S</a:t>
            </a:r>
            <a:r>
              <a:rPr lang="en-US" b="1" dirty="0" smtClean="0"/>
              <a:t>ocio-economic and migration context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703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4424" y="1204875"/>
            <a:ext cx="10700513" cy="3633825"/>
          </a:xfrm>
        </p:spPr>
        <p:txBody>
          <a:bodyPr/>
          <a:lstStyle/>
          <a:p>
            <a:r>
              <a:rPr lang="en-US" dirty="0" smtClean="0"/>
              <a:t>¾ of Georgia’s adult population uses internet daily (Caucasus Barometer 2024).</a:t>
            </a:r>
          </a:p>
          <a:p>
            <a:endParaRPr lang="en-US" dirty="0" smtClean="0"/>
          </a:p>
          <a:p>
            <a:r>
              <a:rPr lang="en-US" dirty="0" smtClean="0"/>
              <a:t>Digital platforms </a:t>
            </a:r>
            <a:r>
              <a:rPr lang="en-US" dirty="0"/>
              <a:t>have </a:t>
            </a:r>
            <a:r>
              <a:rPr lang="en-US" dirty="0" err="1"/>
              <a:t>revolutionised</a:t>
            </a:r>
            <a:r>
              <a:rPr lang="en-US" dirty="0"/>
              <a:t> sex </a:t>
            </a:r>
            <a:r>
              <a:rPr lang="en-US" dirty="0" smtClean="0"/>
              <a:t>work in Georgia as well, </a:t>
            </a:r>
            <a:r>
              <a:rPr lang="en-US" dirty="0"/>
              <a:t>offering more autonomy, anonymity, and flexible income generation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Closing </a:t>
            </a:r>
            <a:r>
              <a:rPr lang="en-US" dirty="0"/>
              <a:t>of local platforms (e.g., kama.ge) pushed sex work into riskier, unregulated digital spaces</a:t>
            </a:r>
            <a:r>
              <a:rPr lang="en-US" dirty="0" smtClean="0"/>
              <a:t>.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4425" y="271688"/>
            <a:ext cx="8784000" cy="507600"/>
          </a:xfrm>
        </p:spPr>
        <p:txBody>
          <a:bodyPr/>
          <a:lstStyle/>
          <a:p>
            <a:r>
              <a:rPr lang="en-US" b="1" dirty="0" smtClean="0"/>
              <a:t>Internet proliferation </a:t>
            </a:r>
            <a:r>
              <a:rPr lang="en-US" b="1" dirty="0"/>
              <a:t>and </a:t>
            </a:r>
            <a:r>
              <a:rPr lang="en-US" b="1" dirty="0" smtClean="0"/>
              <a:t>online sex work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44079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65265" y="1070313"/>
            <a:ext cx="11222182" cy="4266458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600" b="1" dirty="0"/>
              <a:t>Qualitative </a:t>
            </a:r>
            <a:r>
              <a:rPr lang="en-US" sz="2600" b="1" dirty="0" smtClean="0"/>
              <a:t>approach</a:t>
            </a:r>
            <a:r>
              <a:rPr lang="en-US" sz="2600" dirty="0"/>
              <a:t>: </a:t>
            </a:r>
            <a:r>
              <a:rPr lang="en-US" sz="2600" dirty="0" smtClean="0"/>
              <a:t>semi-structured interviews.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600" b="1" dirty="0" smtClean="0"/>
              <a:t>Sampling</a:t>
            </a:r>
            <a:r>
              <a:rPr lang="en-US" sz="2600" dirty="0" smtClean="0"/>
              <a:t>: purposive </a:t>
            </a:r>
            <a:r>
              <a:rPr lang="en-US" sz="2600" dirty="0"/>
              <a:t>and snowball </a:t>
            </a:r>
            <a:r>
              <a:rPr lang="en-US" sz="2600" dirty="0" smtClean="0"/>
              <a:t>sampling. Respondents </a:t>
            </a:r>
            <a:r>
              <a:rPr lang="en-US" sz="2600" dirty="0"/>
              <a:t>identified via Georgian online platforms and NGO contacts</a:t>
            </a:r>
            <a:r>
              <a:rPr lang="en-US" sz="2600" dirty="0" smtClean="0"/>
              <a:t>.</a:t>
            </a:r>
            <a:r>
              <a:rPr lang="en-US" sz="2600" dirty="0"/>
              <a:t> </a:t>
            </a:r>
            <a:r>
              <a:rPr lang="en-US" sz="2600" dirty="0" smtClean="0"/>
              <a:t>Interviewed 11 </a:t>
            </a:r>
            <a:r>
              <a:rPr lang="en-US" sz="2600" dirty="0"/>
              <a:t>sex workers (6 trans women, 5 cis women</a:t>
            </a:r>
            <a:r>
              <a:rPr lang="en-US" sz="2600" dirty="0" smtClean="0"/>
              <a:t>),  </a:t>
            </a:r>
            <a:r>
              <a:rPr lang="en-US" sz="2600" dirty="0"/>
              <a:t>included both Georgian nationals and migrants (Kazakhstan, </a:t>
            </a:r>
            <a:r>
              <a:rPr lang="en-US" sz="2600" dirty="0" smtClean="0"/>
              <a:t>Albania)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600" b="1" dirty="0" smtClean="0"/>
              <a:t>Interview process</a:t>
            </a:r>
            <a:r>
              <a:rPr lang="en-US" sz="2600" dirty="0"/>
              <a:t>: </a:t>
            </a:r>
            <a:r>
              <a:rPr lang="en-US" sz="2600" dirty="0" smtClean="0"/>
              <a:t>conducted </a:t>
            </a:r>
            <a:r>
              <a:rPr lang="en-US" sz="2600" dirty="0"/>
              <a:t>in-person or online via Google Meet; most interviews were recorded with consent. </a:t>
            </a:r>
            <a:endParaRPr lang="en-US" sz="26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en-US" sz="2600" b="1" dirty="0" smtClean="0"/>
              <a:t>Data analysis</a:t>
            </a:r>
            <a:r>
              <a:rPr lang="en-US" sz="2600" dirty="0"/>
              <a:t>: </a:t>
            </a:r>
            <a:r>
              <a:rPr lang="en-US" sz="2600" dirty="0" smtClean="0"/>
              <a:t>thematic </a:t>
            </a:r>
            <a:r>
              <a:rPr lang="en-US" sz="2600" dirty="0"/>
              <a:t>analysis of transcripts focused on identifying working conditions, exploitation risks, and trafficking indicators</a:t>
            </a:r>
            <a:r>
              <a:rPr lang="en-US" sz="2600" dirty="0" smtClean="0"/>
              <a:t>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600" b="1" dirty="0" smtClean="0"/>
              <a:t>Ethics</a:t>
            </a:r>
            <a:r>
              <a:rPr lang="en-US" sz="2600" dirty="0" smtClean="0"/>
              <a:t>: full </a:t>
            </a:r>
            <a:r>
              <a:rPr lang="en-US" sz="2600" dirty="0"/>
              <a:t>anonymity, informed consent, and compensation ensured. </a:t>
            </a:r>
            <a:endParaRPr lang="hu-HU" sz="260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65265" y="269868"/>
            <a:ext cx="8784000" cy="507600"/>
          </a:xfrm>
        </p:spPr>
        <p:txBody>
          <a:bodyPr/>
          <a:lstStyle/>
          <a:p>
            <a:r>
              <a:rPr lang="en-US" b="1" dirty="0" smtClean="0"/>
              <a:t>Methodology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26804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2386" y="904059"/>
            <a:ext cx="11604568" cy="5097730"/>
          </a:xfrm>
          <a:solidFill>
            <a:srgbClr val="FBFCF6"/>
          </a:solidFill>
        </p:spPr>
        <p:txBody>
          <a:bodyPr/>
          <a:lstStyle/>
          <a:p>
            <a:r>
              <a:rPr lang="en-US" dirty="0"/>
              <a:t>Most sex workers started </a:t>
            </a:r>
            <a:r>
              <a:rPr lang="en-US" u="sng" dirty="0"/>
              <a:t>before age </a:t>
            </a:r>
            <a:r>
              <a:rPr lang="en-US" u="sng" dirty="0" smtClean="0"/>
              <a:t>20</a:t>
            </a:r>
            <a:r>
              <a:rPr lang="en-US" dirty="0" smtClean="0"/>
              <a:t>. Experience </a:t>
            </a:r>
            <a:r>
              <a:rPr lang="en-US" dirty="0"/>
              <a:t>ranged from 1.5 to 20 years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Main </a:t>
            </a:r>
            <a:r>
              <a:rPr lang="en-US" dirty="0"/>
              <a:t>reason for entering sex work was </a:t>
            </a:r>
            <a:r>
              <a:rPr lang="en-US" u="sng" dirty="0"/>
              <a:t>financial hardship</a:t>
            </a:r>
            <a:r>
              <a:rPr lang="en-US" dirty="0" smtClean="0"/>
              <a:t>.</a:t>
            </a:r>
          </a:p>
          <a:p>
            <a:r>
              <a:rPr lang="en-US" dirty="0" smtClean="0"/>
              <a:t>Other </a:t>
            </a:r>
            <a:r>
              <a:rPr lang="en-US" dirty="0"/>
              <a:t>factors included </a:t>
            </a:r>
            <a:r>
              <a:rPr lang="en-US" u="sng" dirty="0"/>
              <a:t>lack of family support, discrimination</a:t>
            </a:r>
            <a:r>
              <a:rPr lang="en-US" dirty="0"/>
              <a:t> (especially against trans individuals), and limited job options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Some </a:t>
            </a:r>
            <a:r>
              <a:rPr lang="en-US" dirty="0"/>
              <a:t>entered sex work to </a:t>
            </a:r>
            <a:r>
              <a:rPr lang="en-US" u="sng" dirty="0"/>
              <a:t>explore identity</a:t>
            </a:r>
            <a:r>
              <a:rPr lang="en-US" dirty="0"/>
              <a:t>, intimacy, or out of curiosity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Friends </a:t>
            </a:r>
            <a:r>
              <a:rPr lang="en-US" u="sng" dirty="0"/>
              <a:t>often played a key role </a:t>
            </a:r>
            <a:r>
              <a:rPr lang="en-US" dirty="0"/>
              <a:t>in helping them get started or sharing information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b="1" dirty="0" smtClean="0"/>
              <a:t>Financial hardship, low </a:t>
            </a:r>
            <a:r>
              <a:rPr lang="en-US" b="1" dirty="0"/>
              <a:t>social capital and </a:t>
            </a:r>
            <a:r>
              <a:rPr lang="en-US" b="1" dirty="0" smtClean="0"/>
              <a:t>access to certain information </a:t>
            </a:r>
            <a:r>
              <a:rPr lang="en-US" dirty="0" smtClean="0"/>
              <a:t>on sex work are predominant factors, that might also increase risks for those considering working abroad.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2386" y="203368"/>
            <a:ext cx="8784000" cy="507600"/>
          </a:xfrm>
        </p:spPr>
        <p:txBody>
          <a:bodyPr/>
          <a:lstStyle/>
          <a:p>
            <a:r>
              <a:rPr lang="en-US" b="1" dirty="0" smtClean="0"/>
              <a:t>Results – Economic and social motivations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32720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15636" y="827346"/>
            <a:ext cx="11321935" cy="4592552"/>
          </a:xfrm>
        </p:spPr>
        <p:txBody>
          <a:bodyPr/>
          <a:lstStyle/>
          <a:p>
            <a:r>
              <a:rPr lang="en-US" dirty="0"/>
              <a:t>Most respondents work online, using multiple platforms and messaging apps (WhatsApp, Telegram, Signal).</a:t>
            </a:r>
          </a:p>
          <a:p>
            <a:endParaRPr lang="en-US" dirty="0"/>
          </a:p>
          <a:p>
            <a:r>
              <a:rPr lang="en-US" dirty="0"/>
              <a:t>Services range from basic sex to BDSM with trans women often offering more diverse services than cis women.</a:t>
            </a:r>
          </a:p>
          <a:p>
            <a:endParaRPr lang="en-US" dirty="0"/>
          </a:p>
          <a:p>
            <a:r>
              <a:rPr lang="en-US" dirty="0"/>
              <a:t>Some advertise services they don’t actually provide to attract clients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Work </a:t>
            </a:r>
            <a:r>
              <a:rPr lang="en-US" dirty="0"/>
              <a:t>methods have shifted over time; older workers have moved from street to online work, though one still prefers offline.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5636" y="170117"/>
            <a:ext cx="8784000" cy="507600"/>
          </a:xfrm>
        </p:spPr>
        <p:txBody>
          <a:bodyPr/>
          <a:lstStyle/>
          <a:p>
            <a:r>
              <a:rPr lang="en-US" b="1" dirty="0" smtClean="0"/>
              <a:t>Results – Digital work context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75116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éni 2. sém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5627</TotalTime>
  <Words>2182</Words>
  <Application>Microsoft Office PowerPoint</Application>
  <PresentationFormat>Widescreen</PresentationFormat>
  <Paragraphs>198</Paragraphs>
  <Slides>28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Courier New</vt:lpstr>
      <vt:lpstr>Garamond</vt:lpstr>
      <vt:lpstr>1_Office-téma</vt:lpstr>
      <vt:lpstr>2_Office-téma</vt:lpstr>
      <vt:lpstr>Online sex work-related risk factors:</vt:lpstr>
      <vt:lpstr>Rationale</vt:lpstr>
      <vt:lpstr>Rationale</vt:lpstr>
      <vt:lpstr>Legislative context</vt:lpstr>
      <vt:lpstr>Socio-economic and migration context</vt:lpstr>
      <vt:lpstr>Internet proliferation and online sex work</vt:lpstr>
      <vt:lpstr>Methodology</vt:lpstr>
      <vt:lpstr>Results – Economic and social motivations</vt:lpstr>
      <vt:lpstr>Results – Digital work context</vt:lpstr>
      <vt:lpstr>Results – Digital work context</vt:lpstr>
      <vt:lpstr>Results – Managing work and safety</vt:lpstr>
      <vt:lpstr>Results – Managing work and safety</vt:lpstr>
      <vt:lpstr>Results – Managing work and safety</vt:lpstr>
      <vt:lpstr>Results – Managing work and safety</vt:lpstr>
      <vt:lpstr>Results – Managing work and safety</vt:lpstr>
      <vt:lpstr>Results – Physical and emotional abuse</vt:lpstr>
      <vt:lpstr>Results – Physical and emotional abuse</vt:lpstr>
      <vt:lpstr>Results – Lack of trust in institutions</vt:lpstr>
      <vt:lpstr>Results – Lack of trust in institutions</vt:lpstr>
      <vt:lpstr>Results – Limited social connections</vt:lpstr>
      <vt:lpstr>Results – Perception of risks of human trafficking</vt:lpstr>
      <vt:lpstr>Results – Perception of risks of human trafficking</vt:lpstr>
      <vt:lpstr>Conclusions</vt:lpstr>
      <vt:lpstr>Conclusions</vt:lpstr>
      <vt:lpstr>Limitations</vt:lpstr>
      <vt:lpstr>References</vt:lpstr>
      <vt:lpstr>PowerPoint Presentation</vt:lpstr>
      <vt:lpstr>PowerPoint Presentation</vt:lpstr>
    </vt:vector>
  </TitlesOfParts>
  <Company>NKFIH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Führer Zsuzsanna</dc:creator>
  <cp:lastModifiedBy>Tsisana Khundadze</cp:lastModifiedBy>
  <cp:revision>447</cp:revision>
  <cp:lastPrinted>2016-03-01T15:05:05Z</cp:lastPrinted>
  <dcterms:created xsi:type="dcterms:W3CDTF">2015-04-13T10:08:26Z</dcterms:created>
  <dcterms:modified xsi:type="dcterms:W3CDTF">2025-05-06T19:34:12Z</dcterms:modified>
</cp:coreProperties>
</file>