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3" r:id="rId5"/>
  </p:sldMasterIdLst>
  <p:notesMasterIdLst>
    <p:notesMasterId r:id="rId27"/>
  </p:notesMasterIdLst>
  <p:handoutMasterIdLst>
    <p:handoutMasterId r:id="rId28"/>
  </p:handoutMasterIdLst>
  <p:sldIdLst>
    <p:sldId id="403" r:id="rId6"/>
    <p:sldId id="406" r:id="rId7"/>
    <p:sldId id="407" r:id="rId8"/>
    <p:sldId id="408" r:id="rId9"/>
    <p:sldId id="409" r:id="rId10"/>
    <p:sldId id="410" r:id="rId11"/>
    <p:sldId id="411" r:id="rId12"/>
    <p:sldId id="412" r:id="rId13"/>
    <p:sldId id="413" r:id="rId14"/>
    <p:sldId id="414" r:id="rId15"/>
    <p:sldId id="415" r:id="rId16"/>
    <p:sldId id="416" r:id="rId17"/>
    <p:sldId id="418" r:id="rId18"/>
    <p:sldId id="419" r:id="rId19"/>
    <p:sldId id="420" r:id="rId20"/>
    <p:sldId id="421" r:id="rId21"/>
    <p:sldId id="422" r:id="rId22"/>
    <p:sldId id="423" r:id="rId23"/>
    <p:sldId id="424" r:id="rId24"/>
    <p:sldId id="425" r:id="rId25"/>
    <p:sldId id="417" r:id="rId26"/>
  </p:sldIdLst>
  <p:sldSz cx="12192000" cy="6858000"/>
  <p:notesSz cx="6797675" cy="9926638"/>
  <p:custDataLst>
    <p:tags r:id="rId29"/>
  </p:custDataLst>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guide id="3" orient="horz" pos="3127">
          <p15:clr>
            <a:srgbClr val="A4A3A4"/>
          </p15:clr>
        </p15:guide>
        <p15:guide id="4"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123" initials="123" lastIdx="4" clrIdx="0"/>
  <p:cmAuthor id="1" name="Csuzdi Szonja" initials="CSSZ" lastIdx="1" clrIdx="1"/>
  <p:cmAuthor id="2" name="Jeney Nóra" initials="JN"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a:srgbClr val="B6D37A"/>
    <a:srgbClr val="72B240"/>
    <a:srgbClr val="666666"/>
    <a:srgbClr val="6864A2"/>
    <a:srgbClr val="FBFCF6"/>
    <a:srgbClr val="51A200"/>
    <a:srgbClr val="7D7D7D"/>
    <a:srgbClr val="39BA24"/>
    <a:srgbClr val="0A5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Közepesen sötét stílus 2 – 6.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guide orient="horz" pos="2160"/>
        <p:guide pos="3840"/>
      </p:guideLst>
    </p:cSldViewPr>
  </p:slideViewPr>
  <p:notesViewPr>
    <p:cSldViewPr snapToGrid="0">
      <p:cViewPr varScale="1">
        <p:scale>
          <a:sx n="66" d="100"/>
          <a:sy n="66" d="100"/>
        </p:scale>
        <p:origin x="0" y="0"/>
      </p:cViewPr>
      <p:guideLst>
        <p:guide orient="horz" pos="3128"/>
        <p:guide pos="2101"/>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commentAuthors" Target="commentAuthor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0"/>
            <a:ext cx="2945659" cy="496333"/>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50443" y="0"/>
            <a:ext cx="2945659" cy="496333"/>
          </a:xfrm>
          <a:prstGeom prst="rect">
            <a:avLst/>
          </a:prstGeom>
        </p:spPr>
        <p:txBody>
          <a:bodyPr vert="horz" lIns="91440" tIns="45720" rIns="91440" bIns="45720" rtlCol="0"/>
          <a:lstStyle>
            <a:lvl1pPr algn="r">
              <a:defRPr sz="1200"/>
            </a:lvl1pPr>
          </a:lstStyle>
          <a:p>
            <a:fld id="{AC89D374-4ABF-4A74-B475-C217D3141879}" type="datetimeFigureOut">
              <a:rPr lang="hu-HU" smtClean="0"/>
              <a:t>2025. 05. 15.</a:t>
            </a:fld>
            <a:endParaRPr lang="hu-HU"/>
          </a:p>
        </p:txBody>
      </p:sp>
      <p:sp>
        <p:nvSpPr>
          <p:cNvPr id="4" name="Élőláb helye 3"/>
          <p:cNvSpPr>
            <a:spLocks noGrp="1"/>
          </p:cNvSpPr>
          <p:nvPr>
            <p:ph type="ftr" sz="quarter" idx="2"/>
          </p:nvPr>
        </p:nvSpPr>
        <p:spPr>
          <a:xfrm>
            <a:off x="1" y="9428582"/>
            <a:ext cx="2945659" cy="496333"/>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50443" y="9428582"/>
            <a:ext cx="2945659" cy="496333"/>
          </a:xfrm>
          <a:prstGeom prst="rect">
            <a:avLst/>
          </a:prstGeom>
        </p:spPr>
        <p:txBody>
          <a:bodyPr vert="horz" lIns="91440" tIns="45720" rIns="91440" bIns="45720" rtlCol="0" anchor="b"/>
          <a:lstStyle>
            <a:lvl1pPr algn="r">
              <a:defRPr sz="1200"/>
            </a:lvl1pPr>
          </a:lstStyle>
          <a:p>
            <a:fld id="{997C6F45-C139-463C-B125-E14BFEA4D008}" type="slidenum">
              <a:rPr lang="hu-HU" smtClean="0"/>
              <a:t>‹#›</a:t>
            </a:fld>
            <a:endParaRPr lang="hu-HU"/>
          </a:p>
        </p:txBody>
      </p:sp>
    </p:spTree>
    <p:extLst>
      <p:ext uri="{BB962C8B-B14F-4D97-AF65-F5344CB8AC3E}">
        <p14:creationId xmlns:p14="http://schemas.microsoft.com/office/powerpoint/2010/main" val="3921654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0"/>
            <a:ext cx="2945659" cy="496333"/>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50443" y="0"/>
            <a:ext cx="2945659" cy="496333"/>
          </a:xfrm>
          <a:prstGeom prst="rect">
            <a:avLst/>
          </a:prstGeom>
        </p:spPr>
        <p:txBody>
          <a:bodyPr vert="horz" lIns="91440" tIns="45720" rIns="91440" bIns="45720" rtlCol="0"/>
          <a:lstStyle>
            <a:lvl1pPr algn="r">
              <a:defRPr sz="1200"/>
            </a:lvl1pPr>
          </a:lstStyle>
          <a:p>
            <a:fld id="{B1C85964-301B-4E05-A0AC-A222FD1D8677}" type="datetimeFigureOut">
              <a:rPr lang="hu-HU" smtClean="0"/>
              <a:t>2025. 05. 15.</a:t>
            </a:fld>
            <a:endParaRPr lang="hu-HU"/>
          </a:p>
        </p:txBody>
      </p:sp>
      <p:sp>
        <p:nvSpPr>
          <p:cNvPr id="4" name="Diakép helye 3"/>
          <p:cNvSpPr>
            <a:spLocks noGrp="1" noRot="1" noChangeAspect="1"/>
          </p:cNvSpPr>
          <p:nvPr>
            <p:ph type="sldImg" idx="2"/>
          </p:nvPr>
        </p:nvSpPr>
        <p:spPr>
          <a:xfrm>
            <a:off x="88900" y="744538"/>
            <a:ext cx="6619875" cy="3724275"/>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79768" y="4715155"/>
            <a:ext cx="5438140" cy="4466987"/>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1" y="9428582"/>
            <a:ext cx="2945659" cy="496333"/>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50443" y="9428582"/>
            <a:ext cx="2945659" cy="496333"/>
          </a:xfrm>
          <a:prstGeom prst="rect">
            <a:avLst/>
          </a:prstGeom>
        </p:spPr>
        <p:txBody>
          <a:bodyPr vert="horz" lIns="91440" tIns="45720" rIns="91440" bIns="45720" rtlCol="0" anchor="b"/>
          <a:lstStyle>
            <a:lvl1pPr algn="r">
              <a:defRPr sz="1200"/>
            </a:lvl1pPr>
          </a:lstStyle>
          <a:p>
            <a:fld id="{7ABCD048-3DD1-4962-B730-99E29D05AA1F}" type="slidenum">
              <a:rPr lang="hu-HU" smtClean="0"/>
              <a:t>‹#›</a:t>
            </a:fld>
            <a:endParaRPr lang="hu-HU"/>
          </a:p>
        </p:txBody>
      </p:sp>
    </p:spTree>
    <p:extLst>
      <p:ext uri="{BB962C8B-B14F-4D97-AF65-F5344CB8AC3E}">
        <p14:creationId xmlns:p14="http://schemas.microsoft.com/office/powerpoint/2010/main" val="2771999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7ABCD048-3DD1-4962-B730-99E29D05AA1F}" type="slidenum">
              <a:rPr lang="hu-HU" smtClean="0"/>
              <a:t>1</a:t>
            </a:fld>
            <a:endParaRPr lang="hu-HU"/>
          </a:p>
        </p:txBody>
      </p:sp>
    </p:spTree>
    <p:extLst>
      <p:ext uri="{BB962C8B-B14F-4D97-AF65-F5344CB8AC3E}">
        <p14:creationId xmlns:p14="http://schemas.microsoft.com/office/powerpoint/2010/main" val="1718625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BCD048-3DD1-4962-B730-99E29D05AA1F}" type="slidenum">
              <a:rPr lang="hu-HU" smtClean="0"/>
              <a:t>8</a:t>
            </a:fld>
            <a:endParaRPr lang="hu-HU"/>
          </a:p>
        </p:txBody>
      </p:sp>
    </p:spTree>
    <p:extLst>
      <p:ext uri="{BB962C8B-B14F-4D97-AF65-F5344CB8AC3E}">
        <p14:creationId xmlns:p14="http://schemas.microsoft.com/office/powerpoint/2010/main" val="1831231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BCD048-3DD1-4962-B730-99E29D05AA1F}" type="slidenum">
              <a:rPr lang="hu-HU" smtClean="0"/>
              <a:t>14</a:t>
            </a:fld>
            <a:endParaRPr lang="hu-HU"/>
          </a:p>
        </p:txBody>
      </p:sp>
    </p:spTree>
    <p:extLst>
      <p:ext uri="{BB962C8B-B14F-4D97-AF65-F5344CB8AC3E}">
        <p14:creationId xmlns:p14="http://schemas.microsoft.com/office/powerpoint/2010/main" val="1808736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BCD048-3DD1-4962-B730-99E29D05AA1F}" type="slidenum">
              <a:rPr lang="hu-HU" smtClean="0"/>
              <a:t>15</a:t>
            </a:fld>
            <a:endParaRPr lang="hu-HU"/>
          </a:p>
        </p:txBody>
      </p:sp>
    </p:spTree>
    <p:extLst>
      <p:ext uri="{BB962C8B-B14F-4D97-AF65-F5344CB8AC3E}">
        <p14:creationId xmlns:p14="http://schemas.microsoft.com/office/powerpoint/2010/main" val="3391717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 egy soros">
    <p:spTree>
      <p:nvGrpSpPr>
        <p:cNvPr id="1" name=""/>
        <p:cNvGrpSpPr/>
        <p:nvPr/>
      </p:nvGrpSpPr>
      <p:grpSpPr>
        <a:xfrm>
          <a:off x="0" y="0"/>
          <a:ext cx="0" cy="0"/>
          <a:chOff x="0" y="0"/>
          <a:chExt cx="0" cy="0"/>
        </a:xfrm>
      </p:grpSpPr>
      <p:sp>
        <p:nvSpPr>
          <p:cNvPr id="2" name="Cím 1"/>
          <p:cNvSpPr>
            <a:spLocks noGrp="1"/>
          </p:cNvSpPr>
          <p:nvPr>
            <p:ph type="ctrTitle" hasCustomPrompt="1"/>
          </p:nvPr>
        </p:nvSpPr>
        <p:spPr>
          <a:xfrm>
            <a:off x="1522800" y="1711354"/>
            <a:ext cx="10080000" cy="880844"/>
          </a:xfrm>
          <a:prstGeom prst="rect">
            <a:avLst/>
          </a:prstGeom>
        </p:spPr>
        <p:txBody>
          <a:bodyPr anchor="b"/>
          <a:lstStyle>
            <a:lvl1pPr algn="l">
              <a:defRPr sz="6000" cap="all" baseline="0">
                <a:solidFill>
                  <a:schemeClr val="bg1"/>
                </a:solidFill>
                <a:latin typeface="Garamond" pitchFamily="18" charset="0"/>
              </a:defRPr>
            </a:lvl1pPr>
          </a:lstStyle>
          <a:p>
            <a:r>
              <a:rPr lang="hu-HU"/>
              <a:t>A prezentáció címe</a:t>
            </a:r>
          </a:p>
        </p:txBody>
      </p:sp>
      <p:sp>
        <p:nvSpPr>
          <p:cNvPr id="3" name="Alcím 2"/>
          <p:cNvSpPr>
            <a:spLocks noGrp="1"/>
          </p:cNvSpPr>
          <p:nvPr>
            <p:ph type="subTitle" idx="1" hasCustomPrompt="1"/>
          </p:nvPr>
        </p:nvSpPr>
        <p:spPr>
          <a:xfrm>
            <a:off x="1522800" y="2734812"/>
            <a:ext cx="10080000" cy="729842"/>
          </a:xfrm>
          <a:prstGeom prst="rect">
            <a:avLst/>
          </a:prstGeom>
        </p:spPr>
        <p:txBody>
          <a:bodyPr>
            <a:normAutofit/>
          </a:bodyPr>
          <a:lstStyle>
            <a:lvl1pPr marL="0" indent="0" algn="l">
              <a:buNone/>
              <a:defRPr sz="3200" b="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Alcíme egy sorban</a:t>
            </a:r>
          </a:p>
        </p:txBody>
      </p:sp>
    </p:spTree>
    <p:extLst>
      <p:ext uri="{BB962C8B-B14F-4D97-AF65-F5344CB8AC3E}">
        <p14:creationId xmlns:p14="http://schemas.microsoft.com/office/powerpoint/2010/main" val="175743994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ímdia - két soros">
    <p:spTree>
      <p:nvGrpSpPr>
        <p:cNvPr id="1" name=""/>
        <p:cNvGrpSpPr/>
        <p:nvPr/>
      </p:nvGrpSpPr>
      <p:grpSpPr>
        <a:xfrm>
          <a:off x="0" y="0"/>
          <a:ext cx="0" cy="0"/>
          <a:chOff x="0" y="0"/>
          <a:chExt cx="0" cy="0"/>
        </a:xfrm>
      </p:grpSpPr>
      <p:sp>
        <p:nvSpPr>
          <p:cNvPr id="2" name="Cím 1"/>
          <p:cNvSpPr>
            <a:spLocks noGrp="1"/>
          </p:cNvSpPr>
          <p:nvPr>
            <p:ph type="ctrTitle" hasCustomPrompt="1"/>
          </p:nvPr>
        </p:nvSpPr>
        <p:spPr>
          <a:xfrm>
            <a:off x="1522800" y="1306279"/>
            <a:ext cx="10080000" cy="1845947"/>
          </a:xfrm>
          <a:prstGeom prst="rect">
            <a:avLst/>
          </a:prstGeom>
        </p:spPr>
        <p:txBody>
          <a:bodyPr anchor="b"/>
          <a:lstStyle>
            <a:lvl1pPr algn="l">
              <a:defRPr sz="6000" b="0" cap="all" baseline="0">
                <a:solidFill>
                  <a:schemeClr val="bg1"/>
                </a:solidFill>
                <a:latin typeface="Garamond" pitchFamily="18" charset="0"/>
              </a:defRPr>
            </a:lvl1pPr>
          </a:lstStyle>
          <a:p>
            <a:r>
              <a:rPr lang="hu-HU"/>
              <a:t>A prezentáció címe </a:t>
            </a:r>
            <a:br>
              <a:rPr lang="hu-HU"/>
            </a:br>
            <a:r>
              <a:rPr lang="hu-HU"/>
              <a:t>Két sorban</a:t>
            </a:r>
          </a:p>
        </p:txBody>
      </p:sp>
      <p:sp>
        <p:nvSpPr>
          <p:cNvPr id="3" name="Alcím 2"/>
          <p:cNvSpPr>
            <a:spLocks noGrp="1"/>
          </p:cNvSpPr>
          <p:nvPr>
            <p:ph type="subTitle" idx="1" hasCustomPrompt="1"/>
          </p:nvPr>
        </p:nvSpPr>
        <p:spPr>
          <a:xfrm>
            <a:off x="1522800" y="3261284"/>
            <a:ext cx="10080000" cy="878630"/>
          </a:xfrm>
          <a:prstGeom prst="rect">
            <a:avLst/>
          </a:prstGeom>
        </p:spPr>
        <p:txBody>
          <a:bodyPr>
            <a:noAutofit/>
          </a:bodyPr>
          <a:lstStyle>
            <a:lvl1pPr marL="0" indent="0" algn="l">
              <a:buNone/>
              <a:defRPr sz="3200" b="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Alcíme</a:t>
            </a:r>
            <a:br>
              <a:rPr lang="hu-HU"/>
            </a:br>
            <a:r>
              <a:rPr lang="hu-HU"/>
              <a:t>két sorban</a:t>
            </a:r>
          </a:p>
        </p:txBody>
      </p:sp>
    </p:spTree>
    <p:extLst>
      <p:ext uri="{BB962C8B-B14F-4D97-AF65-F5344CB8AC3E}">
        <p14:creationId xmlns:p14="http://schemas.microsoft.com/office/powerpoint/2010/main" val="111454999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ím és tartalom">
    <p:spTree>
      <p:nvGrpSpPr>
        <p:cNvPr id="1" name=""/>
        <p:cNvGrpSpPr/>
        <p:nvPr/>
      </p:nvGrpSpPr>
      <p:grpSpPr>
        <a:xfrm>
          <a:off x="0" y="0"/>
          <a:ext cx="0" cy="0"/>
          <a:chOff x="0" y="0"/>
          <a:chExt cx="0" cy="0"/>
        </a:xfrm>
      </p:grpSpPr>
      <p:sp>
        <p:nvSpPr>
          <p:cNvPr id="3" name="Tartalom helye 2"/>
          <p:cNvSpPr>
            <a:spLocks noGrp="1"/>
          </p:cNvSpPr>
          <p:nvPr>
            <p:ph idx="1"/>
          </p:nvPr>
        </p:nvSpPr>
        <p:spPr>
          <a:xfrm>
            <a:off x="1454400" y="1519200"/>
            <a:ext cx="9126000" cy="3633825"/>
          </a:xfrm>
          <a:prstGeom prst="rect">
            <a:avLst/>
          </a:prstGeom>
        </p:spPr>
        <p:txBody>
          <a:bodyPr/>
          <a:lstStyle>
            <a:lvl1pPr>
              <a:buClr>
                <a:srgbClr val="72B240"/>
              </a:buClr>
              <a:defRPr>
                <a:latin typeface="Garamond" pitchFamily="18" charset="0"/>
              </a:defRPr>
            </a:lvl1pPr>
            <a:lvl2pPr>
              <a:buClr>
                <a:srgbClr val="72B240"/>
              </a:buClr>
              <a:defRPr>
                <a:latin typeface="Garamond" pitchFamily="18" charset="0"/>
              </a:defRPr>
            </a:lvl2pPr>
            <a:lvl3pPr>
              <a:buClr>
                <a:srgbClr val="72B240"/>
              </a:buClr>
              <a:defRPr>
                <a:latin typeface="Garamond" pitchFamily="18" charset="0"/>
              </a:defRPr>
            </a:lvl3pPr>
            <a:lvl4pPr>
              <a:buClr>
                <a:srgbClr val="72B240"/>
              </a:buClr>
              <a:defRPr>
                <a:latin typeface="Garamond" pitchFamily="18" charset="0"/>
              </a:defRPr>
            </a:lvl4pPr>
            <a:lvl5pPr>
              <a:buClr>
                <a:srgbClr val="72B240"/>
              </a:buClr>
              <a:defRPr>
                <a:latin typeface="Garamond" pitchFamily="18" charset="0"/>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290291691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tartalomrész">
    <p:spTree>
      <p:nvGrpSpPr>
        <p:cNvPr id="1" name=""/>
        <p:cNvGrpSpPr/>
        <p:nvPr/>
      </p:nvGrpSpPr>
      <p:grpSpPr>
        <a:xfrm>
          <a:off x="0" y="0"/>
          <a:ext cx="0" cy="0"/>
          <a:chOff x="0" y="0"/>
          <a:chExt cx="0" cy="0"/>
        </a:xfrm>
      </p:grpSpPr>
      <p:sp>
        <p:nvSpPr>
          <p:cNvPr id="3" name="Tartalom helye 2"/>
          <p:cNvSpPr>
            <a:spLocks noGrp="1"/>
          </p:cNvSpPr>
          <p:nvPr>
            <p:ph sz="half" idx="1"/>
          </p:nvPr>
        </p:nvSpPr>
        <p:spPr>
          <a:xfrm>
            <a:off x="1454400" y="1519200"/>
            <a:ext cx="4500000" cy="3643350"/>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6130800" y="1519200"/>
            <a:ext cx="4500000" cy="3643350"/>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329886987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Összehasonlítás">
    <p:spTree>
      <p:nvGrpSpPr>
        <p:cNvPr id="1" name=""/>
        <p:cNvGrpSpPr/>
        <p:nvPr/>
      </p:nvGrpSpPr>
      <p:grpSpPr>
        <a:xfrm>
          <a:off x="0" y="0"/>
          <a:ext cx="0" cy="0"/>
          <a:chOff x="0" y="0"/>
          <a:chExt cx="0" cy="0"/>
        </a:xfrm>
      </p:grpSpPr>
      <p:sp>
        <p:nvSpPr>
          <p:cNvPr id="3" name="Szöveg helye 2"/>
          <p:cNvSpPr>
            <a:spLocks noGrp="1"/>
          </p:cNvSpPr>
          <p:nvPr>
            <p:ph type="body" idx="1"/>
          </p:nvPr>
        </p:nvSpPr>
        <p:spPr>
          <a:xfrm>
            <a:off x="1454401" y="1519200"/>
            <a:ext cx="450000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1454401" y="2355168"/>
            <a:ext cx="4500000" cy="2816907"/>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6129511" y="1519200"/>
            <a:ext cx="450000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6129511" y="2355168"/>
            <a:ext cx="4500000" cy="2816907"/>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17886977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rtalomrész képaláírással">
    <p:spTree>
      <p:nvGrpSpPr>
        <p:cNvPr id="1" name=""/>
        <p:cNvGrpSpPr/>
        <p:nvPr/>
      </p:nvGrpSpPr>
      <p:grpSpPr>
        <a:xfrm>
          <a:off x="0" y="0"/>
          <a:ext cx="0" cy="0"/>
          <a:chOff x="0" y="0"/>
          <a:chExt cx="0" cy="0"/>
        </a:xfrm>
      </p:grpSpPr>
      <p:sp>
        <p:nvSpPr>
          <p:cNvPr id="3" name="Tartalom helye 2"/>
          <p:cNvSpPr>
            <a:spLocks noGrp="1"/>
          </p:cNvSpPr>
          <p:nvPr>
            <p:ph idx="1"/>
          </p:nvPr>
        </p:nvSpPr>
        <p:spPr>
          <a:xfrm>
            <a:off x="5275386" y="1519200"/>
            <a:ext cx="5365818" cy="3633825"/>
          </a:xfrm>
          <a:prstGeom prst="rect">
            <a:avLst/>
          </a:prstGeom>
        </p:spPr>
        <p:txBody>
          <a:bodyPr/>
          <a:lstStyle>
            <a:lvl1pPr>
              <a:buClr>
                <a:srgbClr val="72B240"/>
              </a:buClr>
              <a:defRPr sz="3200"/>
            </a:lvl1pPr>
            <a:lvl2pPr>
              <a:buClr>
                <a:srgbClr val="72B240"/>
              </a:buClr>
              <a:defRPr sz="2800"/>
            </a:lvl2pPr>
            <a:lvl3pPr>
              <a:buClr>
                <a:srgbClr val="72B240"/>
              </a:buClr>
              <a:defRPr sz="2400"/>
            </a:lvl3pPr>
            <a:lvl4pPr>
              <a:buClr>
                <a:srgbClr val="72B240"/>
              </a:buClr>
              <a:defRPr sz="2000"/>
            </a:lvl4pPr>
            <a:lvl5pPr>
              <a:buClr>
                <a:srgbClr val="72B240"/>
              </a:buCl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1454401" y="1519200"/>
            <a:ext cx="3620018" cy="36338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156304341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ép képaláírással">
    <p:spTree>
      <p:nvGrpSpPr>
        <p:cNvPr id="1" name=""/>
        <p:cNvGrpSpPr/>
        <p:nvPr/>
      </p:nvGrpSpPr>
      <p:grpSpPr>
        <a:xfrm>
          <a:off x="0" y="0"/>
          <a:ext cx="0" cy="0"/>
          <a:chOff x="0" y="0"/>
          <a:chExt cx="0" cy="0"/>
        </a:xfrm>
      </p:grpSpPr>
      <p:sp>
        <p:nvSpPr>
          <p:cNvPr id="3" name="Kép helye 2"/>
          <p:cNvSpPr>
            <a:spLocks noGrp="1"/>
          </p:cNvSpPr>
          <p:nvPr>
            <p:ph type="pic" idx="1"/>
          </p:nvPr>
        </p:nvSpPr>
        <p:spPr>
          <a:xfrm>
            <a:off x="5817996" y="1519200"/>
            <a:ext cx="4863401" cy="36338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454400" y="1519200"/>
            <a:ext cx="3932237" cy="36338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174423910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üggőleges cím és szöveg">
    <p:spTree>
      <p:nvGrpSpPr>
        <p:cNvPr id="1" name=""/>
        <p:cNvGrpSpPr/>
        <p:nvPr/>
      </p:nvGrpSpPr>
      <p:grpSpPr>
        <a:xfrm>
          <a:off x="0" y="0"/>
          <a:ext cx="0" cy="0"/>
          <a:chOff x="0" y="0"/>
          <a:chExt cx="0" cy="0"/>
        </a:xfrm>
      </p:grpSpPr>
      <p:sp>
        <p:nvSpPr>
          <p:cNvPr id="3" name="Függőleges szöveg helye 2"/>
          <p:cNvSpPr>
            <a:spLocks noGrp="1"/>
          </p:cNvSpPr>
          <p:nvPr>
            <p:ph type="body" orient="vert" idx="1"/>
          </p:nvPr>
        </p:nvSpPr>
        <p:spPr>
          <a:xfrm>
            <a:off x="1454400" y="1519200"/>
            <a:ext cx="6805345" cy="3700500"/>
          </a:xfrm>
          <a:prstGeom prst="rect">
            <a:avLst/>
          </a:prstGeom>
        </p:spPr>
        <p:txBody>
          <a:bodyPr vert="eaVert"/>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Cím 3"/>
          <p:cNvSpPr>
            <a:spLocks noGrp="1"/>
          </p:cNvSpPr>
          <p:nvPr>
            <p:ph type="title"/>
          </p:nvPr>
        </p:nvSpPr>
        <p:spPr>
          <a:xfrm>
            <a:off x="8391525" y="1524001"/>
            <a:ext cx="2200274" cy="3629024"/>
          </a:xfrm>
          <a:prstGeom prst="rect">
            <a:avLst/>
          </a:prstGeom>
          <a:scene3d>
            <a:camera prst="orthographicFront">
              <a:rot lat="0" lon="0" rev="0"/>
            </a:camera>
            <a:lightRig rig="threePt" dir="t"/>
          </a:scene3d>
        </p:spPr>
        <p:txBody>
          <a:bodyPr vert="vert"/>
          <a:lstStyle>
            <a:lvl1pPr>
              <a:defRPr sz="3000"/>
            </a:lvl1pPr>
          </a:lstStyle>
          <a:p>
            <a:r>
              <a:rPr lang="hu-HU"/>
              <a:t>Mintacím szerkesztése</a:t>
            </a:r>
          </a:p>
        </p:txBody>
      </p:sp>
    </p:spTree>
    <p:extLst>
      <p:ext uri="{BB962C8B-B14F-4D97-AF65-F5344CB8AC3E}">
        <p14:creationId xmlns:p14="http://schemas.microsoft.com/office/powerpoint/2010/main" val="76157434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BFCF6"/>
        </a:solidFill>
        <a:effectLst/>
      </p:bgPr>
    </p:bg>
    <p:spTree>
      <p:nvGrpSpPr>
        <p:cNvPr id="1" name=""/>
        <p:cNvGrpSpPr/>
        <p:nvPr/>
      </p:nvGrpSpPr>
      <p:grpSpPr>
        <a:xfrm>
          <a:off x="0" y="0"/>
          <a:ext cx="0" cy="0"/>
          <a:chOff x="0" y="0"/>
          <a:chExt cx="0" cy="0"/>
        </a:xfrm>
      </p:grpSpPr>
      <p:pic>
        <p:nvPicPr>
          <p:cNvPr id="10" name="Picture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57" y="12997"/>
            <a:ext cx="12327801" cy="6832006"/>
          </a:xfrm>
          <a:prstGeom prst="rect">
            <a:avLst/>
          </a:prstGeom>
        </p:spPr>
      </p:pic>
    </p:spTree>
    <p:extLst>
      <p:ext uri="{BB962C8B-B14F-4D97-AF65-F5344CB8AC3E}">
        <p14:creationId xmlns:p14="http://schemas.microsoft.com/office/powerpoint/2010/main" val="2252269174"/>
      </p:ext>
    </p:extLst>
  </p:cSld>
  <p:clrMap bg1="lt1" tx1="dk1" bg2="lt2" tx2="dk2" accent1="accent1" accent2="accent2" accent3="accent3" accent4="accent4" accent5="accent5" accent6="accent6" hlink="hlink" folHlink="folHlink"/>
  <p:sldLayoutIdLst>
    <p:sldLayoutId id="2147483661" r:id="rId1"/>
    <p:sldLayoutId id="2147483672" r:id="rId2"/>
  </p:sldLayoutIdLst>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BFCF6"/>
        </a:solidFill>
        <a:effectLst/>
      </p:bgPr>
    </p:bg>
    <p:spTree>
      <p:nvGrpSpPr>
        <p:cNvPr id="1" name=""/>
        <p:cNvGrpSpPr/>
        <p:nvPr/>
      </p:nvGrpSpPr>
      <p:grpSpPr>
        <a:xfrm>
          <a:off x="0" y="0"/>
          <a:ext cx="0" cy="0"/>
          <a:chOff x="0" y="0"/>
          <a:chExt cx="0" cy="0"/>
        </a:xfrm>
      </p:grpSpPr>
      <p:pic>
        <p:nvPicPr>
          <p:cNvPr id="7" name="Picture 5"/>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 y="5132723"/>
            <a:ext cx="12189705" cy="1714523"/>
          </a:xfrm>
          <a:prstGeom prst="rect">
            <a:avLst/>
          </a:prstGeom>
        </p:spPr>
      </p:pic>
    </p:spTree>
    <p:extLst>
      <p:ext uri="{BB962C8B-B14F-4D97-AF65-F5344CB8AC3E}">
        <p14:creationId xmlns:p14="http://schemas.microsoft.com/office/powerpoint/2010/main" val="3540155123"/>
      </p:ext>
    </p:extLst>
  </p:cSld>
  <p:clrMap bg1="lt1" tx1="dk1" bg2="lt2" tx2="dk2" accent1="accent1" accent2="accent2" accent3="accent3" accent4="accent4" accent5="accent5" accent6="accent6" hlink="hlink" folHlink="folHlink"/>
  <p:sldLayoutIdLst>
    <p:sldLayoutId id="2147483662" r:id="rId1"/>
    <p:sldLayoutId id="2147483677" r:id="rId2"/>
    <p:sldLayoutId id="2147483678" r:id="rId3"/>
    <p:sldLayoutId id="2147483680" r:id="rId4"/>
    <p:sldLayoutId id="2147483681" r:id="rId5"/>
    <p:sldLayoutId id="2147483683" r:id="rId6"/>
  </p:sldLayoutIdLst>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708660" y="2712902"/>
            <a:ext cx="10969740" cy="880844"/>
          </a:xfrm>
        </p:spPr>
        <p:txBody>
          <a:bodyPr/>
          <a:lstStyle/>
          <a:p>
            <a:pPr algn="r"/>
            <a:r>
              <a:rPr lang="en-GB" sz="4000" b="1"/>
              <a:t>Identifying Modern Slavery and Human Trafficking in the Context of Child Criminal Exploitation in northern Ireland</a:t>
            </a:r>
            <a:endParaRPr lang="hu-HU" sz="4000" b="1"/>
          </a:p>
        </p:txBody>
      </p:sp>
      <p:sp>
        <p:nvSpPr>
          <p:cNvPr id="3" name="Alcím 2"/>
          <p:cNvSpPr>
            <a:spLocks noGrp="1"/>
          </p:cNvSpPr>
          <p:nvPr>
            <p:ph type="subTitle" idx="1"/>
          </p:nvPr>
        </p:nvSpPr>
        <p:spPr>
          <a:xfrm>
            <a:off x="1598400" y="4060692"/>
            <a:ext cx="10080000" cy="729842"/>
          </a:xfrm>
        </p:spPr>
        <p:txBody>
          <a:bodyPr>
            <a:normAutofit fontScale="62500" lnSpcReduction="20000"/>
          </a:bodyPr>
          <a:lstStyle/>
          <a:p>
            <a:pPr algn="r"/>
            <a:r>
              <a:rPr lang="en-GB" b="1"/>
              <a:t>Dr Gillian Kane </a:t>
            </a:r>
            <a:r>
              <a:rPr lang="en-GB"/>
              <a:t>(Ulster University)</a:t>
            </a:r>
          </a:p>
          <a:p>
            <a:pPr algn="r"/>
            <a:r>
              <a:rPr lang="en-GB" b="1"/>
              <a:t>Andrew Chisholm </a:t>
            </a:r>
            <a:r>
              <a:rPr lang="en-GB"/>
              <a:t>(International Organization for Migration UK)</a:t>
            </a:r>
            <a:endParaRPr lang="hu-HU"/>
          </a:p>
        </p:txBody>
      </p:sp>
      <p:pic>
        <p:nvPicPr>
          <p:cNvPr id="5" name="Kép 4" descr="A képen szöveg, Betűtípus, embléma, szimbólum látható&#10;&#10;Automatikusan generált leírás">
            <a:extLst>
              <a:ext uri="{FF2B5EF4-FFF2-40B4-BE49-F238E27FC236}">
                <a16:creationId xmlns:a16="http://schemas.microsoft.com/office/drawing/2014/main" id="{161F6253-67AE-44EE-4808-8352B5DB1C1E}"/>
              </a:ext>
            </a:extLst>
          </p:cNvPr>
          <p:cNvPicPr>
            <a:picLocks noChangeAspect="1"/>
          </p:cNvPicPr>
          <p:nvPr/>
        </p:nvPicPr>
        <p:blipFill>
          <a:blip r:embed="rId3"/>
          <a:stretch>
            <a:fillRect/>
          </a:stretch>
        </p:blipFill>
        <p:spPr>
          <a:xfrm>
            <a:off x="81974" y="5149268"/>
            <a:ext cx="2273247" cy="880844"/>
          </a:xfrm>
          <a:prstGeom prst="rect">
            <a:avLst/>
          </a:prstGeom>
        </p:spPr>
      </p:pic>
      <p:pic>
        <p:nvPicPr>
          <p:cNvPr id="4" name="Picture 3" descr="A black text on a white background&#10;&#10;AI-generated content may be incorrect.">
            <a:extLst>
              <a:ext uri="{FF2B5EF4-FFF2-40B4-BE49-F238E27FC236}">
                <a16:creationId xmlns:a16="http://schemas.microsoft.com/office/drawing/2014/main" id="{84079AB4-006D-5304-E4EC-644AF2FF92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6205224"/>
            <a:ext cx="1755102" cy="480183"/>
          </a:xfrm>
          <a:prstGeom prst="rect">
            <a:avLst/>
          </a:prstGeom>
        </p:spPr>
      </p:pic>
      <p:pic>
        <p:nvPicPr>
          <p:cNvPr id="8" name="Picture 10" descr="A blue and black logo&#10;&#10;Description automatically generated">
            <a:extLst>
              <a:ext uri="{FF2B5EF4-FFF2-40B4-BE49-F238E27FC236}">
                <a16:creationId xmlns:a16="http://schemas.microsoft.com/office/drawing/2014/main" id="{25B1D4CE-F79D-385C-814E-0612059A22A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5133" y="6085041"/>
            <a:ext cx="1049017" cy="73495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A blue and white logo&#10;&#10;Description automatically generated">
            <a:extLst>
              <a:ext uri="{FF2B5EF4-FFF2-40B4-BE49-F238E27FC236}">
                <a16:creationId xmlns:a16="http://schemas.microsoft.com/office/drawing/2014/main" id="{1FCFEE9A-3A56-FDD4-3823-3F0A3BEFDA3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20824" y="6205224"/>
            <a:ext cx="1684309" cy="5007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A close-up of a logo&#10;&#10;AI-generated content may be incorrect.">
            <a:extLst>
              <a:ext uri="{FF2B5EF4-FFF2-40B4-BE49-F238E27FC236}">
                <a16:creationId xmlns:a16="http://schemas.microsoft.com/office/drawing/2014/main" id="{9099EF23-C9B3-932A-995B-1C3AC2A2BAE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33032" y="6205224"/>
            <a:ext cx="1609863" cy="480183"/>
          </a:xfrm>
          <a:prstGeom prst="rect">
            <a:avLst/>
          </a:prstGeom>
        </p:spPr>
      </p:pic>
    </p:spTree>
    <p:extLst>
      <p:ext uri="{BB962C8B-B14F-4D97-AF65-F5344CB8AC3E}">
        <p14:creationId xmlns:p14="http://schemas.microsoft.com/office/powerpoint/2010/main" val="375246470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22ADD27-F6CE-B3EF-8A54-30477F48C477}"/>
              </a:ext>
            </a:extLst>
          </p:cNvPr>
          <p:cNvSpPr>
            <a:spLocks noGrp="1"/>
          </p:cNvSpPr>
          <p:nvPr>
            <p:ph idx="1"/>
          </p:nvPr>
        </p:nvSpPr>
        <p:spPr/>
        <p:txBody>
          <a:bodyPr/>
          <a:lstStyle/>
          <a:p>
            <a:pPr marL="0" indent="0" algn="just">
              <a:spcAft>
                <a:spcPts val="800"/>
              </a:spcAft>
              <a:buNone/>
            </a:pPr>
            <a:r>
              <a:rPr lang="en-GB" sz="2800">
                <a:effectLst/>
                <a:ea typeface="Times New Roman" panose="02020603050405020304" pitchFamily="18" charset="0"/>
                <a:cs typeface="Segoe UI" panose="020B0502040204020203" pitchFamily="34" charset="0"/>
              </a:rPr>
              <a:t>‘[A]s soon as the authorities are aware, or ought to be aware, of circumstances giving rise to a credible suspicion that an individual suspected of having committed a criminal offence may have been trafficked or exploited, he or she should be assessed promptly by individuals trained and qualified to deal with victims of trafficking.’</a:t>
            </a:r>
          </a:p>
          <a:p>
            <a:pPr marL="0" indent="0" algn="just">
              <a:spcAft>
                <a:spcPts val="800"/>
              </a:spcAft>
              <a:buNone/>
            </a:pPr>
            <a:r>
              <a:rPr lang="en-GB" sz="2800">
                <a:effectLst/>
                <a:ea typeface="Times New Roman" panose="02020603050405020304" pitchFamily="18" charset="0"/>
                <a:cs typeface="Segoe UI" panose="020B0502040204020203" pitchFamily="34" charset="0"/>
              </a:rPr>
              <a:t> (</a:t>
            </a:r>
            <a:r>
              <a:rPr lang="en-GB" sz="2800" i="1">
                <a:effectLst/>
                <a:ea typeface="Times New Roman" panose="02020603050405020304" pitchFamily="18" charset="0"/>
                <a:cs typeface="Segoe UI" panose="020B0502040204020203" pitchFamily="34" charset="0"/>
              </a:rPr>
              <a:t>VCL and AN v UK</a:t>
            </a:r>
            <a:r>
              <a:rPr lang="en-GB" sz="2800">
                <a:effectLst/>
                <a:ea typeface="Times New Roman" panose="02020603050405020304" pitchFamily="18" charset="0"/>
                <a:cs typeface="Segoe UI" panose="020B0502040204020203" pitchFamily="34" charset="0"/>
              </a:rPr>
              <a:t>, para 160) </a:t>
            </a:r>
            <a:endParaRPr lang="en-GB" sz="2800">
              <a:effectLst/>
              <a:ea typeface="Times New Roman" panose="02020603050405020304" pitchFamily="18" charset="0"/>
              <a:cs typeface="Times New Roman" panose="02020603050405020304" pitchFamily="18" charset="0"/>
            </a:endParaRPr>
          </a:p>
          <a:p>
            <a:pPr marL="0" indent="0">
              <a:buNone/>
            </a:pPr>
            <a:endParaRPr lang="en-GB"/>
          </a:p>
        </p:txBody>
      </p:sp>
      <p:sp>
        <p:nvSpPr>
          <p:cNvPr id="5" name="Title 4">
            <a:extLst>
              <a:ext uri="{FF2B5EF4-FFF2-40B4-BE49-F238E27FC236}">
                <a16:creationId xmlns:a16="http://schemas.microsoft.com/office/drawing/2014/main" id="{42D6B46B-62AF-27B2-A5B7-4A900434D38C}"/>
              </a:ext>
            </a:extLst>
          </p:cNvPr>
          <p:cNvSpPr>
            <a:spLocks noGrp="1"/>
          </p:cNvSpPr>
          <p:nvPr>
            <p:ph type="title"/>
          </p:nvPr>
        </p:nvSpPr>
        <p:spPr/>
        <p:txBody>
          <a:bodyPr/>
          <a:lstStyle/>
          <a:p>
            <a:r>
              <a:rPr lang="en-GB" b="1"/>
              <a:t>Implication?</a:t>
            </a:r>
          </a:p>
        </p:txBody>
      </p:sp>
    </p:spTree>
    <p:extLst>
      <p:ext uri="{BB962C8B-B14F-4D97-AF65-F5344CB8AC3E}">
        <p14:creationId xmlns:p14="http://schemas.microsoft.com/office/powerpoint/2010/main" val="108573167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8AD8675-525C-A038-3E32-83DBD30896BD}"/>
              </a:ext>
            </a:extLst>
          </p:cNvPr>
          <p:cNvSpPr>
            <a:spLocks noGrp="1"/>
          </p:cNvSpPr>
          <p:nvPr>
            <p:ph idx="1"/>
          </p:nvPr>
        </p:nvSpPr>
        <p:spPr/>
        <p:txBody>
          <a:bodyPr/>
          <a:lstStyle/>
          <a:p>
            <a:r>
              <a:rPr lang="en-GB"/>
              <a:t>Identification is a stand-alone duty.</a:t>
            </a:r>
          </a:p>
          <a:p>
            <a:pPr marL="0" indent="0">
              <a:buNone/>
            </a:pPr>
            <a:endParaRPr lang="en-GB"/>
          </a:p>
          <a:p>
            <a:r>
              <a:rPr lang="en-GB"/>
              <a:t>Identification is key to a range of additional obligations.</a:t>
            </a:r>
          </a:p>
          <a:p>
            <a:pPr marL="0" indent="0">
              <a:buNone/>
            </a:pPr>
            <a:endParaRPr lang="en-GB"/>
          </a:p>
          <a:p>
            <a:r>
              <a:rPr lang="en-GB"/>
              <a:t>Identification of: everything that falls within the scope of the Palermo definition. </a:t>
            </a:r>
          </a:p>
        </p:txBody>
      </p:sp>
      <p:sp>
        <p:nvSpPr>
          <p:cNvPr id="5" name="Title 4">
            <a:extLst>
              <a:ext uri="{FF2B5EF4-FFF2-40B4-BE49-F238E27FC236}">
                <a16:creationId xmlns:a16="http://schemas.microsoft.com/office/drawing/2014/main" id="{7DDADA4C-4A3A-6682-D065-B5E2F567F782}"/>
              </a:ext>
            </a:extLst>
          </p:cNvPr>
          <p:cNvSpPr>
            <a:spLocks noGrp="1"/>
          </p:cNvSpPr>
          <p:nvPr>
            <p:ph type="title"/>
          </p:nvPr>
        </p:nvSpPr>
        <p:spPr/>
        <p:txBody>
          <a:bodyPr/>
          <a:lstStyle/>
          <a:p>
            <a:r>
              <a:rPr lang="en-GB" b="1"/>
              <a:t>Identification is Crucial </a:t>
            </a:r>
          </a:p>
        </p:txBody>
      </p:sp>
    </p:spTree>
    <p:extLst>
      <p:ext uri="{BB962C8B-B14F-4D97-AF65-F5344CB8AC3E}">
        <p14:creationId xmlns:p14="http://schemas.microsoft.com/office/powerpoint/2010/main" val="153371930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F78649C-DD7B-B0DF-D262-585ED60D3596}"/>
              </a:ext>
            </a:extLst>
          </p:cNvPr>
          <p:cNvSpPr>
            <a:spLocks noGrp="1"/>
          </p:cNvSpPr>
          <p:nvPr>
            <p:ph type="ctrTitle"/>
          </p:nvPr>
        </p:nvSpPr>
        <p:spPr/>
        <p:txBody>
          <a:bodyPr/>
          <a:lstStyle/>
          <a:p>
            <a:r>
              <a:rPr lang="en-GB"/>
              <a:t>Findings </a:t>
            </a:r>
          </a:p>
        </p:txBody>
      </p:sp>
    </p:spTree>
    <p:extLst>
      <p:ext uri="{BB962C8B-B14F-4D97-AF65-F5344CB8AC3E}">
        <p14:creationId xmlns:p14="http://schemas.microsoft.com/office/powerpoint/2010/main" val="213548828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7629F5-1603-5A32-B801-F6A24A0F7B5D}"/>
              </a:ext>
            </a:extLst>
          </p:cNvPr>
          <p:cNvSpPr>
            <a:spLocks noGrp="1"/>
          </p:cNvSpPr>
          <p:nvPr>
            <p:ph type="title"/>
          </p:nvPr>
        </p:nvSpPr>
        <p:spPr/>
        <p:txBody>
          <a:bodyPr/>
          <a:lstStyle/>
          <a:p>
            <a:r>
              <a:rPr lang="en-GB" b="1"/>
              <a:t>Northern Ireland’s unique context: implications for effective identification </a:t>
            </a:r>
          </a:p>
        </p:txBody>
      </p:sp>
      <p:sp>
        <p:nvSpPr>
          <p:cNvPr id="10" name="Content Placeholder 4">
            <a:extLst>
              <a:ext uri="{FF2B5EF4-FFF2-40B4-BE49-F238E27FC236}">
                <a16:creationId xmlns:a16="http://schemas.microsoft.com/office/drawing/2014/main" id="{7A2A359E-2665-3E5F-BCD3-EC532AAD8E37}"/>
              </a:ext>
            </a:extLst>
          </p:cNvPr>
          <p:cNvSpPr txBox="1">
            <a:spLocks/>
          </p:cNvSpPr>
          <p:nvPr/>
        </p:nvSpPr>
        <p:spPr>
          <a:xfrm>
            <a:off x="7858921" y="1577357"/>
            <a:ext cx="4066903" cy="3380613"/>
          </a:xfrm>
          <a:prstGeom prst="rect">
            <a:avLst/>
          </a:prstGeom>
        </p:spPr>
        <p:txBody>
          <a:bodyPr anchor="ctr">
            <a:normAutofit/>
          </a:bodyPr>
          <a:lstStyle>
            <a:lvl1pPr marL="228600" indent="-228600" algn="l" defTabSz="914400" rtl="0" eaLnBrk="1" latinLnBrk="0" hangingPunct="1">
              <a:lnSpc>
                <a:spcPct val="90000"/>
              </a:lnSpc>
              <a:spcBef>
                <a:spcPts val="1000"/>
              </a:spcBef>
              <a:buClr>
                <a:srgbClr val="72B240"/>
              </a:buClr>
              <a:buFont typeface="Arial" panose="020B0604020202020204" pitchFamily="34" charset="0"/>
              <a:buChar char="•"/>
              <a:defRPr sz="2800" kern="1200">
                <a:solidFill>
                  <a:schemeClr val="tx1"/>
                </a:solidFill>
                <a:latin typeface="Garamond" pitchFamily="18" charset="0"/>
                <a:ea typeface="+mn-ea"/>
                <a:cs typeface="+mn-cs"/>
              </a:defRPr>
            </a:lvl1pPr>
            <a:lvl2pPr marL="685800" indent="-228600" algn="l" defTabSz="914400" rtl="0" eaLnBrk="1" latinLnBrk="0" hangingPunct="1">
              <a:lnSpc>
                <a:spcPct val="90000"/>
              </a:lnSpc>
              <a:spcBef>
                <a:spcPts val="500"/>
              </a:spcBef>
              <a:buClr>
                <a:srgbClr val="72B240"/>
              </a:buClr>
              <a:buFont typeface="Arial" panose="020B0604020202020204" pitchFamily="34" charset="0"/>
              <a:buChar char="•"/>
              <a:defRPr sz="2400" kern="1200">
                <a:solidFill>
                  <a:schemeClr val="tx1"/>
                </a:solidFill>
                <a:latin typeface="Garamond" pitchFamily="18" charset="0"/>
                <a:ea typeface="+mn-ea"/>
                <a:cs typeface="+mn-cs"/>
              </a:defRPr>
            </a:lvl2pPr>
            <a:lvl3pPr marL="1143000" indent="-228600" algn="l" defTabSz="914400" rtl="0" eaLnBrk="1" latinLnBrk="0" hangingPunct="1">
              <a:lnSpc>
                <a:spcPct val="90000"/>
              </a:lnSpc>
              <a:spcBef>
                <a:spcPts val="500"/>
              </a:spcBef>
              <a:buClr>
                <a:srgbClr val="72B240"/>
              </a:buClr>
              <a:buFont typeface="Arial" panose="020B0604020202020204" pitchFamily="34" charset="0"/>
              <a:buChar char="•"/>
              <a:defRPr sz="2000" kern="1200">
                <a:solidFill>
                  <a:schemeClr val="tx1"/>
                </a:solidFill>
                <a:latin typeface="Garamond" pitchFamily="18" charset="0"/>
                <a:ea typeface="+mn-ea"/>
                <a:cs typeface="+mn-cs"/>
              </a:defRPr>
            </a:lvl3pPr>
            <a:lvl4pPr marL="1600200" indent="-228600" algn="l" defTabSz="914400" rtl="0" eaLnBrk="1" latinLnBrk="0" hangingPunct="1">
              <a:lnSpc>
                <a:spcPct val="90000"/>
              </a:lnSpc>
              <a:spcBef>
                <a:spcPts val="500"/>
              </a:spcBef>
              <a:buClr>
                <a:srgbClr val="72B240"/>
              </a:buClr>
              <a:buFont typeface="Arial" panose="020B0604020202020204" pitchFamily="34" charset="0"/>
              <a:buChar char="•"/>
              <a:defRPr sz="1800" kern="1200">
                <a:solidFill>
                  <a:schemeClr val="tx1"/>
                </a:solidFill>
                <a:latin typeface="Garamond" pitchFamily="18" charset="0"/>
                <a:ea typeface="+mn-ea"/>
                <a:cs typeface="+mn-cs"/>
              </a:defRPr>
            </a:lvl4pPr>
            <a:lvl5pPr marL="2057400" indent="-228600" algn="l" defTabSz="914400" rtl="0" eaLnBrk="1" latinLnBrk="0" hangingPunct="1">
              <a:lnSpc>
                <a:spcPct val="90000"/>
              </a:lnSpc>
              <a:spcBef>
                <a:spcPts val="500"/>
              </a:spcBef>
              <a:buClr>
                <a:srgbClr val="72B240"/>
              </a:buClr>
              <a:buFont typeface="Arial" panose="020B0604020202020204" pitchFamily="34" charset="0"/>
              <a:buChar char="•"/>
              <a:defRPr sz="1800" kern="1200">
                <a:solidFill>
                  <a:schemeClr val="tx1"/>
                </a:solidFill>
                <a:latin typeface="Garamond"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US" sz="2400">
                <a:ea typeface="Times New Roman" panose="02020603050405020304" pitchFamily="18" charset="0"/>
                <a:cs typeface="Segoe UI" panose="020B0502040204020203" pitchFamily="34" charset="0"/>
              </a:rPr>
              <a:t>“</a:t>
            </a:r>
            <a:r>
              <a:rPr lang="en-US" sz="2400" i="1">
                <a:ea typeface="Times New Roman" panose="02020603050405020304" pitchFamily="18" charset="0"/>
                <a:cs typeface="Segoe UI" panose="020B0502040204020203" pitchFamily="34" charset="0"/>
              </a:rPr>
              <a:t>We have conditions and levels of trauma, for instance, that condition communities and individuals in a way that in post-conflict society there don't exist in other parts of the UK. It's just a reality, no matter how difficult those other parts of the UK have it</a:t>
            </a:r>
            <a:r>
              <a:rPr lang="en-US" sz="2400">
                <a:ea typeface="Times New Roman" panose="02020603050405020304" pitchFamily="18" charset="0"/>
                <a:cs typeface="Segoe UI" panose="020B0502040204020203" pitchFamily="34" charset="0"/>
              </a:rPr>
              <a:t>.” (NI-09)</a:t>
            </a:r>
          </a:p>
          <a:p>
            <a:pPr marL="0" indent="0">
              <a:buFont typeface="Arial" panose="020B0604020202020204" pitchFamily="34" charset="0"/>
              <a:buNone/>
            </a:pPr>
            <a:endParaRPr lang="en-US" sz="1800">
              <a:latin typeface="Gill Sans Nova" panose="020B0602020104020203" pitchFamily="34" charset="0"/>
              <a:cs typeface="Segoe UI" panose="020B0502040204020203" pitchFamily="34" charset="0"/>
            </a:endParaRPr>
          </a:p>
          <a:p>
            <a:pPr marL="0" indent="0">
              <a:buFont typeface="Arial" panose="020B0604020202020204" pitchFamily="34" charset="0"/>
              <a:buNone/>
            </a:pPr>
            <a:endParaRPr lang="en-GB" sz="1800"/>
          </a:p>
        </p:txBody>
      </p:sp>
      <p:pic>
        <p:nvPicPr>
          <p:cNvPr id="11" name="Picture 10" descr="A screenshot of a survey&#10;&#10;AI-generated content may be incorrect.">
            <a:extLst>
              <a:ext uri="{FF2B5EF4-FFF2-40B4-BE49-F238E27FC236}">
                <a16:creationId xmlns:a16="http://schemas.microsoft.com/office/drawing/2014/main" id="{8A9E533E-FA10-2D14-4DCC-2089B7E746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66176" y="1686214"/>
            <a:ext cx="7400674" cy="3958500"/>
          </a:xfrm>
          <a:prstGeom prst="rect">
            <a:avLst/>
          </a:prstGeom>
          <a:noFill/>
          <a:ln>
            <a:noFill/>
          </a:ln>
        </p:spPr>
      </p:pic>
    </p:spTree>
    <p:extLst>
      <p:ext uri="{BB962C8B-B14F-4D97-AF65-F5344CB8AC3E}">
        <p14:creationId xmlns:p14="http://schemas.microsoft.com/office/powerpoint/2010/main" val="21777451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91ADE6-AE4F-D282-BDDE-4A4297DEBF4F}"/>
              </a:ext>
            </a:extLst>
          </p:cNvPr>
          <p:cNvSpPr>
            <a:spLocks noGrp="1"/>
          </p:cNvSpPr>
          <p:nvPr>
            <p:ph idx="1"/>
          </p:nvPr>
        </p:nvSpPr>
        <p:spPr>
          <a:xfrm>
            <a:off x="1468800" y="1638300"/>
            <a:ext cx="9542100" cy="3362325"/>
          </a:xfrm>
        </p:spPr>
        <p:txBody>
          <a:bodyPr/>
          <a:lstStyle/>
          <a:p>
            <a:r>
              <a:rPr lang="en-GB" sz="2600"/>
              <a:t>Hyperlocal, familial harm</a:t>
            </a:r>
          </a:p>
          <a:p>
            <a:r>
              <a:rPr lang="en-GB" sz="2600"/>
              <a:t>Normalisation of harm</a:t>
            </a:r>
          </a:p>
          <a:p>
            <a:r>
              <a:rPr lang="en-GB" sz="2600" b="1" i="1"/>
              <a:t>Continued control over communities</a:t>
            </a:r>
            <a:r>
              <a:rPr lang="en-GB" sz="2600"/>
              <a:t>: groups can </a:t>
            </a:r>
            <a:r>
              <a:rPr lang="en-US" sz="2600">
                <a:effectLst/>
                <a:ea typeface="Times New Roman" panose="02020603050405020304" pitchFamily="18" charset="0"/>
                <a:cs typeface="Segoe UI" panose="020B0502040204020203" pitchFamily="34" charset="0"/>
              </a:rPr>
              <a:t>“</a:t>
            </a:r>
            <a:r>
              <a:rPr lang="en-US" sz="2600" i="1">
                <a:effectLst/>
                <a:ea typeface="Times New Roman" panose="02020603050405020304" pitchFamily="18" charset="0"/>
                <a:cs typeface="Segoe UI" panose="020B0502040204020203" pitchFamily="34" charset="0"/>
              </a:rPr>
              <a:t>flip a switch and get 2000 people out on the street within 20 minutes. You're not getting that in in England.” (</a:t>
            </a:r>
            <a:r>
              <a:rPr lang="en-US" sz="2600">
                <a:effectLst/>
                <a:ea typeface="Times New Roman" panose="02020603050405020304" pitchFamily="18" charset="0"/>
                <a:cs typeface="Segoe UI" panose="020B0502040204020203" pitchFamily="34" charset="0"/>
              </a:rPr>
              <a:t>NI-05). </a:t>
            </a:r>
            <a:r>
              <a:rPr lang="en-US" sz="2600">
                <a:effectLst/>
                <a:ea typeface="Times New Roman" panose="02020603050405020304" pitchFamily="18" charset="0"/>
                <a:cs typeface="Times New Roman" panose="02020603050405020304" pitchFamily="18" charset="0"/>
              </a:rPr>
              <a:t> </a:t>
            </a:r>
          </a:p>
          <a:p>
            <a:r>
              <a:rPr lang="en-US" sz="2600">
                <a:cs typeface="Times New Roman" panose="02020603050405020304" pitchFamily="18" charset="0"/>
              </a:rPr>
              <a:t>Governance challenges: mandatory coalition, fragmentation</a:t>
            </a:r>
          </a:p>
          <a:p>
            <a:r>
              <a:rPr lang="en-US" sz="2600">
                <a:cs typeface="Times New Roman" panose="02020603050405020304" pitchFamily="18" charset="0"/>
              </a:rPr>
              <a:t>Concern: children’s safety when referring in the NI context?</a:t>
            </a:r>
          </a:p>
          <a:p>
            <a:r>
              <a:rPr lang="en-US" sz="2600" b="1">
                <a:cs typeface="Times New Roman" panose="02020603050405020304" pitchFamily="18" charset="0"/>
              </a:rPr>
              <a:t>Overall: modifications to NRM to account for NI context?</a:t>
            </a:r>
            <a:endParaRPr lang="en-GB" sz="2600" b="1"/>
          </a:p>
          <a:p>
            <a:endParaRPr lang="en-GB"/>
          </a:p>
        </p:txBody>
      </p:sp>
      <p:sp>
        <p:nvSpPr>
          <p:cNvPr id="4" name="Title 3">
            <a:extLst>
              <a:ext uri="{FF2B5EF4-FFF2-40B4-BE49-F238E27FC236}">
                <a16:creationId xmlns:a16="http://schemas.microsoft.com/office/drawing/2014/main" id="{567629F5-1603-5A32-B801-F6A24A0F7B5D}"/>
              </a:ext>
            </a:extLst>
          </p:cNvPr>
          <p:cNvSpPr>
            <a:spLocks noGrp="1"/>
          </p:cNvSpPr>
          <p:nvPr>
            <p:ph type="title"/>
          </p:nvPr>
        </p:nvSpPr>
        <p:spPr/>
        <p:txBody>
          <a:bodyPr>
            <a:noAutofit/>
          </a:bodyPr>
          <a:lstStyle/>
          <a:p>
            <a:r>
              <a:rPr lang="hu-HU" b="1" kern="1200">
                <a:latin typeface="+mj-lt"/>
                <a:ea typeface="+mj-ea"/>
                <a:cs typeface="+mj-cs"/>
              </a:rPr>
              <a:t>Northern Ireland’s unique context: implications for effective identification </a:t>
            </a:r>
          </a:p>
        </p:txBody>
      </p:sp>
    </p:spTree>
    <p:extLst>
      <p:ext uri="{BB962C8B-B14F-4D97-AF65-F5344CB8AC3E}">
        <p14:creationId xmlns:p14="http://schemas.microsoft.com/office/powerpoint/2010/main" val="233836213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F22F611-503B-D60E-460E-3BBBB4B5E4AB}"/>
              </a:ext>
            </a:extLst>
          </p:cNvPr>
          <p:cNvSpPr>
            <a:spLocks noGrp="1"/>
          </p:cNvSpPr>
          <p:nvPr>
            <p:ph sz="half" idx="1"/>
          </p:nvPr>
        </p:nvSpPr>
        <p:spPr>
          <a:xfrm>
            <a:off x="1468800" y="1881150"/>
            <a:ext cx="4500000" cy="3643350"/>
          </a:xfrm>
        </p:spPr>
        <p:txBody>
          <a:bodyPr/>
          <a:lstStyle/>
          <a:p>
            <a:pPr marL="0" indent="0">
              <a:buNone/>
            </a:pPr>
            <a:r>
              <a:rPr lang="en-GB" sz="2400" b="1"/>
              <a:t>Human Trafficking and Exploitation (Criminal Justice and Support for Victims) Act 2015</a:t>
            </a:r>
          </a:p>
          <a:p>
            <a:pPr lvl="1"/>
            <a:r>
              <a:rPr lang="en-GB"/>
              <a:t>S17-22: Support Measures </a:t>
            </a:r>
          </a:p>
          <a:p>
            <a:pPr lvl="1"/>
            <a:r>
              <a:rPr lang="en-GB"/>
              <a:t>S 21: Independent Guardians</a:t>
            </a:r>
          </a:p>
          <a:p>
            <a:pPr lvl="1"/>
            <a:r>
              <a:rPr lang="en-GB"/>
              <a:t>S 22: Statutory Defence </a:t>
            </a:r>
          </a:p>
          <a:p>
            <a:endParaRPr lang="en-GB"/>
          </a:p>
        </p:txBody>
      </p:sp>
      <p:sp>
        <p:nvSpPr>
          <p:cNvPr id="7" name="Content Placeholder 6">
            <a:extLst>
              <a:ext uri="{FF2B5EF4-FFF2-40B4-BE49-F238E27FC236}">
                <a16:creationId xmlns:a16="http://schemas.microsoft.com/office/drawing/2014/main" id="{98428A5C-54A8-7583-D177-324831D233E7}"/>
              </a:ext>
            </a:extLst>
          </p:cNvPr>
          <p:cNvSpPr>
            <a:spLocks noGrp="1"/>
          </p:cNvSpPr>
          <p:nvPr>
            <p:ph sz="half" idx="2"/>
          </p:nvPr>
        </p:nvSpPr>
        <p:spPr>
          <a:xfrm>
            <a:off x="6237600" y="1881150"/>
            <a:ext cx="4500000" cy="3643350"/>
          </a:xfrm>
        </p:spPr>
        <p:txBody>
          <a:bodyPr/>
          <a:lstStyle/>
          <a:p>
            <a:r>
              <a:rPr lang="en-GB"/>
              <a:t>CCE Action Plan</a:t>
            </a:r>
          </a:p>
          <a:p>
            <a:r>
              <a:rPr lang="en-GB"/>
              <a:t>MSHT Strategy </a:t>
            </a:r>
          </a:p>
          <a:p>
            <a:r>
              <a:rPr lang="en-GB"/>
              <a:t>Child Protection Framework </a:t>
            </a:r>
          </a:p>
        </p:txBody>
      </p:sp>
      <p:sp>
        <p:nvSpPr>
          <p:cNvPr id="5" name="Title 4">
            <a:extLst>
              <a:ext uri="{FF2B5EF4-FFF2-40B4-BE49-F238E27FC236}">
                <a16:creationId xmlns:a16="http://schemas.microsoft.com/office/drawing/2014/main" id="{C4D68FE7-0769-06E1-1988-724ED7DD33B2}"/>
              </a:ext>
            </a:extLst>
          </p:cNvPr>
          <p:cNvSpPr>
            <a:spLocks noGrp="1"/>
          </p:cNvSpPr>
          <p:nvPr>
            <p:ph type="title"/>
          </p:nvPr>
        </p:nvSpPr>
        <p:spPr/>
        <p:txBody>
          <a:bodyPr/>
          <a:lstStyle/>
          <a:p>
            <a:r>
              <a:rPr lang="en-GB" b="1"/>
              <a:t>Legal and Policy Response to Identifying Modern Slavery and Human Trafficking in Northern Ireland </a:t>
            </a:r>
          </a:p>
        </p:txBody>
      </p:sp>
    </p:spTree>
    <p:extLst>
      <p:ext uri="{BB962C8B-B14F-4D97-AF65-F5344CB8AC3E}">
        <p14:creationId xmlns:p14="http://schemas.microsoft.com/office/powerpoint/2010/main" val="87345060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372A8E6-369D-1D57-92D7-1C8042E3432E}"/>
              </a:ext>
            </a:extLst>
          </p:cNvPr>
          <p:cNvSpPr>
            <a:spLocks noGrp="1"/>
          </p:cNvSpPr>
          <p:nvPr>
            <p:ph idx="1"/>
          </p:nvPr>
        </p:nvSpPr>
        <p:spPr>
          <a:xfrm>
            <a:off x="779486" y="1290600"/>
            <a:ext cx="9126000" cy="3633825"/>
          </a:xfrm>
        </p:spPr>
        <p:txBody>
          <a:bodyPr/>
          <a:lstStyle/>
          <a:p>
            <a:pPr lvl="1"/>
            <a:r>
              <a:rPr lang="en-GB"/>
              <a:t>No statutory duty to identify.</a:t>
            </a:r>
          </a:p>
          <a:p>
            <a:pPr lvl="1"/>
            <a:r>
              <a:rPr lang="en-GB"/>
              <a:t>No consequence for failure to identify.</a:t>
            </a:r>
          </a:p>
          <a:p>
            <a:pPr lvl="1"/>
            <a:r>
              <a:rPr lang="en-GB"/>
              <a:t>S2: defines trafficking with a requirement of ‘travel’.</a:t>
            </a:r>
          </a:p>
          <a:p>
            <a:pPr lvl="2"/>
            <a:r>
              <a:rPr lang="en-GB" sz="1800"/>
              <a:t>Cause and consequence of how human trafficking is understood in NI?</a:t>
            </a:r>
          </a:p>
          <a:p>
            <a:pPr lvl="1"/>
            <a:r>
              <a:rPr lang="en-GB"/>
              <a:t>Survey responses: </a:t>
            </a:r>
          </a:p>
          <a:p>
            <a:pPr lvl="2"/>
            <a:r>
              <a:rPr lang="en-GB" sz="2400" i="1">
                <a:effectLst/>
                <a:latin typeface="+mj-lt"/>
                <a:ea typeface="Times New Roman" panose="02020603050405020304" pitchFamily="18" charset="0"/>
                <a:cs typeface="Segoe UI" panose="020B0502040204020203" pitchFamily="34" charset="0"/>
              </a:rPr>
              <a:t>“The transporting of children and young people for the purpose of exploitation of a criminal, sexual nature or forced labour.”</a:t>
            </a:r>
            <a:r>
              <a:rPr lang="en-GB" sz="2400">
                <a:effectLst/>
                <a:latin typeface="+mj-lt"/>
                <a:ea typeface="Times New Roman" panose="02020603050405020304" pitchFamily="18" charset="0"/>
              </a:rPr>
              <a:t> </a:t>
            </a:r>
            <a:r>
              <a:rPr lang="en-GB" sz="2400">
                <a:effectLst/>
                <a:latin typeface="+mj-lt"/>
                <a:ea typeface="Times New Roman" panose="02020603050405020304" pitchFamily="18" charset="0"/>
                <a:cs typeface="Segoe UI" panose="020B0502040204020203" pitchFamily="34" charset="0"/>
              </a:rPr>
              <a:t> </a:t>
            </a:r>
            <a:endParaRPr lang="en-GB" sz="2400">
              <a:latin typeface="+mj-lt"/>
              <a:ea typeface="Times New Roman" panose="02020603050405020304" pitchFamily="18" charset="0"/>
            </a:endParaRPr>
          </a:p>
          <a:p>
            <a:pPr lvl="2"/>
            <a:r>
              <a:rPr lang="en-GB" sz="2400" i="1">
                <a:effectLst/>
                <a:latin typeface="+mj-lt"/>
                <a:ea typeface="Times New Roman" panose="02020603050405020304" pitchFamily="18" charset="0"/>
                <a:cs typeface="Segoe UI" panose="020B0502040204020203" pitchFamily="34" charset="0"/>
              </a:rPr>
              <a:t>Human trafficking is the transport of a person from one area to another through deceit or force with the purposes of making a profit.”</a:t>
            </a:r>
            <a:r>
              <a:rPr lang="en-GB" sz="2400">
                <a:effectLst/>
                <a:latin typeface="+mj-lt"/>
                <a:ea typeface="Times New Roman" panose="02020603050405020304" pitchFamily="18" charset="0"/>
              </a:rPr>
              <a:t> </a:t>
            </a:r>
            <a:r>
              <a:rPr lang="en-GB" sz="2400">
                <a:effectLst/>
                <a:latin typeface="+mj-lt"/>
                <a:ea typeface="Times New Roman" panose="02020603050405020304" pitchFamily="18" charset="0"/>
                <a:cs typeface="Segoe UI" panose="020B0502040204020203" pitchFamily="34" charset="0"/>
              </a:rPr>
              <a:t> </a:t>
            </a:r>
            <a:endParaRPr lang="en-GB" sz="2400"/>
          </a:p>
          <a:p>
            <a:pPr lvl="1"/>
            <a:r>
              <a:rPr lang="en-GB"/>
              <a:t>Scotland: defines differently – ‘a relevant action’ – in line with Palermo</a:t>
            </a:r>
          </a:p>
          <a:p>
            <a:pPr lvl="1"/>
            <a:r>
              <a:rPr lang="en-GB"/>
              <a:t>Implications for exploitation that is hyperlocal?</a:t>
            </a:r>
          </a:p>
          <a:p>
            <a:pPr marL="0" indent="0">
              <a:buNone/>
            </a:pPr>
            <a:endParaRPr lang="en-GB"/>
          </a:p>
        </p:txBody>
      </p:sp>
      <p:sp>
        <p:nvSpPr>
          <p:cNvPr id="5" name="Title 4">
            <a:extLst>
              <a:ext uri="{FF2B5EF4-FFF2-40B4-BE49-F238E27FC236}">
                <a16:creationId xmlns:a16="http://schemas.microsoft.com/office/drawing/2014/main" id="{3419B8BD-4D36-7261-4808-486C80EBB315}"/>
              </a:ext>
            </a:extLst>
          </p:cNvPr>
          <p:cNvSpPr>
            <a:spLocks noGrp="1"/>
          </p:cNvSpPr>
          <p:nvPr>
            <p:ph type="title"/>
          </p:nvPr>
        </p:nvSpPr>
        <p:spPr/>
        <p:txBody>
          <a:bodyPr/>
          <a:lstStyle/>
          <a:p>
            <a:r>
              <a:rPr lang="en-GB" b="1"/>
              <a:t>Barriers impacting opportunities? </a:t>
            </a:r>
          </a:p>
        </p:txBody>
      </p:sp>
    </p:spTree>
    <p:extLst>
      <p:ext uri="{BB962C8B-B14F-4D97-AF65-F5344CB8AC3E}">
        <p14:creationId xmlns:p14="http://schemas.microsoft.com/office/powerpoint/2010/main" val="425362877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1342DDAE-EA3A-3603-D149-3DD92662AF8C}"/>
              </a:ext>
            </a:extLst>
          </p:cNvPr>
          <p:cNvSpPr>
            <a:spLocks noGrp="1"/>
          </p:cNvSpPr>
          <p:nvPr>
            <p:ph idx="1"/>
          </p:nvPr>
        </p:nvSpPr>
        <p:spPr>
          <a:xfrm>
            <a:off x="637972" y="1214399"/>
            <a:ext cx="9126000" cy="3633825"/>
          </a:xfrm>
        </p:spPr>
        <p:txBody>
          <a:bodyPr/>
          <a:lstStyle/>
          <a:p>
            <a:r>
              <a:rPr lang="en-GB" sz="2400" b="1"/>
              <a:t>CCE: </a:t>
            </a:r>
            <a:r>
              <a:rPr lang="en-GB" sz="2400"/>
              <a:t>good knowledge, but not always formal recognition: </a:t>
            </a:r>
            <a:r>
              <a:rPr lang="en-US" sz="2400" i="1">
                <a:effectLst/>
                <a:ea typeface="Times New Roman" panose="02020603050405020304" pitchFamily="18" charset="0"/>
                <a:cs typeface="Times New Roman" panose="02020603050405020304" pitchFamily="18" charset="0"/>
              </a:rPr>
              <a:t>“It's so obvious that paramilitaries have been exploiting young people for decades. And I think it's the elephant in the room, probably in this whole CCE issue. Why have we been so slow to recognize that?” </a:t>
            </a:r>
            <a:r>
              <a:rPr lang="en-US" sz="2400">
                <a:effectLst/>
                <a:ea typeface="Times New Roman" panose="02020603050405020304" pitchFamily="18" charset="0"/>
                <a:cs typeface="Times New Roman" panose="02020603050405020304" pitchFamily="18" charset="0"/>
              </a:rPr>
              <a:t>(NI-04). </a:t>
            </a:r>
            <a:endParaRPr lang="en-GB" sz="2400"/>
          </a:p>
          <a:p>
            <a:r>
              <a:rPr lang="en-GB" sz="2400" b="1"/>
              <a:t>MSHT: </a:t>
            </a:r>
            <a:r>
              <a:rPr lang="en-GB" sz="2400"/>
              <a:t>some understanding, but misconceptions on movement and nationality. Similar terms used.</a:t>
            </a:r>
          </a:p>
          <a:p>
            <a:r>
              <a:rPr lang="en-GB" sz="2400" b="1"/>
              <a:t>CCE as MSHT</a:t>
            </a:r>
            <a:r>
              <a:rPr lang="en-GB" sz="2400"/>
              <a:t>: challenges with linking the two: misconceptions assisting?</a:t>
            </a:r>
          </a:p>
          <a:p>
            <a:r>
              <a:rPr lang="en-GB" sz="2400" b="1"/>
              <a:t>NRM</a:t>
            </a:r>
            <a:r>
              <a:rPr lang="en-GB" sz="2400"/>
              <a:t>: </a:t>
            </a:r>
          </a:p>
          <a:p>
            <a:pPr lvl="1"/>
            <a:r>
              <a:rPr lang="en-GB"/>
              <a:t>lack of familiarity, knowledge, specialist expertise. </a:t>
            </a:r>
          </a:p>
          <a:p>
            <a:pPr lvl="1"/>
            <a:r>
              <a:rPr lang="en-GB"/>
              <a:t>Fears re: using NRM: being seen as a ‘tout’? Reprisals?</a:t>
            </a:r>
          </a:p>
          <a:p>
            <a:pPr lvl="1"/>
            <a:r>
              <a:rPr lang="en-GB"/>
              <a:t>Perception the NRM does not bring added benefit. </a:t>
            </a:r>
          </a:p>
          <a:p>
            <a:endParaRPr lang="en-GB"/>
          </a:p>
        </p:txBody>
      </p:sp>
      <p:sp>
        <p:nvSpPr>
          <p:cNvPr id="5" name="Title 4">
            <a:extLst>
              <a:ext uri="{FF2B5EF4-FFF2-40B4-BE49-F238E27FC236}">
                <a16:creationId xmlns:a16="http://schemas.microsoft.com/office/drawing/2014/main" id="{8251F7EC-1607-6249-D9BE-E3581BF8ADB6}"/>
              </a:ext>
            </a:extLst>
          </p:cNvPr>
          <p:cNvSpPr>
            <a:spLocks noGrp="1"/>
          </p:cNvSpPr>
          <p:nvPr>
            <p:ph type="title"/>
          </p:nvPr>
        </p:nvSpPr>
        <p:spPr/>
        <p:txBody>
          <a:bodyPr/>
          <a:lstStyle/>
          <a:p>
            <a:r>
              <a:rPr lang="en-GB" b="1"/>
              <a:t>Knowledge and awareness </a:t>
            </a:r>
          </a:p>
        </p:txBody>
      </p:sp>
    </p:spTree>
    <p:extLst>
      <p:ext uri="{BB962C8B-B14F-4D97-AF65-F5344CB8AC3E}">
        <p14:creationId xmlns:p14="http://schemas.microsoft.com/office/powerpoint/2010/main" val="3967081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A564B7D-750E-5B85-1C07-5A109FDF14BE}"/>
              </a:ext>
            </a:extLst>
          </p:cNvPr>
          <p:cNvSpPr>
            <a:spLocks noGrp="1"/>
          </p:cNvSpPr>
          <p:nvPr>
            <p:ph idx="1"/>
          </p:nvPr>
        </p:nvSpPr>
        <p:spPr>
          <a:xfrm>
            <a:off x="458828" y="1149087"/>
            <a:ext cx="10803943" cy="3633825"/>
          </a:xfrm>
        </p:spPr>
        <p:txBody>
          <a:bodyPr/>
          <a:lstStyle/>
          <a:p>
            <a:pPr algn="just"/>
            <a:r>
              <a:rPr lang="en-GB" b="1"/>
              <a:t>Limited resources: </a:t>
            </a:r>
          </a:p>
          <a:p>
            <a:pPr lvl="1" algn="just"/>
            <a:r>
              <a:rPr lang="en-US" sz="2800">
                <a:effectLst/>
                <a:ea typeface="Times New Roman" panose="02020603050405020304" pitchFamily="18" charset="0"/>
                <a:cs typeface="Times New Roman" panose="02020603050405020304" pitchFamily="18" charset="0"/>
              </a:rPr>
              <a:t>“</a:t>
            </a:r>
            <a:r>
              <a:rPr lang="en-US" sz="2800" i="1">
                <a:effectLst/>
                <a:ea typeface="Times New Roman" panose="02020603050405020304" pitchFamily="18" charset="0"/>
                <a:cs typeface="Times New Roman" panose="02020603050405020304" pitchFamily="18" charset="0"/>
              </a:rPr>
              <a:t>How can we bring in new process that we know we can't deal with?... we can't start creating teams and processes when we don't have the people to do the work.</a:t>
            </a:r>
            <a:r>
              <a:rPr lang="en-US" sz="2800">
                <a:effectLst/>
                <a:ea typeface="Times New Roman" panose="02020603050405020304" pitchFamily="18" charset="0"/>
                <a:cs typeface="Times New Roman" panose="02020603050405020304" pitchFamily="18" charset="0"/>
              </a:rPr>
              <a:t>” (NI-01) </a:t>
            </a:r>
            <a:endParaRPr lang="en-GB" sz="2800"/>
          </a:p>
          <a:p>
            <a:pPr algn="just"/>
            <a:r>
              <a:rPr lang="en-GB" b="1"/>
              <a:t>Need to strategically allocate resources:</a:t>
            </a:r>
          </a:p>
          <a:p>
            <a:pPr lvl="1" algn="just"/>
            <a:r>
              <a:rPr lang="en-GB" sz="2800"/>
              <a:t>Investing in specialist ‘champions’ – with detailed expertise. </a:t>
            </a:r>
          </a:p>
          <a:p>
            <a:pPr lvl="1" algn="just"/>
            <a:r>
              <a:rPr lang="en-GB" sz="2800"/>
              <a:t>Referral to those champions, within organisations, regions, sectors?</a:t>
            </a:r>
          </a:p>
          <a:p>
            <a:pPr lvl="1" algn="just"/>
            <a:r>
              <a:rPr lang="en-GB" sz="2800"/>
              <a:t>Early intervention, e.g. one organisation that works with families of exploited children: </a:t>
            </a:r>
            <a:r>
              <a:rPr lang="en-US" sz="2800">
                <a:effectLst/>
                <a:ea typeface="Times New Roman" panose="02020603050405020304" pitchFamily="18" charset="0"/>
                <a:cs typeface="Times New Roman" panose="02020603050405020304" pitchFamily="18" charset="0"/>
              </a:rPr>
              <a:t>“</a:t>
            </a:r>
            <a:r>
              <a:rPr lang="en-US" sz="2800" i="1">
                <a:effectLst/>
                <a:ea typeface="Times New Roman" panose="02020603050405020304" pitchFamily="18" charset="0"/>
                <a:cs typeface="Times New Roman" panose="02020603050405020304" pitchFamily="18" charset="0"/>
              </a:rPr>
              <a:t>the potential savings to work in one family whose child is exploited was £87,000 </a:t>
            </a:r>
            <a:r>
              <a:rPr lang="en-US" sz="2800">
                <a:effectLst/>
                <a:ea typeface="Times New Roman" panose="02020603050405020304" pitchFamily="18" charset="0"/>
                <a:cs typeface="Times New Roman" panose="02020603050405020304" pitchFamily="18" charset="0"/>
              </a:rPr>
              <a:t> </a:t>
            </a:r>
            <a:r>
              <a:rPr lang="en-US" sz="2800" i="1">
                <a:effectLst/>
                <a:ea typeface="Times New Roman" panose="02020603050405020304" pitchFamily="18" charset="0"/>
                <a:cs typeface="Times New Roman" panose="02020603050405020304" pitchFamily="18" charset="0"/>
              </a:rPr>
              <a:t>a year. One of our [staff] works with forty families. Which is three and a half million a year</a:t>
            </a:r>
            <a:r>
              <a:rPr lang="en-US" sz="2800">
                <a:effectLst/>
                <a:ea typeface="Times New Roman" panose="02020603050405020304" pitchFamily="18" charset="0"/>
                <a:cs typeface="Times New Roman" panose="02020603050405020304" pitchFamily="18" charset="0"/>
              </a:rPr>
              <a:t>.” (NI-12)</a:t>
            </a:r>
            <a:endParaRPr lang="en-GB" sz="2800"/>
          </a:p>
          <a:p>
            <a:endParaRPr lang="en-GB"/>
          </a:p>
        </p:txBody>
      </p:sp>
      <p:sp>
        <p:nvSpPr>
          <p:cNvPr id="4" name="Title 3">
            <a:extLst>
              <a:ext uri="{FF2B5EF4-FFF2-40B4-BE49-F238E27FC236}">
                <a16:creationId xmlns:a16="http://schemas.microsoft.com/office/drawing/2014/main" id="{2995BE1C-1FAC-1EC2-270B-44EA8E610A44}"/>
              </a:ext>
            </a:extLst>
          </p:cNvPr>
          <p:cNvSpPr>
            <a:spLocks noGrp="1"/>
          </p:cNvSpPr>
          <p:nvPr>
            <p:ph type="title"/>
          </p:nvPr>
        </p:nvSpPr>
        <p:spPr/>
        <p:txBody>
          <a:bodyPr/>
          <a:lstStyle/>
          <a:p>
            <a:r>
              <a:rPr lang="en-GB" b="1"/>
              <a:t>Capacity </a:t>
            </a:r>
          </a:p>
        </p:txBody>
      </p:sp>
    </p:spTree>
    <p:extLst>
      <p:ext uri="{BB962C8B-B14F-4D97-AF65-F5344CB8AC3E}">
        <p14:creationId xmlns:p14="http://schemas.microsoft.com/office/powerpoint/2010/main" val="88625740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B8AE951-A2C2-CA95-CD42-F4A436770C47}"/>
              </a:ext>
            </a:extLst>
          </p:cNvPr>
          <p:cNvSpPr>
            <a:spLocks noGrp="1"/>
          </p:cNvSpPr>
          <p:nvPr>
            <p:ph idx="1"/>
          </p:nvPr>
        </p:nvSpPr>
        <p:spPr/>
        <p:txBody>
          <a:bodyPr/>
          <a:lstStyle/>
          <a:p>
            <a:pPr algn="just"/>
            <a:r>
              <a:rPr lang="en-GB" sz="2600"/>
              <a:t>Research undertaken during a time of movement and momentum</a:t>
            </a:r>
          </a:p>
          <a:p>
            <a:pPr algn="just"/>
            <a:r>
              <a:rPr lang="en-GB" sz="2600"/>
              <a:t>2 year action plan, increased attention to the issues.</a:t>
            </a:r>
          </a:p>
          <a:p>
            <a:pPr algn="just"/>
            <a:r>
              <a:rPr lang="en-GB" sz="2600"/>
              <a:t>Acknowledgement of the opportunity: </a:t>
            </a:r>
            <a:r>
              <a:rPr lang="en-US" sz="2600" i="1">
                <a:effectLst/>
                <a:ea typeface="Times New Roman" panose="02020603050405020304" pitchFamily="18" charset="0"/>
                <a:cs typeface="Times New Roman" panose="02020603050405020304" pitchFamily="18" charset="0"/>
              </a:rPr>
              <a:t>‘We have an opportunity to build something better than the rest of the UK has. We are, we are creating this safeguarding mechanism, whatever it looks like, so we're creating this thing. We have an opportunity to do one that's more, that's…very specific for here, but also better…. And why wouldn’t we grab that between both hands?</a:t>
            </a:r>
            <a:r>
              <a:rPr lang="en-US" sz="2600" b="1" i="1">
                <a:effectLst/>
                <a:ea typeface="Times New Roman" panose="02020603050405020304" pitchFamily="18" charset="0"/>
                <a:cs typeface="Times New Roman" panose="02020603050405020304" pitchFamily="18" charset="0"/>
              </a:rPr>
              <a:t>’</a:t>
            </a:r>
            <a:r>
              <a:rPr lang="en-US" sz="2600" i="1">
                <a:effectLst/>
                <a:ea typeface="Times New Roman" panose="02020603050405020304" pitchFamily="18" charset="0"/>
                <a:cs typeface="Times New Roman" panose="02020603050405020304" pitchFamily="18" charset="0"/>
              </a:rPr>
              <a:t> </a:t>
            </a:r>
            <a:r>
              <a:rPr lang="en-US" sz="2600">
                <a:effectLst/>
                <a:ea typeface="Times New Roman" panose="02020603050405020304" pitchFamily="18" charset="0"/>
                <a:cs typeface="Times New Roman" panose="02020603050405020304" pitchFamily="18" charset="0"/>
              </a:rPr>
              <a:t>(NI-02)</a:t>
            </a:r>
          </a:p>
          <a:p>
            <a:pPr algn="just"/>
            <a:r>
              <a:rPr lang="en-US" sz="2600">
                <a:cs typeface="Times New Roman" panose="02020603050405020304" pitchFamily="18" charset="0"/>
              </a:rPr>
              <a:t>Need clarity on ownership: at government, organization, and sector level.</a:t>
            </a:r>
            <a:endParaRPr lang="en-GB" sz="2600"/>
          </a:p>
          <a:p>
            <a:endParaRPr lang="en-GB"/>
          </a:p>
        </p:txBody>
      </p:sp>
      <p:sp>
        <p:nvSpPr>
          <p:cNvPr id="4" name="Title 3">
            <a:extLst>
              <a:ext uri="{FF2B5EF4-FFF2-40B4-BE49-F238E27FC236}">
                <a16:creationId xmlns:a16="http://schemas.microsoft.com/office/drawing/2014/main" id="{611CD44E-04C7-C614-1144-D120E320C316}"/>
              </a:ext>
            </a:extLst>
          </p:cNvPr>
          <p:cNvSpPr>
            <a:spLocks noGrp="1"/>
          </p:cNvSpPr>
          <p:nvPr>
            <p:ph type="title"/>
          </p:nvPr>
        </p:nvSpPr>
        <p:spPr/>
        <p:txBody>
          <a:bodyPr/>
          <a:lstStyle/>
          <a:p>
            <a:r>
              <a:rPr lang="en-GB" b="1"/>
              <a:t>A moving picture </a:t>
            </a:r>
          </a:p>
        </p:txBody>
      </p:sp>
    </p:spTree>
    <p:extLst>
      <p:ext uri="{BB962C8B-B14F-4D97-AF65-F5344CB8AC3E}">
        <p14:creationId xmlns:p14="http://schemas.microsoft.com/office/powerpoint/2010/main" val="272455883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r>
              <a:rPr lang="en-GB"/>
              <a:t>The problem </a:t>
            </a:r>
          </a:p>
          <a:p>
            <a:r>
              <a:rPr lang="en-GB"/>
              <a:t>Aim and objectives of the study </a:t>
            </a:r>
          </a:p>
          <a:p>
            <a:r>
              <a:rPr lang="en-GB"/>
              <a:t>Methods</a:t>
            </a:r>
          </a:p>
          <a:p>
            <a:r>
              <a:rPr lang="en-GB"/>
              <a:t>International and Regional Legal Frameworks</a:t>
            </a:r>
          </a:p>
          <a:p>
            <a:r>
              <a:rPr lang="en-GB"/>
              <a:t>Key Findings </a:t>
            </a:r>
          </a:p>
          <a:p>
            <a:r>
              <a:rPr lang="en-GB"/>
              <a:t>Recommendations </a:t>
            </a:r>
            <a:endParaRPr lang="hu-HU"/>
          </a:p>
        </p:txBody>
      </p:sp>
      <p:sp>
        <p:nvSpPr>
          <p:cNvPr id="2" name="Cím 1"/>
          <p:cNvSpPr>
            <a:spLocks noGrp="1"/>
          </p:cNvSpPr>
          <p:nvPr>
            <p:ph type="title"/>
          </p:nvPr>
        </p:nvSpPr>
        <p:spPr/>
        <p:txBody>
          <a:bodyPr/>
          <a:lstStyle/>
          <a:p>
            <a:r>
              <a:rPr lang="en-GB" b="1"/>
              <a:t>Overview</a:t>
            </a:r>
            <a:r>
              <a:rPr lang="en-GB"/>
              <a:t> </a:t>
            </a:r>
            <a:endParaRPr lang="hu-HU"/>
          </a:p>
        </p:txBody>
      </p:sp>
    </p:spTree>
    <p:extLst>
      <p:ext uri="{BB962C8B-B14F-4D97-AF65-F5344CB8AC3E}">
        <p14:creationId xmlns:p14="http://schemas.microsoft.com/office/powerpoint/2010/main" val="95678300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E52099E-2FAC-4E55-3DE2-AA314F936CE5}"/>
              </a:ext>
            </a:extLst>
          </p:cNvPr>
          <p:cNvSpPr>
            <a:spLocks noGrp="1"/>
          </p:cNvSpPr>
          <p:nvPr>
            <p:ph idx="1"/>
          </p:nvPr>
        </p:nvSpPr>
        <p:spPr/>
        <p:txBody>
          <a:bodyPr/>
          <a:lstStyle/>
          <a:p>
            <a:pPr lvl="0"/>
            <a:r>
              <a:rPr lang="en-GB"/>
              <a:t>Expand devolved NRM pilot to NI (and possibly modify for context)?</a:t>
            </a:r>
            <a:endParaRPr lang="en-US"/>
          </a:p>
          <a:p>
            <a:pPr lvl="0"/>
            <a:r>
              <a:rPr lang="en-GB"/>
              <a:t>Consider changing statutory definition of trafficking: remove ‘travel’.</a:t>
            </a:r>
            <a:endParaRPr lang="en-US"/>
          </a:p>
          <a:p>
            <a:pPr lvl="0"/>
            <a:r>
              <a:rPr lang="en-GB"/>
              <a:t>Development of in-depth training and awareness raising programme.</a:t>
            </a:r>
            <a:endParaRPr lang="en-US"/>
          </a:p>
          <a:p>
            <a:pPr lvl="0"/>
            <a:r>
              <a:rPr lang="en-GB"/>
              <a:t>Development of toolkit.</a:t>
            </a:r>
            <a:endParaRPr lang="en-US"/>
          </a:p>
          <a:p>
            <a:pPr lvl="0"/>
            <a:r>
              <a:rPr lang="en-GB"/>
              <a:t>Creation of ‘champions’.</a:t>
            </a:r>
            <a:endParaRPr lang="en-US"/>
          </a:p>
          <a:p>
            <a:endParaRPr lang="en-GB"/>
          </a:p>
        </p:txBody>
      </p:sp>
      <p:sp>
        <p:nvSpPr>
          <p:cNvPr id="5" name="Title 4">
            <a:extLst>
              <a:ext uri="{FF2B5EF4-FFF2-40B4-BE49-F238E27FC236}">
                <a16:creationId xmlns:a16="http://schemas.microsoft.com/office/drawing/2014/main" id="{B48559BC-CEB8-FC1C-2415-7FF3DE0D88E0}"/>
              </a:ext>
            </a:extLst>
          </p:cNvPr>
          <p:cNvSpPr>
            <a:spLocks noGrp="1"/>
          </p:cNvSpPr>
          <p:nvPr>
            <p:ph type="title"/>
          </p:nvPr>
        </p:nvSpPr>
        <p:spPr/>
        <p:txBody>
          <a:bodyPr/>
          <a:lstStyle/>
          <a:p>
            <a:r>
              <a:rPr lang="en-GB" b="1"/>
              <a:t>Recommendations</a:t>
            </a:r>
          </a:p>
        </p:txBody>
      </p:sp>
    </p:spTree>
    <p:extLst>
      <p:ext uri="{BB962C8B-B14F-4D97-AF65-F5344CB8AC3E}">
        <p14:creationId xmlns:p14="http://schemas.microsoft.com/office/powerpoint/2010/main" val="396102740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3EB36-8B01-59C4-A491-F3A29E27C850}"/>
              </a:ext>
            </a:extLst>
          </p:cNvPr>
          <p:cNvSpPr>
            <a:spLocks noGrp="1"/>
          </p:cNvSpPr>
          <p:nvPr>
            <p:ph type="ctrTitle"/>
          </p:nvPr>
        </p:nvSpPr>
        <p:spPr/>
        <p:txBody>
          <a:bodyPr/>
          <a:lstStyle/>
          <a:p>
            <a:r>
              <a:rPr lang="en-GB"/>
              <a:t>Thank you.</a:t>
            </a:r>
          </a:p>
        </p:txBody>
      </p:sp>
      <p:sp>
        <p:nvSpPr>
          <p:cNvPr id="3" name="Subtitle 2">
            <a:extLst>
              <a:ext uri="{FF2B5EF4-FFF2-40B4-BE49-F238E27FC236}">
                <a16:creationId xmlns:a16="http://schemas.microsoft.com/office/drawing/2014/main" id="{5E2DA518-0CD2-F330-1B8E-38C8A4B91AC4}"/>
              </a:ext>
            </a:extLst>
          </p:cNvPr>
          <p:cNvSpPr>
            <a:spLocks noGrp="1"/>
          </p:cNvSpPr>
          <p:nvPr>
            <p:ph type="subTitle" idx="1"/>
          </p:nvPr>
        </p:nvSpPr>
        <p:spPr/>
        <p:txBody>
          <a:bodyPr/>
          <a:lstStyle/>
          <a:p>
            <a:r>
              <a:rPr lang="en-GB"/>
              <a:t>Questions?</a:t>
            </a:r>
          </a:p>
        </p:txBody>
      </p:sp>
    </p:spTree>
    <p:extLst>
      <p:ext uri="{BB962C8B-B14F-4D97-AF65-F5344CB8AC3E}">
        <p14:creationId xmlns:p14="http://schemas.microsoft.com/office/powerpoint/2010/main" val="18800953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F6385DCF-F214-CD03-D7D3-C91A4215C514}"/>
              </a:ext>
            </a:extLst>
          </p:cNvPr>
          <p:cNvSpPr>
            <a:spLocks noGrp="1"/>
          </p:cNvSpPr>
          <p:nvPr>
            <p:ph idx="1"/>
          </p:nvPr>
        </p:nvSpPr>
        <p:spPr>
          <a:xfrm>
            <a:off x="1454400" y="1519200"/>
            <a:ext cx="9910286" cy="3633825"/>
          </a:xfrm>
        </p:spPr>
        <p:txBody>
          <a:bodyPr/>
          <a:lstStyle/>
          <a:p>
            <a:pPr algn="just"/>
            <a:r>
              <a:rPr lang="en-GB" sz="2600"/>
              <a:t>NI (and beyond): increasing acknowledgement of need to understand nature of CCE and the harms that contribute to it (e.g. Walsh, 2023).</a:t>
            </a:r>
            <a:endParaRPr lang="en-US" sz="2600"/>
          </a:p>
          <a:p>
            <a:pPr algn="just"/>
            <a:r>
              <a:rPr lang="en-GB" sz="2600"/>
              <a:t>From ‘emerging concern’ to key policy priority: in NI 2-year CCE Action Plan. </a:t>
            </a:r>
            <a:endParaRPr lang="en-US" sz="2600"/>
          </a:p>
          <a:p>
            <a:pPr algn="just"/>
            <a:r>
              <a:rPr lang="en-GB" sz="2600"/>
              <a:t>Recognition within modern slavery/human trafficking framework for more than a decade.</a:t>
            </a:r>
            <a:endParaRPr lang="en-US" sz="2600"/>
          </a:p>
          <a:p>
            <a:pPr algn="just"/>
            <a:r>
              <a:rPr lang="en-GB" sz="2600"/>
              <a:t>Yet, in NI only 4 CCE referrals (compared to 15,094 across rest of UK), and no UK or Irish male child ever referred to National Referral Mechanism (NRM).</a:t>
            </a:r>
            <a:endParaRPr lang="en-US" sz="2600"/>
          </a:p>
          <a:p>
            <a:endParaRPr lang="en-GB"/>
          </a:p>
        </p:txBody>
      </p:sp>
      <p:sp>
        <p:nvSpPr>
          <p:cNvPr id="5" name="Title 4">
            <a:extLst>
              <a:ext uri="{FF2B5EF4-FFF2-40B4-BE49-F238E27FC236}">
                <a16:creationId xmlns:a16="http://schemas.microsoft.com/office/drawing/2014/main" id="{7E7FB41D-2EEE-5A0A-6D41-9636E6F5E2F4}"/>
              </a:ext>
            </a:extLst>
          </p:cNvPr>
          <p:cNvSpPr>
            <a:spLocks noGrp="1"/>
          </p:cNvSpPr>
          <p:nvPr>
            <p:ph type="title"/>
          </p:nvPr>
        </p:nvSpPr>
        <p:spPr/>
        <p:txBody>
          <a:bodyPr/>
          <a:lstStyle/>
          <a:p>
            <a:r>
              <a:rPr lang="en-GB" b="1"/>
              <a:t>The Problem</a:t>
            </a:r>
            <a:r>
              <a:rPr lang="en-GB"/>
              <a:t>	</a:t>
            </a:r>
          </a:p>
        </p:txBody>
      </p:sp>
    </p:spTree>
    <p:extLst>
      <p:ext uri="{BB962C8B-B14F-4D97-AF65-F5344CB8AC3E}">
        <p14:creationId xmlns:p14="http://schemas.microsoft.com/office/powerpoint/2010/main" val="74686354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7098C9-5CE5-CCB9-C99A-F6FD9F40BB0F}"/>
              </a:ext>
            </a:extLst>
          </p:cNvPr>
          <p:cNvSpPr>
            <a:spLocks noGrp="1"/>
          </p:cNvSpPr>
          <p:nvPr>
            <p:ph sz="half" idx="1"/>
          </p:nvPr>
        </p:nvSpPr>
        <p:spPr>
          <a:xfrm>
            <a:off x="1468800" y="1210590"/>
            <a:ext cx="10155510" cy="3643350"/>
          </a:xfrm>
        </p:spPr>
        <p:txBody>
          <a:bodyPr/>
          <a:lstStyle/>
          <a:p>
            <a:pPr marL="0" indent="0">
              <a:buNone/>
            </a:pPr>
            <a:endParaRPr lang="en-GB" sz="2800" b="1"/>
          </a:p>
          <a:p>
            <a:pPr marL="0" indent="0" algn="just">
              <a:buNone/>
            </a:pPr>
            <a:r>
              <a:rPr lang="en-GB" sz="2800"/>
              <a:t>Scoping study </a:t>
            </a:r>
            <a:r>
              <a:rPr lang="en-GB" sz="2800">
                <a:cs typeface="Segoe UI" panose="020B0502040204020203" pitchFamily="34" charset="0"/>
              </a:rPr>
              <a:t>assessing</a:t>
            </a:r>
            <a:r>
              <a:rPr lang="en-GB" sz="2800">
                <a:effectLst/>
                <a:ea typeface="Times New Roman" panose="02020603050405020304" pitchFamily="18" charset="0"/>
                <a:cs typeface="Segoe UI" panose="020B0502040204020203" pitchFamily="34" charset="0"/>
              </a:rPr>
              <a:t> why given the increased focus on addressing harms experienced by children in the context of criminal exploitation, the formal identification of MSHT within the NRM remains largely absent. </a:t>
            </a:r>
            <a:r>
              <a:rPr lang="en-GB" sz="2800" b="1">
                <a:effectLst/>
                <a:ea typeface="Times New Roman" panose="02020603050405020304" pitchFamily="18" charset="0"/>
                <a:cs typeface="Segoe UI" panose="020B0502040204020203" pitchFamily="34" charset="0"/>
              </a:rPr>
              <a:t> </a:t>
            </a:r>
            <a:endParaRPr lang="en-GB" sz="2800" b="1">
              <a:ea typeface="Times New Roman" panose="02020603050405020304" pitchFamily="18" charset="0"/>
              <a:cs typeface="Segoe UI" panose="020B0502040204020203" pitchFamily="34" charset="0"/>
            </a:endParaRPr>
          </a:p>
          <a:p>
            <a:pPr marL="0" indent="0">
              <a:buNone/>
            </a:pPr>
            <a:endParaRPr lang="en-GB"/>
          </a:p>
        </p:txBody>
      </p:sp>
      <p:sp>
        <p:nvSpPr>
          <p:cNvPr id="4" name="Title 3">
            <a:extLst>
              <a:ext uri="{FF2B5EF4-FFF2-40B4-BE49-F238E27FC236}">
                <a16:creationId xmlns:a16="http://schemas.microsoft.com/office/drawing/2014/main" id="{6786DEBC-9688-1A78-C229-6889DAD458F4}"/>
              </a:ext>
            </a:extLst>
          </p:cNvPr>
          <p:cNvSpPr>
            <a:spLocks noGrp="1"/>
          </p:cNvSpPr>
          <p:nvPr>
            <p:ph type="title"/>
          </p:nvPr>
        </p:nvSpPr>
        <p:spPr/>
        <p:txBody>
          <a:bodyPr/>
          <a:lstStyle/>
          <a:p>
            <a:r>
              <a:rPr lang="en-GB" b="1"/>
              <a:t>Aim</a:t>
            </a:r>
          </a:p>
        </p:txBody>
      </p:sp>
    </p:spTree>
    <p:extLst>
      <p:ext uri="{BB962C8B-B14F-4D97-AF65-F5344CB8AC3E}">
        <p14:creationId xmlns:p14="http://schemas.microsoft.com/office/powerpoint/2010/main" val="284855248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4EE0C95-82A8-C746-B90C-90BA2A1EC859}"/>
              </a:ext>
            </a:extLst>
          </p:cNvPr>
          <p:cNvSpPr>
            <a:spLocks noGrp="1"/>
          </p:cNvSpPr>
          <p:nvPr>
            <p:ph idx="1"/>
          </p:nvPr>
        </p:nvSpPr>
        <p:spPr>
          <a:xfrm>
            <a:off x="1454400" y="1314450"/>
            <a:ext cx="9126000" cy="3838575"/>
          </a:xfrm>
        </p:spPr>
        <p:txBody>
          <a:bodyPr/>
          <a:lstStyle/>
          <a:p>
            <a:pPr marL="342900" lvl="0" indent="-342900" algn="just" fontAlgn="base">
              <a:buFont typeface="+mj-lt"/>
              <a:buAutoNum type="arabicPeriod"/>
            </a:pPr>
            <a:r>
              <a:rPr lang="en-GB" sz="2000">
                <a:effectLst/>
                <a:ea typeface="Times New Roman" panose="02020603050405020304" pitchFamily="18" charset="0"/>
                <a:cs typeface="Segoe UI" panose="020B0502040204020203" pitchFamily="34" charset="0"/>
              </a:rPr>
              <a:t>Identify why risks and harms experienced by children in NI in relation to criminal exploitation are not framed as MSHT or reflected in the level of referrals to the NRM.  </a:t>
            </a:r>
            <a:endParaRPr lang="en-GB" sz="2000">
              <a:effectLst/>
              <a:ea typeface="Times New Roman" panose="02020603050405020304" pitchFamily="18" charset="0"/>
            </a:endParaRPr>
          </a:p>
          <a:p>
            <a:pPr marL="342900" lvl="0" indent="-342900" algn="just" fontAlgn="base">
              <a:buFont typeface="+mj-lt"/>
              <a:buAutoNum type="arabicPeriod"/>
            </a:pPr>
            <a:r>
              <a:rPr lang="en-GB" sz="2000">
                <a:effectLst/>
                <a:ea typeface="Times New Roman" panose="02020603050405020304" pitchFamily="18" charset="0"/>
                <a:cs typeface="Segoe UI" panose="020B0502040204020203" pitchFamily="34" charset="0"/>
              </a:rPr>
              <a:t>Consider if the current law impacts on the identification of CCE in NI and analyse if the law (international and domestic) could be more effectively implemented to assist in identifying MSHT among children in NI.  </a:t>
            </a:r>
            <a:endParaRPr lang="en-GB" sz="2000">
              <a:effectLst/>
              <a:ea typeface="Times New Roman" panose="02020603050405020304" pitchFamily="18" charset="0"/>
            </a:endParaRPr>
          </a:p>
          <a:p>
            <a:pPr marL="342900" lvl="0" indent="-342900" algn="just" fontAlgn="base">
              <a:buFont typeface="+mj-lt"/>
              <a:buAutoNum type="arabicPeriod"/>
            </a:pPr>
            <a:r>
              <a:rPr lang="en-GB" sz="2000">
                <a:effectLst/>
                <a:ea typeface="Times New Roman" panose="02020603050405020304" pitchFamily="18" charset="0"/>
                <a:cs typeface="Segoe UI" panose="020B0502040204020203" pitchFamily="34" charset="0"/>
              </a:rPr>
              <a:t>Through examining early intervention and identification mechanisms in place for children, enhance understanding of how first responder organisations perceive, recognise and identify child victims of MSHT in NI, specifically in the context of CCE and paramilitarism.  </a:t>
            </a:r>
            <a:endParaRPr lang="en-GB" sz="2000">
              <a:effectLst/>
              <a:ea typeface="Times New Roman" panose="02020603050405020304" pitchFamily="18" charset="0"/>
            </a:endParaRPr>
          </a:p>
          <a:p>
            <a:pPr marL="342900" lvl="0" indent="-342900" algn="just" fontAlgn="base">
              <a:buFont typeface="+mj-lt"/>
              <a:buAutoNum type="arabicPeriod"/>
            </a:pPr>
            <a:r>
              <a:rPr lang="en-GB" sz="2000">
                <a:effectLst/>
                <a:ea typeface="Times New Roman" panose="02020603050405020304" pitchFamily="18" charset="0"/>
                <a:cs typeface="Segoe UI" panose="020B0502040204020203" pitchFamily="34" charset="0"/>
              </a:rPr>
              <a:t>Utilise research findings to inform law, policy and practice around addressing CCE as a form of MSHT, to improve identification and support of children.  </a:t>
            </a:r>
            <a:r>
              <a:rPr lang="en-GB" sz="2800">
                <a:effectLst/>
                <a:ea typeface="Times New Roman" panose="02020603050405020304" pitchFamily="18" charset="0"/>
                <a:cs typeface="Segoe UI" panose="020B0502040204020203" pitchFamily="34" charset="0"/>
              </a:rPr>
              <a:t> </a:t>
            </a:r>
            <a:endParaRPr lang="en-GB" sz="2800">
              <a:effectLst/>
              <a:ea typeface="Times New Roman" panose="02020603050405020304" pitchFamily="18" charset="0"/>
            </a:endParaRPr>
          </a:p>
          <a:p>
            <a:endParaRPr lang="en-GB"/>
          </a:p>
        </p:txBody>
      </p:sp>
      <p:sp>
        <p:nvSpPr>
          <p:cNvPr id="5" name="Title 4">
            <a:extLst>
              <a:ext uri="{FF2B5EF4-FFF2-40B4-BE49-F238E27FC236}">
                <a16:creationId xmlns:a16="http://schemas.microsoft.com/office/drawing/2014/main" id="{25CF69C5-9AE7-71E1-DC06-82BC7F1FE604}"/>
              </a:ext>
            </a:extLst>
          </p:cNvPr>
          <p:cNvSpPr>
            <a:spLocks noGrp="1"/>
          </p:cNvSpPr>
          <p:nvPr>
            <p:ph type="title"/>
          </p:nvPr>
        </p:nvSpPr>
        <p:spPr/>
        <p:txBody>
          <a:bodyPr/>
          <a:lstStyle/>
          <a:p>
            <a:r>
              <a:rPr lang="en-GB" b="1"/>
              <a:t>Objectives </a:t>
            </a:r>
          </a:p>
        </p:txBody>
      </p:sp>
    </p:spTree>
    <p:extLst>
      <p:ext uri="{BB962C8B-B14F-4D97-AF65-F5344CB8AC3E}">
        <p14:creationId xmlns:p14="http://schemas.microsoft.com/office/powerpoint/2010/main" val="252015640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76866860-5807-D8D7-925D-99B7EBB4ACAB}"/>
              </a:ext>
            </a:extLst>
          </p:cNvPr>
          <p:cNvSpPr>
            <a:spLocks noGrp="1"/>
          </p:cNvSpPr>
          <p:nvPr>
            <p:ph idx="1"/>
          </p:nvPr>
        </p:nvSpPr>
        <p:spPr/>
        <p:txBody>
          <a:bodyPr/>
          <a:lstStyle/>
          <a:p>
            <a:pPr lvl="0" algn="just">
              <a:lnSpc>
                <a:spcPct val="100000"/>
              </a:lnSpc>
            </a:pPr>
            <a:r>
              <a:rPr lang="en-GB" sz="2600"/>
              <a:t>Sociolegal methodology: (international) law in the context of CCE in NI.</a:t>
            </a:r>
            <a:endParaRPr lang="en-US" sz="2600"/>
          </a:p>
          <a:p>
            <a:pPr lvl="0" algn="just">
              <a:lnSpc>
                <a:spcPct val="100000"/>
              </a:lnSpc>
            </a:pPr>
            <a:r>
              <a:rPr lang="en-GB" sz="2600"/>
              <a:t>Review of relevant domestic law and policy.</a:t>
            </a:r>
            <a:endParaRPr lang="en-US" sz="2600"/>
          </a:p>
          <a:p>
            <a:pPr lvl="0" algn="just">
              <a:lnSpc>
                <a:spcPct val="100000"/>
              </a:lnSpc>
            </a:pPr>
            <a:r>
              <a:rPr lang="en-GB" sz="2600"/>
              <a:t>Survey: 44 stakeholders participated.</a:t>
            </a:r>
            <a:endParaRPr lang="en-US" sz="2600"/>
          </a:p>
          <a:p>
            <a:pPr lvl="0" algn="just">
              <a:lnSpc>
                <a:spcPct val="100000"/>
              </a:lnSpc>
            </a:pPr>
            <a:r>
              <a:rPr lang="en-GB" sz="2600"/>
              <a:t>Semi-structured interviews: 15 participants in 14 interviews. </a:t>
            </a:r>
            <a:endParaRPr lang="en-US" sz="2600"/>
          </a:p>
          <a:p>
            <a:pPr lvl="0" algn="just">
              <a:lnSpc>
                <a:spcPct val="100000"/>
              </a:lnSpc>
            </a:pPr>
            <a:r>
              <a:rPr lang="en-GB" sz="2600"/>
              <a:t>Analysis: Legal analysis: content, scope and interpretation of relevant international, regional, domestic norms; Data analysis: JISC survey platform &amp; NVivo software.</a:t>
            </a:r>
            <a:endParaRPr lang="en-US" sz="2600"/>
          </a:p>
          <a:p>
            <a:endParaRPr lang="en-GB"/>
          </a:p>
        </p:txBody>
      </p:sp>
      <p:sp>
        <p:nvSpPr>
          <p:cNvPr id="5" name="Title 4">
            <a:extLst>
              <a:ext uri="{FF2B5EF4-FFF2-40B4-BE49-F238E27FC236}">
                <a16:creationId xmlns:a16="http://schemas.microsoft.com/office/drawing/2014/main" id="{6D3FA09A-CCA3-3412-6AE5-03B8013E8F6B}"/>
              </a:ext>
            </a:extLst>
          </p:cNvPr>
          <p:cNvSpPr>
            <a:spLocks noGrp="1"/>
          </p:cNvSpPr>
          <p:nvPr>
            <p:ph type="title"/>
          </p:nvPr>
        </p:nvSpPr>
        <p:spPr/>
        <p:txBody>
          <a:bodyPr/>
          <a:lstStyle/>
          <a:p>
            <a:r>
              <a:rPr lang="en-GB" b="1"/>
              <a:t>Methodology</a:t>
            </a:r>
          </a:p>
        </p:txBody>
      </p:sp>
    </p:spTree>
    <p:extLst>
      <p:ext uri="{BB962C8B-B14F-4D97-AF65-F5344CB8AC3E}">
        <p14:creationId xmlns:p14="http://schemas.microsoft.com/office/powerpoint/2010/main" val="225191302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11A52F-9CF2-7EEF-A8A0-9482E3A635F2}"/>
              </a:ext>
            </a:extLst>
          </p:cNvPr>
          <p:cNvSpPr>
            <a:spLocks noGrp="1"/>
          </p:cNvSpPr>
          <p:nvPr>
            <p:ph sz="half" idx="1"/>
          </p:nvPr>
        </p:nvSpPr>
        <p:spPr/>
        <p:txBody>
          <a:bodyPr/>
          <a:lstStyle/>
          <a:p>
            <a:pPr marL="0" lvl="0" indent="0">
              <a:buNone/>
            </a:pPr>
            <a:r>
              <a:rPr lang="en-GB" b="1"/>
              <a:t>Anti-Trafficking</a:t>
            </a:r>
          </a:p>
          <a:p>
            <a:pPr lvl="0"/>
            <a:r>
              <a:rPr lang="en-GB"/>
              <a:t>Palermo Protocol (to the UNCTOC)</a:t>
            </a:r>
            <a:endParaRPr lang="en-US"/>
          </a:p>
          <a:p>
            <a:pPr lvl="0"/>
            <a:r>
              <a:rPr lang="en-GB"/>
              <a:t>Council of Europe Convention on Action against Trafficking in Persons (ECAT)</a:t>
            </a:r>
            <a:endParaRPr lang="en-US"/>
          </a:p>
          <a:p>
            <a:pPr marL="0" indent="0">
              <a:buNone/>
            </a:pPr>
            <a:endParaRPr lang="en-GB"/>
          </a:p>
        </p:txBody>
      </p:sp>
      <p:sp>
        <p:nvSpPr>
          <p:cNvPr id="3" name="Content Placeholder 2">
            <a:extLst>
              <a:ext uri="{FF2B5EF4-FFF2-40B4-BE49-F238E27FC236}">
                <a16:creationId xmlns:a16="http://schemas.microsoft.com/office/drawing/2014/main" id="{2BA4CAD3-7489-0052-38EB-3EC3681E1358}"/>
              </a:ext>
            </a:extLst>
          </p:cNvPr>
          <p:cNvSpPr>
            <a:spLocks noGrp="1"/>
          </p:cNvSpPr>
          <p:nvPr>
            <p:ph sz="half" idx="2"/>
          </p:nvPr>
        </p:nvSpPr>
        <p:spPr/>
        <p:txBody>
          <a:bodyPr/>
          <a:lstStyle/>
          <a:p>
            <a:pPr marL="0" lvl="0" indent="0">
              <a:buNone/>
            </a:pPr>
            <a:r>
              <a:rPr lang="en-GB" b="1"/>
              <a:t>Human Rights</a:t>
            </a:r>
          </a:p>
          <a:p>
            <a:pPr lvl="0"/>
            <a:r>
              <a:rPr lang="en-GB"/>
              <a:t>UNCRC: in particular, best interests provisions</a:t>
            </a:r>
            <a:endParaRPr lang="en-US"/>
          </a:p>
          <a:p>
            <a:pPr lvl="0"/>
            <a:r>
              <a:rPr lang="en-GB"/>
              <a:t>ECHR: in particular Article 4 ECHR </a:t>
            </a:r>
            <a:endParaRPr lang="en-US"/>
          </a:p>
          <a:p>
            <a:endParaRPr lang="en-GB"/>
          </a:p>
        </p:txBody>
      </p:sp>
      <p:sp>
        <p:nvSpPr>
          <p:cNvPr id="4" name="Title 3">
            <a:extLst>
              <a:ext uri="{FF2B5EF4-FFF2-40B4-BE49-F238E27FC236}">
                <a16:creationId xmlns:a16="http://schemas.microsoft.com/office/drawing/2014/main" id="{C07917CB-6555-F157-DAAF-06FF81B8A91A}"/>
              </a:ext>
            </a:extLst>
          </p:cNvPr>
          <p:cNvSpPr>
            <a:spLocks noGrp="1"/>
          </p:cNvSpPr>
          <p:nvPr>
            <p:ph type="title"/>
          </p:nvPr>
        </p:nvSpPr>
        <p:spPr/>
        <p:txBody>
          <a:bodyPr/>
          <a:lstStyle/>
          <a:p>
            <a:r>
              <a:rPr lang="en-GB" b="1"/>
              <a:t>International Legal Framework</a:t>
            </a:r>
          </a:p>
        </p:txBody>
      </p:sp>
    </p:spTree>
    <p:extLst>
      <p:ext uri="{BB962C8B-B14F-4D97-AF65-F5344CB8AC3E}">
        <p14:creationId xmlns:p14="http://schemas.microsoft.com/office/powerpoint/2010/main" val="50700190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A4404BB-97F6-AAE9-5C67-FF672B61ABB6}"/>
              </a:ext>
            </a:extLst>
          </p:cNvPr>
          <p:cNvSpPr>
            <a:spLocks noGrp="1"/>
          </p:cNvSpPr>
          <p:nvPr>
            <p:ph type="title"/>
          </p:nvPr>
        </p:nvSpPr>
        <p:spPr>
          <a:xfrm>
            <a:off x="993320" y="306386"/>
            <a:ext cx="8784000" cy="507600"/>
          </a:xfrm>
        </p:spPr>
        <p:txBody>
          <a:bodyPr/>
          <a:lstStyle/>
          <a:p>
            <a:r>
              <a:rPr lang="en-GB" b="1"/>
              <a:t>Human Trafficking</a:t>
            </a:r>
          </a:p>
        </p:txBody>
      </p:sp>
      <p:graphicFrame>
        <p:nvGraphicFramePr>
          <p:cNvPr id="7" name="Table 6">
            <a:extLst>
              <a:ext uri="{FF2B5EF4-FFF2-40B4-BE49-F238E27FC236}">
                <a16:creationId xmlns:a16="http://schemas.microsoft.com/office/drawing/2014/main" id="{B3D28883-B008-1D06-9886-A27AD1E2F09F}"/>
              </a:ext>
            </a:extLst>
          </p:cNvPr>
          <p:cNvGraphicFramePr>
            <a:graphicFrameLocks noGrp="1"/>
          </p:cNvGraphicFramePr>
          <p:nvPr>
            <p:extLst>
              <p:ext uri="{D42A27DB-BD31-4B8C-83A1-F6EECF244321}">
                <p14:modId xmlns:p14="http://schemas.microsoft.com/office/powerpoint/2010/main" val="637278011"/>
              </p:ext>
            </p:extLst>
          </p:nvPr>
        </p:nvGraphicFramePr>
        <p:xfrm>
          <a:off x="993320" y="993600"/>
          <a:ext cx="10550979" cy="4099560"/>
        </p:xfrm>
        <a:graphic>
          <a:graphicData uri="http://schemas.openxmlformats.org/drawingml/2006/table">
            <a:tbl>
              <a:tblPr firstRow="1" bandRow="1">
                <a:tableStyleId>{F5AB1C69-6EDB-4FF4-983F-18BD219EF322}</a:tableStyleId>
              </a:tblPr>
              <a:tblGrid>
                <a:gridCol w="3516993">
                  <a:extLst>
                    <a:ext uri="{9D8B030D-6E8A-4147-A177-3AD203B41FA5}">
                      <a16:colId xmlns:a16="http://schemas.microsoft.com/office/drawing/2014/main" val="719702235"/>
                    </a:ext>
                  </a:extLst>
                </a:gridCol>
                <a:gridCol w="3516993">
                  <a:extLst>
                    <a:ext uri="{9D8B030D-6E8A-4147-A177-3AD203B41FA5}">
                      <a16:colId xmlns:a16="http://schemas.microsoft.com/office/drawing/2014/main" val="4071297071"/>
                    </a:ext>
                  </a:extLst>
                </a:gridCol>
                <a:gridCol w="3516993">
                  <a:extLst>
                    <a:ext uri="{9D8B030D-6E8A-4147-A177-3AD203B41FA5}">
                      <a16:colId xmlns:a16="http://schemas.microsoft.com/office/drawing/2014/main" val="2333476541"/>
                    </a:ext>
                  </a:extLst>
                </a:gridCol>
              </a:tblGrid>
              <a:tr h="394329">
                <a:tc>
                  <a:txBody>
                    <a:bodyPr/>
                    <a:lstStyle/>
                    <a:p>
                      <a:r>
                        <a:rPr lang="en-GB" sz="2300"/>
                        <a:t>Act </a:t>
                      </a:r>
                    </a:p>
                  </a:txBody>
                  <a:tcPr/>
                </a:tc>
                <a:tc>
                  <a:txBody>
                    <a:bodyPr/>
                    <a:lstStyle/>
                    <a:p>
                      <a:r>
                        <a:rPr lang="en-GB" sz="2300"/>
                        <a:t>Means </a:t>
                      </a:r>
                    </a:p>
                  </a:txBody>
                  <a:tcPr/>
                </a:tc>
                <a:tc>
                  <a:txBody>
                    <a:bodyPr/>
                    <a:lstStyle/>
                    <a:p>
                      <a:r>
                        <a:rPr lang="en-GB" sz="2300"/>
                        <a:t>Purpose </a:t>
                      </a:r>
                    </a:p>
                  </a:txBody>
                  <a:tcPr/>
                </a:tc>
                <a:extLst>
                  <a:ext uri="{0D108BD9-81ED-4DB2-BD59-A6C34878D82A}">
                    <a16:rowId xmlns:a16="http://schemas.microsoft.com/office/drawing/2014/main" val="3930458911"/>
                  </a:ext>
                </a:extLst>
              </a:tr>
              <a:tr h="2609444">
                <a:tc>
                  <a:txBody>
                    <a:bodyPr/>
                    <a:lstStyle/>
                    <a:p>
                      <a:endParaRPr lang="en-GB"/>
                    </a:p>
                  </a:txBody>
                  <a:tcPr/>
                </a:tc>
                <a:tc>
                  <a:txBody>
                    <a:bodyPr/>
                    <a:lstStyle/>
                    <a:p>
                      <a:pPr marL="0" indent="0">
                        <a:buFont typeface="Arial" panose="020B0604020202020204" pitchFamily="34" charset="0"/>
                        <a:buNone/>
                      </a:pPr>
                      <a:r>
                        <a:rPr lang="en-US" sz="1800" b="0">
                          <a:solidFill>
                            <a:schemeClr val="tx1">
                              <a:lumMod val="85000"/>
                              <a:lumOff val="15000"/>
                            </a:schemeClr>
                          </a:solidFill>
                          <a:effectLst/>
                        </a:rPr>
                        <a:t>Threat or use:</a:t>
                      </a:r>
                    </a:p>
                    <a:p>
                      <a:pPr marL="285750" indent="-285750" algn="just">
                        <a:buFont typeface="Arial" panose="020B0604020202020204" pitchFamily="34" charset="0"/>
                        <a:buChar char="•"/>
                      </a:pPr>
                      <a:r>
                        <a:rPr lang="en-US" sz="1800" b="0">
                          <a:solidFill>
                            <a:schemeClr val="tx1">
                              <a:lumMod val="85000"/>
                              <a:lumOff val="15000"/>
                            </a:schemeClr>
                          </a:solidFill>
                          <a:effectLst/>
                        </a:rPr>
                        <a:t>of force or other forms of coercion, </a:t>
                      </a:r>
                    </a:p>
                    <a:p>
                      <a:pPr marL="285750" indent="-285750" algn="just">
                        <a:buFont typeface="Arial" panose="020B0604020202020204" pitchFamily="34" charset="0"/>
                        <a:buChar char="•"/>
                      </a:pPr>
                      <a:r>
                        <a:rPr lang="en-US" sz="1800" b="0">
                          <a:solidFill>
                            <a:schemeClr val="tx1">
                              <a:lumMod val="85000"/>
                              <a:lumOff val="15000"/>
                            </a:schemeClr>
                          </a:solidFill>
                          <a:effectLst/>
                        </a:rPr>
                        <a:t>of abduction, </a:t>
                      </a:r>
                    </a:p>
                    <a:p>
                      <a:pPr marL="285750" indent="-285750" algn="just">
                        <a:buFont typeface="Arial" panose="020B0604020202020204" pitchFamily="34" charset="0"/>
                        <a:buChar char="•"/>
                      </a:pPr>
                      <a:r>
                        <a:rPr lang="en-US" sz="1800" b="0">
                          <a:solidFill>
                            <a:schemeClr val="tx1">
                              <a:lumMod val="85000"/>
                              <a:lumOff val="15000"/>
                            </a:schemeClr>
                          </a:solidFill>
                          <a:effectLst/>
                        </a:rPr>
                        <a:t>of fraud, </a:t>
                      </a:r>
                    </a:p>
                    <a:p>
                      <a:pPr marL="285750" indent="-285750" algn="just">
                        <a:buFont typeface="Arial" panose="020B0604020202020204" pitchFamily="34" charset="0"/>
                        <a:buChar char="•"/>
                      </a:pPr>
                      <a:r>
                        <a:rPr lang="en-US" sz="1800" b="0">
                          <a:solidFill>
                            <a:schemeClr val="tx1">
                              <a:lumMod val="85000"/>
                              <a:lumOff val="15000"/>
                            </a:schemeClr>
                          </a:solidFill>
                          <a:effectLst/>
                        </a:rPr>
                        <a:t>of deception,</a:t>
                      </a:r>
                    </a:p>
                    <a:p>
                      <a:pPr marL="285750" indent="-285750" algn="just">
                        <a:buFont typeface="Arial" panose="020B0604020202020204" pitchFamily="34" charset="0"/>
                        <a:buChar char="•"/>
                      </a:pPr>
                      <a:r>
                        <a:rPr lang="en-US" sz="1800" b="0">
                          <a:solidFill>
                            <a:schemeClr val="tx1">
                              <a:lumMod val="85000"/>
                              <a:lumOff val="15000"/>
                            </a:schemeClr>
                          </a:solidFill>
                          <a:effectLst/>
                        </a:rPr>
                        <a:t>of the abuse of power or of a position of vulnerability or</a:t>
                      </a:r>
                    </a:p>
                    <a:p>
                      <a:pPr marL="285750" indent="-285750" algn="just">
                        <a:buFont typeface="Arial" panose="020B0604020202020204" pitchFamily="34" charset="0"/>
                        <a:buChar char="•"/>
                      </a:pPr>
                      <a:r>
                        <a:rPr lang="en-US" sz="1800" b="0">
                          <a:solidFill>
                            <a:schemeClr val="tx1">
                              <a:lumMod val="85000"/>
                              <a:lumOff val="15000"/>
                            </a:schemeClr>
                          </a:solidFill>
                          <a:effectLst/>
                        </a:rPr>
                        <a:t> of the giving or receiving of payments or benefits to achieve the consent of a person having control over another person.</a:t>
                      </a:r>
                      <a:endParaRPr lang="en-GB" sz="1800">
                        <a:solidFill>
                          <a:schemeClr val="tx1">
                            <a:lumMod val="85000"/>
                            <a:lumOff val="15000"/>
                          </a:schemeClr>
                        </a:solidFill>
                      </a:endParaRPr>
                    </a:p>
                    <a:p>
                      <a:endParaRPr lang="en-GB"/>
                    </a:p>
                  </a:txBody>
                  <a:tcPr/>
                </a:tc>
                <a:tc>
                  <a:txBody>
                    <a:bodyPr/>
                    <a:lstStyle/>
                    <a:p>
                      <a:r>
                        <a:rPr lang="en-GB" sz="1800" b="1">
                          <a:solidFill>
                            <a:schemeClr val="tx1">
                              <a:lumMod val="85000"/>
                              <a:lumOff val="15000"/>
                            </a:schemeClr>
                          </a:solidFill>
                        </a:rPr>
                        <a:t>Exploitation </a:t>
                      </a:r>
                    </a:p>
                    <a:p>
                      <a:endParaRPr lang="en-GB" sz="1800">
                        <a:solidFill>
                          <a:schemeClr val="tx1">
                            <a:lumMod val="85000"/>
                            <a:lumOff val="15000"/>
                          </a:schemeClr>
                        </a:solidFill>
                      </a:endParaRPr>
                    </a:p>
                    <a:p>
                      <a:r>
                        <a:rPr lang="en-US" sz="1800" b="0">
                          <a:solidFill>
                            <a:schemeClr val="tx1">
                              <a:lumMod val="85000"/>
                              <a:lumOff val="15000"/>
                            </a:schemeClr>
                          </a:solidFill>
                          <a:effectLst/>
                        </a:rPr>
                        <a:t>Exploitation shall include, at a minimum:</a:t>
                      </a:r>
                    </a:p>
                    <a:p>
                      <a:pPr marL="285750" indent="-285750">
                        <a:buFont typeface="Arial" panose="020B0604020202020204" pitchFamily="34" charset="0"/>
                        <a:buChar char="•"/>
                      </a:pPr>
                      <a:r>
                        <a:rPr lang="en-US" sz="1800" b="0">
                          <a:solidFill>
                            <a:schemeClr val="tx1">
                              <a:lumMod val="85000"/>
                              <a:lumOff val="15000"/>
                            </a:schemeClr>
                          </a:solidFill>
                          <a:effectLst/>
                        </a:rPr>
                        <a:t> the exploitation of the prostitution of others or other forms of sexual exploitation,</a:t>
                      </a:r>
                    </a:p>
                    <a:p>
                      <a:pPr marL="285750" indent="-285750">
                        <a:buFont typeface="Arial" panose="020B0604020202020204" pitchFamily="34" charset="0"/>
                        <a:buChar char="•"/>
                      </a:pPr>
                      <a:r>
                        <a:rPr lang="en-US" sz="1800" b="0">
                          <a:solidFill>
                            <a:schemeClr val="tx1">
                              <a:lumMod val="85000"/>
                              <a:lumOff val="15000"/>
                            </a:schemeClr>
                          </a:solidFill>
                          <a:effectLst/>
                        </a:rPr>
                        <a:t>forced </a:t>
                      </a:r>
                      <a:r>
                        <a:rPr lang="en-US" sz="1800" b="0" err="1">
                          <a:solidFill>
                            <a:schemeClr val="tx1">
                              <a:lumMod val="85000"/>
                              <a:lumOff val="15000"/>
                            </a:schemeClr>
                          </a:solidFill>
                          <a:effectLst/>
                        </a:rPr>
                        <a:t>labour</a:t>
                      </a:r>
                      <a:r>
                        <a:rPr lang="en-US" sz="1800" b="0">
                          <a:solidFill>
                            <a:schemeClr val="tx1">
                              <a:lumMod val="85000"/>
                              <a:lumOff val="15000"/>
                            </a:schemeClr>
                          </a:solidFill>
                          <a:effectLst/>
                        </a:rPr>
                        <a:t> or services,</a:t>
                      </a:r>
                    </a:p>
                    <a:p>
                      <a:pPr marL="285750" indent="-285750">
                        <a:buFont typeface="Arial" panose="020B0604020202020204" pitchFamily="34" charset="0"/>
                        <a:buChar char="•"/>
                      </a:pPr>
                      <a:r>
                        <a:rPr lang="en-US" sz="1800" b="0">
                          <a:solidFill>
                            <a:schemeClr val="tx1">
                              <a:lumMod val="85000"/>
                              <a:lumOff val="15000"/>
                            </a:schemeClr>
                          </a:solidFill>
                          <a:effectLst/>
                        </a:rPr>
                        <a:t>slavery or practices similar to slavery</a:t>
                      </a:r>
                    </a:p>
                    <a:p>
                      <a:pPr marL="285750" indent="-285750">
                        <a:buFont typeface="Arial" panose="020B0604020202020204" pitchFamily="34" charset="0"/>
                        <a:buChar char="•"/>
                      </a:pPr>
                      <a:r>
                        <a:rPr lang="en-US" sz="1800" b="0">
                          <a:solidFill>
                            <a:schemeClr val="tx1">
                              <a:lumMod val="85000"/>
                              <a:lumOff val="15000"/>
                            </a:schemeClr>
                          </a:solidFill>
                          <a:effectLst/>
                        </a:rPr>
                        <a:t>servitude </a:t>
                      </a:r>
                    </a:p>
                    <a:p>
                      <a:pPr marL="285750" indent="-285750">
                        <a:buFont typeface="Arial" panose="020B0604020202020204" pitchFamily="34" charset="0"/>
                        <a:buChar char="•"/>
                      </a:pPr>
                      <a:r>
                        <a:rPr lang="en-US" sz="1800" b="0">
                          <a:solidFill>
                            <a:schemeClr val="tx1">
                              <a:lumMod val="85000"/>
                              <a:lumOff val="15000"/>
                            </a:schemeClr>
                          </a:solidFill>
                          <a:effectLst/>
                        </a:rPr>
                        <a:t>or the removal of organs.</a:t>
                      </a:r>
                      <a:endParaRPr lang="en-GB" sz="1800">
                        <a:solidFill>
                          <a:schemeClr val="tx1">
                            <a:lumMod val="85000"/>
                            <a:lumOff val="15000"/>
                          </a:schemeClr>
                        </a:solidFill>
                      </a:endParaRPr>
                    </a:p>
                    <a:p>
                      <a:endParaRPr lang="en-GB"/>
                    </a:p>
                  </a:txBody>
                  <a:tcPr/>
                </a:tc>
                <a:extLst>
                  <a:ext uri="{0D108BD9-81ED-4DB2-BD59-A6C34878D82A}">
                    <a16:rowId xmlns:a16="http://schemas.microsoft.com/office/drawing/2014/main" val="2791969752"/>
                  </a:ext>
                </a:extLst>
              </a:tr>
            </a:tbl>
          </a:graphicData>
        </a:graphic>
      </p:graphicFrame>
      <p:sp>
        <p:nvSpPr>
          <p:cNvPr id="9" name="TextBox 8">
            <a:extLst>
              <a:ext uri="{FF2B5EF4-FFF2-40B4-BE49-F238E27FC236}">
                <a16:creationId xmlns:a16="http://schemas.microsoft.com/office/drawing/2014/main" id="{8B069C85-14F6-E142-FBC8-9E4477FC52DF}"/>
              </a:ext>
            </a:extLst>
          </p:cNvPr>
          <p:cNvSpPr txBox="1"/>
          <p:nvPr/>
        </p:nvSpPr>
        <p:spPr>
          <a:xfrm>
            <a:off x="993320" y="1542236"/>
            <a:ext cx="2139043" cy="1477328"/>
          </a:xfrm>
          <a:prstGeom prst="rect">
            <a:avLst/>
          </a:prstGeom>
          <a:noFill/>
        </p:spPr>
        <p:txBody>
          <a:bodyPr wrap="square">
            <a:spAutoFit/>
          </a:bodyPr>
          <a:lstStyle/>
          <a:p>
            <a:pPr marL="285750" indent="-285750">
              <a:buFont typeface="Arial" panose="020B0604020202020204" pitchFamily="34" charset="0"/>
              <a:buChar char="•"/>
            </a:pPr>
            <a:r>
              <a:rPr lang="en-GB" sz="1800">
                <a:solidFill>
                  <a:schemeClr val="tx1">
                    <a:lumMod val="85000"/>
                    <a:lumOff val="15000"/>
                  </a:schemeClr>
                </a:solidFill>
              </a:rPr>
              <a:t>Recruitment </a:t>
            </a:r>
          </a:p>
          <a:p>
            <a:pPr marL="285750" indent="-285750">
              <a:buFont typeface="Arial" panose="020B0604020202020204" pitchFamily="34" charset="0"/>
              <a:buChar char="•"/>
            </a:pPr>
            <a:r>
              <a:rPr lang="en-GB" sz="1800">
                <a:solidFill>
                  <a:schemeClr val="tx1">
                    <a:lumMod val="85000"/>
                    <a:lumOff val="15000"/>
                  </a:schemeClr>
                </a:solidFill>
              </a:rPr>
              <a:t>Transportation </a:t>
            </a:r>
          </a:p>
          <a:p>
            <a:pPr marL="285750" indent="-285750">
              <a:buFont typeface="Arial" panose="020B0604020202020204" pitchFamily="34" charset="0"/>
              <a:buChar char="•"/>
            </a:pPr>
            <a:r>
              <a:rPr lang="en-GB" sz="1800">
                <a:solidFill>
                  <a:schemeClr val="tx1">
                    <a:lumMod val="85000"/>
                    <a:lumOff val="15000"/>
                  </a:schemeClr>
                </a:solidFill>
              </a:rPr>
              <a:t>Transfer </a:t>
            </a:r>
          </a:p>
          <a:p>
            <a:pPr marL="285750" indent="-285750">
              <a:buFont typeface="Arial" panose="020B0604020202020204" pitchFamily="34" charset="0"/>
              <a:buChar char="•"/>
            </a:pPr>
            <a:r>
              <a:rPr lang="en-GB" sz="1800">
                <a:solidFill>
                  <a:schemeClr val="tx1">
                    <a:lumMod val="85000"/>
                    <a:lumOff val="15000"/>
                  </a:schemeClr>
                </a:solidFill>
              </a:rPr>
              <a:t>Harbouring </a:t>
            </a:r>
          </a:p>
          <a:p>
            <a:pPr marL="285750" indent="-285750">
              <a:buFont typeface="Arial" panose="020B0604020202020204" pitchFamily="34" charset="0"/>
              <a:buChar char="•"/>
            </a:pPr>
            <a:r>
              <a:rPr lang="en-GB" sz="1800">
                <a:solidFill>
                  <a:schemeClr val="tx1">
                    <a:lumMod val="85000"/>
                    <a:lumOff val="15000"/>
                  </a:schemeClr>
                </a:solidFill>
              </a:rPr>
              <a:t>Receipt</a:t>
            </a:r>
          </a:p>
        </p:txBody>
      </p:sp>
    </p:spTree>
    <p:extLst>
      <p:ext uri="{BB962C8B-B14F-4D97-AF65-F5344CB8AC3E}">
        <p14:creationId xmlns:p14="http://schemas.microsoft.com/office/powerpoint/2010/main" val="423173037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8B6A76-8356-AF84-4D99-F45B3DEFE9B2}"/>
              </a:ext>
            </a:extLst>
          </p:cNvPr>
          <p:cNvSpPr>
            <a:spLocks noGrp="1"/>
          </p:cNvSpPr>
          <p:nvPr>
            <p:ph type="title"/>
          </p:nvPr>
        </p:nvSpPr>
        <p:spPr>
          <a:xfrm>
            <a:off x="1346200" y="241072"/>
            <a:ext cx="8784000" cy="507600"/>
          </a:xfrm>
        </p:spPr>
        <p:txBody>
          <a:bodyPr/>
          <a:lstStyle/>
          <a:p>
            <a:r>
              <a:rPr lang="en-GB" b="1"/>
              <a:t>Key International Obligations </a:t>
            </a:r>
          </a:p>
        </p:txBody>
      </p:sp>
      <p:graphicFrame>
        <p:nvGraphicFramePr>
          <p:cNvPr id="5" name="Table 4">
            <a:extLst>
              <a:ext uri="{FF2B5EF4-FFF2-40B4-BE49-F238E27FC236}">
                <a16:creationId xmlns:a16="http://schemas.microsoft.com/office/drawing/2014/main" id="{4F8C693B-EA69-EF0C-1502-B19B39CD6497}"/>
              </a:ext>
            </a:extLst>
          </p:cNvPr>
          <p:cNvGraphicFramePr>
            <a:graphicFrameLocks noGrp="1"/>
          </p:cNvGraphicFramePr>
          <p:nvPr>
            <p:extLst>
              <p:ext uri="{D42A27DB-BD31-4B8C-83A1-F6EECF244321}">
                <p14:modId xmlns:p14="http://schemas.microsoft.com/office/powerpoint/2010/main" val="3840435405"/>
              </p:ext>
            </p:extLst>
          </p:nvPr>
        </p:nvGraphicFramePr>
        <p:xfrm>
          <a:off x="1346200" y="993600"/>
          <a:ext cx="10095230" cy="4098991"/>
        </p:xfrm>
        <a:graphic>
          <a:graphicData uri="http://schemas.openxmlformats.org/drawingml/2006/table">
            <a:tbl>
              <a:tblPr firstRow="1" bandRow="1">
                <a:tableStyleId>{F5AB1C69-6EDB-4FF4-983F-18BD219EF322}</a:tableStyleId>
              </a:tblPr>
              <a:tblGrid>
                <a:gridCol w="2036119">
                  <a:extLst>
                    <a:ext uri="{9D8B030D-6E8A-4147-A177-3AD203B41FA5}">
                      <a16:colId xmlns:a16="http://schemas.microsoft.com/office/drawing/2014/main" val="2178069278"/>
                    </a:ext>
                  </a:extLst>
                </a:gridCol>
                <a:gridCol w="8059111">
                  <a:extLst>
                    <a:ext uri="{9D8B030D-6E8A-4147-A177-3AD203B41FA5}">
                      <a16:colId xmlns:a16="http://schemas.microsoft.com/office/drawing/2014/main" val="2303798183"/>
                    </a:ext>
                  </a:extLst>
                </a:gridCol>
              </a:tblGrid>
              <a:tr h="458579">
                <a:tc>
                  <a:txBody>
                    <a:bodyPr/>
                    <a:lstStyle/>
                    <a:p>
                      <a:r>
                        <a:rPr lang="en-GB" sz="2600"/>
                        <a:t>Obligation</a:t>
                      </a:r>
                    </a:p>
                  </a:txBody>
                  <a:tcPr/>
                </a:tc>
                <a:tc>
                  <a:txBody>
                    <a:bodyPr/>
                    <a:lstStyle/>
                    <a:p>
                      <a:r>
                        <a:rPr lang="en-GB" sz="2600"/>
                        <a:t>Key Provisions</a:t>
                      </a:r>
                    </a:p>
                  </a:txBody>
                  <a:tcPr/>
                </a:tc>
                <a:extLst>
                  <a:ext uri="{0D108BD9-81ED-4DB2-BD59-A6C34878D82A}">
                    <a16:rowId xmlns:a16="http://schemas.microsoft.com/office/drawing/2014/main" val="3473488606"/>
                  </a:ext>
                </a:extLst>
              </a:tr>
              <a:tr h="859836">
                <a:tc>
                  <a:txBody>
                    <a:bodyPr/>
                    <a:lstStyle/>
                    <a:p>
                      <a:r>
                        <a:rPr lang="en-GB" b="1"/>
                        <a:t>To identify human trafficking</a:t>
                      </a:r>
                    </a:p>
                  </a:txBody>
                  <a:tcPr/>
                </a:tc>
                <a:tc>
                  <a:txBody>
                    <a:bodyPr/>
                    <a:lstStyle/>
                    <a:p>
                      <a:r>
                        <a:rPr lang="en-GB" b="1"/>
                        <a:t>Article 10 ECAT</a:t>
                      </a:r>
                      <a:r>
                        <a:rPr lang="en-GB"/>
                        <a:t>: explicit identification obligation </a:t>
                      </a:r>
                    </a:p>
                    <a:p>
                      <a:r>
                        <a:rPr lang="en-GB" b="1"/>
                        <a:t>Article 4 ECHR</a:t>
                      </a:r>
                      <a:r>
                        <a:rPr lang="en-GB"/>
                        <a:t>: obligation as crucial to meet positive obligations </a:t>
                      </a:r>
                    </a:p>
                  </a:txBody>
                  <a:tcPr/>
                </a:tc>
                <a:extLst>
                  <a:ext uri="{0D108BD9-81ED-4DB2-BD59-A6C34878D82A}">
                    <a16:rowId xmlns:a16="http://schemas.microsoft.com/office/drawing/2014/main" val="855247276"/>
                  </a:ext>
                </a:extLst>
              </a:tr>
              <a:tr h="1117787">
                <a:tc>
                  <a:txBody>
                    <a:bodyPr/>
                    <a:lstStyle/>
                    <a:p>
                      <a:r>
                        <a:rPr lang="en-GB" b="1"/>
                        <a:t>Protection </a:t>
                      </a:r>
                    </a:p>
                  </a:txBody>
                  <a:tcPr/>
                </a:tc>
                <a:tc>
                  <a:txBody>
                    <a:bodyPr/>
                    <a:lstStyle/>
                    <a:p>
                      <a:r>
                        <a:rPr lang="en-GB" b="1"/>
                        <a:t>Article 7 Palermo </a:t>
                      </a:r>
                      <a:r>
                        <a:rPr lang="en-GB"/>
                        <a:t>and Article 14 ECAT: residence permits.</a:t>
                      </a:r>
                    </a:p>
                    <a:p>
                      <a:r>
                        <a:rPr lang="en-GB" b="1"/>
                        <a:t>Article 12 ECAT</a:t>
                      </a:r>
                      <a:r>
                        <a:rPr lang="en-GB"/>
                        <a:t>: material assistance and support.</a:t>
                      </a:r>
                    </a:p>
                    <a:p>
                      <a:r>
                        <a:rPr lang="en-GB" b="1"/>
                        <a:t>Article 4 ECHR</a:t>
                      </a:r>
                      <a:r>
                        <a:rPr lang="en-GB"/>
                        <a:t>: 4 positive obligations: </a:t>
                      </a:r>
                    </a:p>
                  </a:txBody>
                  <a:tcPr/>
                </a:tc>
                <a:extLst>
                  <a:ext uri="{0D108BD9-81ED-4DB2-BD59-A6C34878D82A}">
                    <a16:rowId xmlns:a16="http://schemas.microsoft.com/office/drawing/2014/main" val="4169926844"/>
                  </a:ext>
                </a:extLst>
              </a:tr>
              <a:tr h="1633688">
                <a:tc>
                  <a:txBody>
                    <a:bodyPr/>
                    <a:lstStyle/>
                    <a:p>
                      <a:r>
                        <a:rPr lang="en-GB" b="1"/>
                        <a:t>Non-punishment </a:t>
                      </a:r>
                    </a:p>
                  </a:txBody>
                  <a:tcPr/>
                </a:tc>
                <a:tc>
                  <a:txBody>
                    <a:bodyPr/>
                    <a:lstStyle/>
                    <a:p>
                      <a:r>
                        <a:rPr lang="en-GB" b="1"/>
                        <a:t>Article 26 ECAT</a:t>
                      </a:r>
                      <a:r>
                        <a:rPr lang="en-GB"/>
                        <a:t>: ‘the possibility of not imposing penalties’ </a:t>
                      </a:r>
                    </a:p>
                    <a:p>
                      <a:endParaRPr lang="en-GB"/>
                    </a:p>
                    <a:p>
                      <a:r>
                        <a:rPr lang="en-GB" b="1"/>
                        <a:t>Article 4 ECHR: </a:t>
                      </a:r>
                      <a:r>
                        <a:rPr lang="en-GB" sz="1800" kern="1200">
                          <a:solidFill>
                            <a:schemeClr val="dk1"/>
                          </a:solidFill>
                          <a:effectLst/>
                          <a:latin typeface="+mn-lt"/>
                          <a:ea typeface="+mn-ea"/>
                          <a:cs typeface="+mn-cs"/>
                        </a:rPr>
                        <a:t>‘[</a:t>
                      </a:r>
                      <a:r>
                        <a:rPr lang="en-GB" sz="1800" kern="1200" err="1">
                          <a:solidFill>
                            <a:schemeClr val="dk1"/>
                          </a:solidFill>
                          <a:effectLst/>
                          <a:latin typeface="+mn-lt"/>
                          <a:ea typeface="+mn-ea"/>
                          <a:cs typeface="+mn-cs"/>
                        </a:rPr>
                        <a:t>i</a:t>
                      </a:r>
                      <a:r>
                        <a:rPr lang="en-GB" sz="1800" kern="1200">
                          <a:solidFill>
                            <a:schemeClr val="dk1"/>
                          </a:solidFill>
                          <a:effectLst/>
                          <a:latin typeface="+mn-lt"/>
                          <a:ea typeface="+mn-ea"/>
                          <a:cs typeface="+mn-cs"/>
                        </a:rPr>
                        <a:t>]t is axiomatic that the prosecution of victims of trafficking would be to their physical, psychological and social recovery and potentially leave them vulnerable to being re-trafficked in future.’ (</a:t>
                      </a:r>
                      <a:r>
                        <a:rPr lang="en-GB" sz="1800" i="1" kern="1200">
                          <a:solidFill>
                            <a:schemeClr val="dk1"/>
                          </a:solidFill>
                          <a:effectLst/>
                          <a:latin typeface="+mn-lt"/>
                          <a:ea typeface="+mn-ea"/>
                          <a:cs typeface="+mn-cs"/>
                        </a:rPr>
                        <a:t>VCL &amp; AN</a:t>
                      </a:r>
                      <a:r>
                        <a:rPr lang="en-GB" sz="1800" kern="1200">
                          <a:solidFill>
                            <a:schemeClr val="dk1"/>
                          </a:solidFill>
                          <a:effectLst/>
                          <a:latin typeface="+mn-lt"/>
                          <a:ea typeface="+mn-ea"/>
                          <a:cs typeface="+mn-cs"/>
                        </a:rPr>
                        <a:t>, 2021, para 159)</a:t>
                      </a:r>
                      <a:endParaRPr lang="en-GB"/>
                    </a:p>
                  </a:txBody>
                  <a:tcPr/>
                </a:tc>
                <a:extLst>
                  <a:ext uri="{0D108BD9-81ED-4DB2-BD59-A6C34878D82A}">
                    <a16:rowId xmlns:a16="http://schemas.microsoft.com/office/drawing/2014/main" val="3726612517"/>
                  </a:ext>
                </a:extLst>
              </a:tr>
            </a:tbl>
          </a:graphicData>
        </a:graphic>
      </p:graphicFrame>
    </p:spTree>
    <p:extLst>
      <p:ext uri="{BB962C8B-B14F-4D97-AF65-F5344CB8AC3E}">
        <p14:creationId xmlns:p14="http://schemas.microsoft.com/office/powerpoint/2010/main" val="384768075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RESGUID" val="45bfb4e3-c714-4cc5-913b-d12d99c61f54"/>
</p:tagLst>
</file>

<file path=ppt/theme/theme1.xml><?xml version="1.0" encoding="utf-8"?>
<a:theme xmlns:a="http://schemas.openxmlformats.org/drawingml/2006/main" name="1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gyéni 2. séma">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E23E9D56B4B8418DC6DB57FB973513" ma:contentTypeVersion="15" ma:contentTypeDescription="Create a new document." ma:contentTypeScope="" ma:versionID="08d9f392531365d011a916ba63929f4c">
  <xsd:schema xmlns:xsd="http://www.w3.org/2001/XMLSchema" xmlns:xs="http://www.w3.org/2001/XMLSchema" xmlns:p="http://schemas.microsoft.com/office/2006/metadata/properties" xmlns:ns2="37157153-7dfd-42c4-ac38-b66583625b6c" xmlns:ns3="7f2b8409-7312-4600-9f3e-50d8e5a417fd" targetNamespace="http://schemas.microsoft.com/office/2006/metadata/properties" ma:root="true" ma:fieldsID="a1664ae848d8eca345bea12d2e6f32ee" ns2:_="" ns3:_="">
    <xsd:import namespace="37157153-7dfd-42c4-ac38-b66583625b6c"/>
    <xsd:import namespace="7f2b8409-7312-4600-9f3e-50d8e5a417f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157153-7dfd-42c4-ac38-b66583625b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53f610b-9ee9-4302-9a9e-eaae0f0c7bd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2b8409-7312-4600-9f3e-50d8e5a417f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8a54d2f-d6ce-4e51-8fc4-66ba181c489c}" ma:internalName="TaxCatchAll" ma:showField="CatchAllData" ma:web="7f2b8409-7312-4600-9f3e-50d8e5a417f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f2b8409-7312-4600-9f3e-50d8e5a417fd" xsi:nil="true"/>
    <lcf76f155ced4ddcb4097134ff3c332f xmlns="37157153-7dfd-42c4-ac38-b66583625b6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4FA4C4-0AD2-4E52-9A64-4CEEDC0116BF}">
  <ds:schemaRefs>
    <ds:schemaRef ds:uri="37157153-7dfd-42c4-ac38-b66583625b6c"/>
    <ds:schemaRef ds:uri="7f2b8409-7312-4600-9f3e-50d8e5a417f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21C7759-B844-4F34-8BF4-38DCC398EA02}">
  <ds:schemaRefs>
    <ds:schemaRef ds:uri="37157153-7dfd-42c4-ac38-b66583625b6c"/>
    <ds:schemaRef ds:uri="7f2b8409-7312-4600-9f3e-50d8e5a417fd"/>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B21D6B6-B156-4311-9B99-0EBFA3AFA1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1485</Words>
  <Application>Microsoft Macintosh PowerPoint</Application>
  <PresentationFormat>Szélesvásznú</PresentationFormat>
  <Paragraphs>143</Paragraphs>
  <Slides>21</Slides>
  <Notes>4</Notes>
  <HiddenSlides>0</HiddenSlides>
  <MMClips>0</MMClips>
  <ScaleCrop>false</ScaleCrop>
  <HeadingPairs>
    <vt:vector size="6" baseType="variant">
      <vt:variant>
        <vt:lpstr>Használt betűtípusok</vt:lpstr>
      </vt:variant>
      <vt:variant>
        <vt:i4>6</vt:i4>
      </vt:variant>
      <vt:variant>
        <vt:lpstr>Téma</vt:lpstr>
      </vt:variant>
      <vt:variant>
        <vt:i4>2</vt:i4>
      </vt:variant>
      <vt:variant>
        <vt:lpstr>Diacímek</vt:lpstr>
      </vt:variant>
      <vt:variant>
        <vt:i4>21</vt:i4>
      </vt:variant>
    </vt:vector>
  </HeadingPairs>
  <TitlesOfParts>
    <vt:vector size="29" baseType="lpstr">
      <vt:lpstr>Arial</vt:lpstr>
      <vt:lpstr>Calibri</vt:lpstr>
      <vt:lpstr>Garamond</vt:lpstr>
      <vt:lpstr>Gill Sans Nova</vt:lpstr>
      <vt:lpstr>Segoe UI</vt:lpstr>
      <vt:lpstr>Times New Roman</vt:lpstr>
      <vt:lpstr>1_Office-téma</vt:lpstr>
      <vt:lpstr>2_Office-téma</vt:lpstr>
      <vt:lpstr>Identifying Modern Slavery and Human Trafficking in the Context of Child Criminal Exploitation in northern Ireland</vt:lpstr>
      <vt:lpstr>Overview </vt:lpstr>
      <vt:lpstr>The Problem </vt:lpstr>
      <vt:lpstr>Aim</vt:lpstr>
      <vt:lpstr>Objectives </vt:lpstr>
      <vt:lpstr>Methodology</vt:lpstr>
      <vt:lpstr>International Legal Framework</vt:lpstr>
      <vt:lpstr>Human Trafficking</vt:lpstr>
      <vt:lpstr>Key International Obligations </vt:lpstr>
      <vt:lpstr>Implication?</vt:lpstr>
      <vt:lpstr>Identification is Crucial </vt:lpstr>
      <vt:lpstr>Findings </vt:lpstr>
      <vt:lpstr>Northern Ireland’s unique context: implications for effective identification </vt:lpstr>
      <vt:lpstr>Northern Ireland’s unique context: implications for effective identification </vt:lpstr>
      <vt:lpstr>Legal and Policy Response to Identifying Modern Slavery and Human Trafficking in Northern Ireland </vt:lpstr>
      <vt:lpstr>Barriers impacting opportunities? </vt:lpstr>
      <vt:lpstr>Knowledge and awareness </vt:lpstr>
      <vt:lpstr>Capacity </vt:lpstr>
      <vt:lpstr>A moving picture </vt:lpstr>
      <vt:lpstr>Recommendations</vt:lpstr>
      <vt:lpstr>Thank you.</vt:lpstr>
    </vt:vector>
  </TitlesOfParts>
  <Company>NKFIH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Führer Zsuzsanna</dc:creator>
  <cp:lastModifiedBy>Dr. Szijártó István</cp:lastModifiedBy>
  <cp:revision>1</cp:revision>
  <cp:lastPrinted>2016-03-01T15:05:05Z</cp:lastPrinted>
  <dcterms:created xsi:type="dcterms:W3CDTF">2015-04-13T10:08:26Z</dcterms:created>
  <dcterms:modified xsi:type="dcterms:W3CDTF">2025-05-15T09:19:29Z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0x01010035E23E9D56B4B8418DC6DB57FB973513</vt:lpwstr>
  </property>
</Properties>
</file>