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notesMasterIdLst>
    <p:notesMasterId r:id="rId14"/>
  </p:notesMasterIdLst>
  <p:handoutMasterIdLst>
    <p:handoutMasterId r:id="rId15"/>
  </p:handoutMasterIdLst>
  <p:sldIdLst>
    <p:sldId id="316" r:id="rId6"/>
    <p:sldId id="309" r:id="rId7"/>
    <p:sldId id="308" r:id="rId8"/>
    <p:sldId id="310" r:id="rId9"/>
    <p:sldId id="314" r:id="rId10"/>
    <p:sldId id="313" r:id="rId11"/>
    <p:sldId id="312" r:id="rId12"/>
    <p:sldId id="304" r:id="rId13"/>
  </p:sldIdLst>
  <p:sldSz cx="12192000" cy="6858000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01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23" initials="123" lastIdx="4" clrIdx="0"/>
  <p:cmAuthor id="1" name="Csuzdi Szonja" initials="CSSZ" lastIdx="1" clrIdx="1"/>
  <p:cmAuthor id="2" name="Jeney Nóra" initials="JN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B6D37A"/>
    <a:srgbClr val="72B240"/>
    <a:srgbClr val="666666"/>
    <a:srgbClr val="6864A2"/>
    <a:srgbClr val="FBFCF6"/>
    <a:srgbClr val="51A200"/>
    <a:srgbClr val="7D7D7D"/>
    <a:srgbClr val="39BA24"/>
    <a:srgbClr val="0A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A4713F-D114-0F4A-A7DA-1A41BBB20DB5}" v="1" dt="2025-05-15T09:39:42.6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48"/>
  </p:normalViewPr>
  <p:slideViewPr>
    <p:cSldViewPr snapToGrid="0">
      <p:cViewPr varScale="1">
        <p:scale>
          <a:sx n="117" d="100"/>
          <a:sy n="117" d="100"/>
        </p:scale>
        <p:origin x="26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8"/>
        <p:guide pos="2101"/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 Szijártó István" userId="5994535f-2393-4dfc-88af-11fbcce97a30" providerId="ADAL" clId="{12A4713F-D114-0F4A-A7DA-1A41BBB20DB5}"/>
    <pc:docChg chg="custSel modSld">
      <pc:chgData name="Dr. Szijártó István" userId="5994535f-2393-4dfc-88af-11fbcce97a30" providerId="ADAL" clId="{12A4713F-D114-0F4A-A7DA-1A41BBB20DB5}" dt="2025-05-16T08:06:02.883" v="14" actId="20577"/>
      <pc:docMkLst>
        <pc:docMk/>
      </pc:docMkLst>
      <pc:sldChg chg="delSp mod">
        <pc:chgData name="Dr. Szijártó István" userId="5994535f-2393-4dfc-88af-11fbcce97a30" providerId="ADAL" clId="{12A4713F-D114-0F4A-A7DA-1A41BBB20DB5}" dt="2025-05-15T09:39:42.663" v="0" actId="478"/>
        <pc:sldMkLst>
          <pc:docMk/>
          <pc:sldMk cId="715248927" sldId="314"/>
        </pc:sldMkLst>
        <pc:spChg chg="del">
          <ac:chgData name="Dr. Szijártó István" userId="5994535f-2393-4dfc-88af-11fbcce97a30" providerId="ADAL" clId="{12A4713F-D114-0F4A-A7DA-1A41BBB20DB5}" dt="2025-05-15T09:39:42.663" v="0" actId="478"/>
          <ac:spMkLst>
            <pc:docMk/>
            <pc:sldMk cId="715248927" sldId="314"/>
            <ac:spMk id="4" creationId="{BA39EB33-0E30-644C-E035-5B2C42023696}"/>
          </ac:spMkLst>
        </pc:spChg>
      </pc:sldChg>
      <pc:sldChg chg="modSp mod">
        <pc:chgData name="Dr. Szijártó István" userId="5994535f-2393-4dfc-88af-11fbcce97a30" providerId="ADAL" clId="{12A4713F-D114-0F4A-A7DA-1A41BBB20DB5}" dt="2025-05-16T08:06:02.883" v="14" actId="20577"/>
        <pc:sldMkLst>
          <pc:docMk/>
          <pc:sldMk cId="942022242" sldId="316"/>
        </pc:sldMkLst>
        <pc:spChg chg="mod">
          <ac:chgData name="Dr. Szijártó István" userId="5994535f-2393-4dfc-88af-11fbcce97a30" providerId="ADAL" clId="{12A4713F-D114-0F4A-A7DA-1A41BBB20DB5}" dt="2025-05-16T08:05:50.056" v="2"/>
          <ac:spMkLst>
            <pc:docMk/>
            <pc:sldMk cId="942022242" sldId="316"/>
            <ac:spMk id="2" creationId="{DC7DC12A-3E3E-B8AA-AB96-9546F9764B92}"/>
          </ac:spMkLst>
        </pc:spChg>
        <pc:spChg chg="mod">
          <ac:chgData name="Dr. Szijártó István" userId="5994535f-2393-4dfc-88af-11fbcce97a30" providerId="ADAL" clId="{12A4713F-D114-0F4A-A7DA-1A41BBB20DB5}" dt="2025-05-16T08:06:02.883" v="14" actId="20577"/>
          <ac:spMkLst>
            <pc:docMk/>
            <pc:sldMk cId="942022242" sldId="316"/>
            <ac:spMk id="3" creationId="{B9BFDD35-E53D-FDD1-9725-C001F6497AD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9D374-4ABF-4A74-B475-C217D3141879}" type="datetimeFigureOut">
              <a:rPr lang="hu-HU" smtClean="0"/>
              <a:t>2025. 05. 16.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1" y="9428582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428582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C6F45-C139-463C-B125-E14BFEA4D00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1654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85964-301B-4E05-A0AC-A222FD1D8677}" type="datetimeFigureOut">
              <a:rPr lang="hu-HU" smtClean="0"/>
              <a:t>2025. 05. 16.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1" y="9428582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2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CD048-3DD1-4962-B730-99E29D05AA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1999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FDC2C-924C-4F4E-8D6E-3D71EF0ED4F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4430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 - egy so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1522800" y="1711354"/>
            <a:ext cx="10080000" cy="880844"/>
          </a:xfrm>
          <a:prstGeom prst="rect">
            <a:avLst/>
          </a:prstGeom>
        </p:spPr>
        <p:txBody>
          <a:bodyPr anchor="b"/>
          <a:lstStyle>
            <a:lvl1pPr algn="l">
              <a:defRPr sz="6000" cap="all" baseline="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r>
              <a:rPr lang="hu-HU"/>
              <a:t>A prezentáció címe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1522800" y="2734812"/>
            <a:ext cx="10080000" cy="7298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Alcíme egy sorban</a:t>
            </a:r>
          </a:p>
        </p:txBody>
      </p:sp>
    </p:spTree>
    <p:extLst>
      <p:ext uri="{BB962C8B-B14F-4D97-AF65-F5344CB8AC3E}">
        <p14:creationId xmlns:p14="http://schemas.microsoft.com/office/powerpoint/2010/main" val="175743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454400" y="1519200"/>
            <a:ext cx="6805345" cy="3700500"/>
          </a:xfrm>
          <a:prstGeom prst="rect">
            <a:avLst/>
          </a:prstGeom>
        </p:spPr>
        <p:txBody>
          <a:bodyPr vert="eaVert"/>
          <a:lstStyle>
            <a:lvl1pPr>
              <a:buClr>
                <a:srgbClr val="72B240"/>
              </a:buClr>
              <a:defRPr/>
            </a:lvl1pPr>
            <a:lvl2pPr>
              <a:buClr>
                <a:srgbClr val="72B240"/>
              </a:buClr>
              <a:defRPr/>
            </a:lvl2pPr>
            <a:lvl3pPr>
              <a:buClr>
                <a:srgbClr val="72B240"/>
              </a:buClr>
              <a:defRPr/>
            </a:lvl3pPr>
            <a:lvl4pPr>
              <a:buClr>
                <a:srgbClr val="72B240"/>
              </a:buClr>
              <a:defRPr/>
            </a:lvl4pPr>
            <a:lvl5pPr>
              <a:buClr>
                <a:srgbClr val="72B240"/>
              </a:buCl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8391525" y="1524001"/>
            <a:ext cx="2200274" cy="362902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vert="vert"/>
          <a:lstStyle>
            <a:lvl1pPr>
              <a:defRPr sz="30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615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 - két so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1522800" y="1306279"/>
            <a:ext cx="10080000" cy="1845947"/>
          </a:xfrm>
          <a:prstGeom prst="rect">
            <a:avLst/>
          </a:prstGeom>
        </p:spPr>
        <p:txBody>
          <a:bodyPr anchor="b"/>
          <a:lstStyle>
            <a:lvl1pPr algn="l">
              <a:defRPr sz="6000" b="0" cap="all" baseline="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r>
              <a:rPr lang="hu-HU"/>
              <a:t>A prezentáció címe </a:t>
            </a:r>
            <a:br>
              <a:rPr lang="hu-HU"/>
            </a:br>
            <a:r>
              <a:rPr lang="hu-HU"/>
              <a:t>Két sorban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1522800" y="3261284"/>
            <a:ext cx="10080000" cy="8786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 b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Alcíme</a:t>
            </a:r>
            <a:br>
              <a:rPr lang="hu-HU"/>
            </a:br>
            <a:r>
              <a:rPr lang="hu-HU"/>
              <a:t>két sorban</a:t>
            </a:r>
          </a:p>
        </p:txBody>
      </p:sp>
    </p:spTree>
    <p:extLst>
      <p:ext uri="{BB962C8B-B14F-4D97-AF65-F5344CB8AC3E}">
        <p14:creationId xmlns:p14="http://schemas.microsoft.com/office/powerpoint/2010/main" val="111454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en object">
    <p:bg>
      <p:bgPr>
        <a:gradFill>
          <a:gsLst>
            <a:gs pos="50000">
              <a:srgbClr val="D3104C"/>
            </a:gs>
            <a:gs pos="0">
              <a:srgbClr val="F53C46"/>
            </a:gs>
            <a:gs pos="100000">
              <a:srgbClr val="B40F4B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met één afgeronde hoek 3">
            <a:extLst>
              <a:ext uri="{FF2B5EF4-FFF2-40B4-BE49-F238E27FC236}">
                <a16:creationId xmlns:a16="http://schemas.microsoft.com/office/drawing/2014/main" id="{A687C31B-89B6-5B95-614A-E417903E79BA}"/>
              </a:ext>
            </a:extLst>
          </p:cNvPr>
          <p:cNvSpPr/>
          <p:nvPr userDrawn="1"/>
        </p:nvSpPr>
        <p:spPr>
          <a:xfrm rot="10800000" flipH="1">
            <a:off x="0" y="-10824"/>
            <a:ext cx="11750234" cy="1040412"/>
          </a:xfrm>
          <a:prstGeom prst="round1Rect">
            <a:avLst>
              <a:gd name="adj" fmla="val 48488"/>
            </a:avLst>
          </a:prstGeom>
          <a:solidFill>
            <a:srgbClr val="003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C15DAD-D3C5-4B4F-AAE5-A931C101C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377" y="1289155"/>
            <a:ext cx="11146915" cy="462043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itel 1">
            <a:extLst>
              <a:ext uri="{FF2B5EF4-FFF2-40B4-BE49-F238E27FC236}">
                <a16:creationId xmlns:a16="http://schemas.microsoft.com/office/drawing/2014/main" id="{069651C9-8167-A69D-F5F8-53D1FBEBC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66" y="-1"/>
            <a:ext cx="11104850" cy="1029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9" name="Afbeelding 8" descr="Afbeelding met logo, Lettertype, Graphics, tekst&#10;&#10;Automatisch gegenereerde beschrijving">
            <a:extLst>
              <a:ext uri="{FF2B5EF4-FFF2-40B4-BE49-F238E27FC236}">
                <a16:creationId xmlns:a16="http://schemas.microsoft.com/office/drawing/2014/main" id="{1335102B-7AA4-FED6-B9F5-229F2F5832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6868" b="2972"/>
          <a:stretch/>
        </p:blipFill>
        <p:spPr>
          <a:xfrm>
            <a:off x="403438" y="5905244"/>
            <a:ext cx="782182" cy="7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51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en object">
    <p:bg>
      <p:bgPr>
        <a:solidFill>
          <a:srgbClr val="D40E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E695696-B69A-686A-DCBC-FD1D2C7A96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6759" y="2932338"/>
            <a:ext cx="3084731" cy="91264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228D7E4-A9DF-503F-6D2D-BF7EFF9B42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5896" y="2725062"/>
            <a:ext cx="5955072" cy="13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73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54400" y="1519200"/>
            <a:ext cx="9126000" cy="3633825"/>
          </a:xfrm>
          <a:prstGeom prst="rect">
            <a:avLst/>
          </a:prstGeom>
        </p:spPr>
        <p:txBody>
          <a:bodyPr/>
          <a:lstStyle>
            <a:lvl1pPr>
              <a:buClr>
                <a:srgbClr val="72B240"/>
              </a:buClr>
              <a:defRPr>
                <a:latin typeface="Garamond" pitchFamily="18" charset="0"/>
              </a:defRPr>
            </a:lvl1pPr>
            <a:lvl2pPr>
              <a:buClr>
                <a:srgbClr val="72B240"/>
              </a:buClr>
              <a:defRPr>
                <a:latin typeface="Garamond" pitchFamily="18" charset="0"/>
              </a:defRPr>
            </a:lvl2pPr>
            <a:lvl3pPr>
              <a:buClr>
                <a:srgbClr val="72B240"/>
              </a:buClr>
              <a:defRPr>
                <a:latin typeface="Garamond" pitchFamily="18" charset="0"/>
              </a:defRPr>
            </a:lvl3pPr>
            <a:lvl4pPr>
              <a:buClr>
                <a:srgbClr val="72B240"/>
              </a:buClr>
              <a:defRPr>
                <a:latin typeface="Garamond" pitchFamily="18" charset="0"/>
              </a:defRPr>
            </a:lvl4pPr>
            <a:lvl5pPr>
              <a:buClr>
                <a:srgbClr val="72B240"/>
              </a:buClr>
              <a:defRPr>
                <a:latin typeface="Garamond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68800" y="486000"/>
            <a:ext cx="8784000" cy="5076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0291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54400" y="1519200"/>
            <a:ext cx="4500000" cy="3643350"/>
          </a:xfrm>
          <a:prstGeom prst="rect">
            <a:avLst/>
          </a:prstGeom>
        </p:spPr>
        <p:txBody>
          <a:bodyPr/>
          <a:lstStyle>
            <a:lvl1pPr>
              <a:buClr>
                <a:srgbClr val="72B240"/>
              </a:buClr>
              <a:defRPr/>
            </a:lvl1pPr>
            <a:lvl2pPr>
              <a:buClr>
                <a:srgbClr val="72B240"/>
              </a:buClr>
              <a:defRPr/>
            </a:lvl2pPr>
            <a:lvl3pPr>
              <a:buClr>
                <a:srgbClr val="72B240"/>
              </a:buClr>
              <a:defRPr/>
            </a:lvl3pPr>
            <a:lvl4pPr>
              <a:buClr>
                <a:srgbClr val="72B240"/>
              </a:buClr>
              <a:defRPr/>
            </a:lvl4pPr>
            <a:lvl5pPr>
              <a:buClr>
                <a:srgbClr val="72B240"/>
              </a:buCl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30800" y="1519200"/>
            <a:ext cx="4500000" cy="3643350"/>
          </a:xfrm>
          <a:prstGeom prst="rect">
            <a:avLst/>
          </a:prstGeom>
        </p:spPr>
        <p:txBody>
          <a:bodyPr/>
          <a:lstStyle>
            <a:lvl1pPr>
              <a:buClr>
                <a:srgbClr val="72B240"/>
              </a:buClr>
              <a:defRPr/>
            </a:lvl1pPr>
            <a:lvl2pPr>
              <a:buClr>
                <a:srgbClr val="72B240"/>
              </a:buClr>
              <a:defRPr/>
            </a:lvl2pPr>
            <a:lvl3pPr>
              <a:buClr>
                <a:srgbClr val="72B240"/>
              </a:buClr>
              <a:defRPr/>
            </a:lvl3pPr>
            <a:lvl4pPr>
              <a:buClr>
                <a:srgbClr val="72B240"/>
              </a:buClr>
              <a:defRPr/>
            </a:lvl4pPr>
            <a:lvl5pPr>
              <a:buClr>
                <a:srgbClr val="72B240"/>
              </a:buCl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68800" y="486000"/>
            <a:ext cx="8784000" cy="5076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988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454401" y="1519200"/>
            <a:ext cx="45000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454401" y="2355168"/>
            <a:ext cx="4500000" cy="2816907"/>
          </a:xfrm>
          <a:prstGeom prst="rect">
            <a:avLst/>
          </a:prstGeom>
        </p:spPr>
        <p:txBody>
          <a:bodyPr/>
          <a:lstStyle>
            <a:lvl1pPr>
              <a:buClr>
                <a:srgbClr val="72B240"/>
              </a:buClr>
              <a:defRPr/>
            </a:lvl1pPr>
            <a:lvl2pPr>
              <a:buClr>
                <a:srgbClr val="72B240"/>
              </a:buClr>
              <a:defRPr/>
            </a:lvl2pPr>
            <a:lvl3pPr>
              <a:buClr>
                <a:srgbClr val="72B240"/>
              </a:buClr>
              <a:defRPr/>
            </a:lvl3pPr>
            <a:lvl4pPr>
              <a:buClr>
                <a:srgbClr val="72B240"/>
              </a:buClr>
              <a:defRPr/>
            </a:lvl4pPr>
            <a:lvl5pPr>
              <a:buClr>
                <a:srgbClr val="72B240"/>
              </a:buCl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29511" y="1519200"/>
            <a:ext cx="45000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29511" y="2355168"/>
            <a:ext cx="4500000" cy="2816907"/>
          </a:xfrm>
          <a:prstGeom prst="rect">
            <a:avLst/>
          </a:prstGeom>
        </p:spPr>
        <p:txBody>
          <a:bodyPr/>
          <a:lstStyle>
            <a:lvl1pPr>
              <a:buClr>
                <a:srgbClr val="72B240"/>
              </a:buClr>
              <a:defRPr/>
            </a:lvl1pPr>
            <a:lvl2pPr>
              <a:buClr>
                <a:srgbClr val="72B240"/>
              </a:buClr>
              <a:defRPr/>
            </a:lvl2pPr>
            <a:lvl3pPr>
              <a:buClr>
                <a:srgbClr val="72B240"/>
              </a:buClr>
              <a:defRPr/>
            </a:lvl3pPr>
            <a:lvl4pPr>
              <a:buClr>
                <a:srgbClr val="72B240"/>
              </a:buClr>
              <a:defRPr/>
            </a:lvl4pPr>
            <a:lvl5pPr>
              <a:buClr>
                <a:srgbClr val="72B240"/>
              </a:buCl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68800" y="486000"/>
            <a:ext cx="8784000" cy="5076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8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75386" y="1519200"/>
            <a:ext cx="5365818" cy="3633825"/>
          </a:xfrm>
          <a:prstGeom prst="rect">
            <a:avLst/>
          </a:prstGeom>
        </p:spPr>
        <p:txBody>
          <a:bodyPr/>
          <a:lstStyle>
            <a:lvl1pPr>
              <a:buClr>
                <a:srgbClr val="72B240"/>
              </a:buClr>
              <a:defRPr sz="3200"/>
            </a:lvl1pPr>
            <a:lvl2pPr>
              <a:buClr>
                <a:srgbClr val="72B240"/>
              </a:buClr>
              <a:defRPr sz="2800"/>
            </a:lvl2pPr>
            <a:lvl3pPr>
              <a:buClr>
                <a:srgbClr val="72B240"/>
              </a:buClr>
              <a:defRPr sz="2400"/>
            </a:lvl3pPr>
            <a:lvl4pPr>
              <a:buClr>
                <a:srgbClr val="72B240"/>
              </a:buClr>
              <a:defRPr sz="2000"/>
            </a:lvl4pPr>
            <a:lvl5pPr>
              <a:buClr>
                <a:srgbClr val="72B240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454401" y="1519200"/>
            <a:ext cx="3620018" cy="363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68800" y="486000"/>
            <a:ext cx="8784000" cy="5076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56304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817996" y="1519200"/>
            <a:ext cx="4863401" cy="363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454400" y="1519200"/>
            <a:ext cx="3932237" cy="363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68800" y="486000"/>
            <a:ext cx="8784000" cy="5076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423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B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7" y="12997"/>
            <a:ext cx="12327801" cy="683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6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86" r:id="rId3"/>
    <p:sldLayoutId id="2147483687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B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32723"/>
            <a:ext cx="12189705" cy="171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5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7" r:id="rId2"/>
    <p:sldLayoutId id="2147483678" r:id="rId3"/>
    <p:sldLayoutId id="2147483680" r:id="rId4"/>
    <p:sldLayoutId id="2147483681" r:id="rId5"/>
    <p:sldLayoutId id="2147483683" r:id="rId6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7DC12A-3E3E-B8AA-AB96-9546F9764B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/>
          <a:lstStyle/>
          <a:p>
            <a:r>
              <a:rPr lang="hu-HU" b="0" i="0" dirty="0">
                <a:effectLst/>
                <a:latin typeface="Inter"/>
              </a:rPr>
              <a:t>Good </a:t>
            </a:r>
            <a:r>
              <a:rPr lang="hu-HU" b="0" i="0" dirty="0" err="1">
                <a:effectLst/>
                <a:latin typeface="Inter"/>
              </a:rPr>
              <a:t>practices</a:t>
            </a:r>
            <a:r>
              <a:rPr lang="hu-HU" b="0" i="0" dirty="0">
                <a:effectLst/>
                <a:latin typeface="Inter"/>
              </a:rPr>
              <a:t> in </a:t>
            </a:r>
            <a:r>
              <a:rPr lang="hu-HU" b="0" i="0" dirty="0" err="1">
                <a:effectLst/>
                <a:latin typeface="Inter"/>
              </a:rPr>
              <a:t>collaboration</a:t>
            </a:r>
            <a:r>
              <a:rPr lang="hu-HU" b="0" i="0" dirty="0">
                <a:effectLst/>
                <a:latin typeface="Inter"/>
              </a:rPr>
              <a:t> in THB </a:t>
            </a:r>
            <a:r>
              <a:rPr lang="hu-HU" b="0" i="0" dirty="0" err="1">
                <a:effectLst/>
                <a:latin typeface="Inter"/>
              </a:rPr>
              <a:t>cases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9BFDD35-E53D-FDD1-9725-C001F6497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1689" y="3659089"/>
            <a:ext cx="10221111" cy="673398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nl-NL" dirty="0"/>
              <a:t>Sanne Spronk</a:t>
            </a:r>
          </a:p>
        </p:txBody>
      </p:sp>
    </p:spTree>
    <p:extLst>
      <p:ext uri="{BB962C8B-B14F-4D97-AF65-F5344CB8AC3E}">
        <p14:creationId xmlns:p14="http://schemas.microsoft.com/office/powerpoint/2010/main" val="94202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F887F13-7E7D-2F7F-8A34-4713CCF26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241" y="2281954"/>
            <a:ext cx="9504159" cy="2871071"/>
          </a:xfrm>
        </p:spPr>
        <p:txBody>
          <a:bodyPr>
            <a:normAutofit lnSpcReduction="10000"/>
          </a:bodyPr>
          <a:lstStyle/>
          <a:p>
            <a:pPr>
              <a:buClrTx/>
            </a:pPr>
            <a:r>
              <a:rPr lang="en-US" sz="3000"/>
              <a:t>Inez Klapper | Rotterdam University of Applied Sciences (RUAS)</a:t>
            </a:r>
          </a:p>
          <a:p>
            <a:pPr>
              <a:buClrTx/>
            </a:pPr>
            <a:r>
              <a:rPr lang="en-US" sz="3000"/>
              <a:t>Grateful to University of </a:t>
            </a:r>
            <a:r>
              <a:rPr lang="en-US" sz="3000" err="1"/>
              <a:t>Pécs</a:t>
            </a:r>
            <a:r>
              <a:rPr lang="en-US" sz="3000"/>
              <a:t> &amp; Dutch National Police</a:t>
            </a:r>
          </a:p>
          <a:p>
            <a:pPr>
              <a:buClrTx/>
            </a:pPr>
            <a:r>
              <a:rPr lang="en-US" sz="3000"/>
              <a:t>Goal: Share developments, strengthen collaboration</a:t>
            </a:r>
          </a:p>
          <a:p>
            <a:pPr>
              <a:buClrTx/>
            </a:pPr>
            <a:r>
              <a:rPr lang="en-US" sz="3000"/>
              <a:t>Focus: Education, research &amp; action on Trafficking in Human Beings (THB)</a:t>
            </a:r>
          </a:p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C52E07B-5C87-2F6E-64FC-CD24F8514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4000" b="1" err="1"/>
              <a:t>Welcome</a:t>
            </a:r>
            <a:r>
              <a:rPr lang="nl-NL" sz="4000" b="1"/>
              <a:t> &amp; </a:t>
            </a:r>
            <a:r>
              <a:rPr lang="nl-NL" sz="4000" b="1" err="1"/>
              <a:t>introduction</a:t>
            </a:r>
            <a:endParaRPr lang="nl-NL" sz="4000" b="1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E1520C0-24D3-F7A7-BDF9-8A4F9EDCA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766" y="5909586"/>
            <a:ext cx="3361137" cy="76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F887F13-7E7D-2F7F-8A34-4713CCF26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/>
          </a:bodyPr>
          <a:lstStyle/>
          <a:p>
            <a:pPr>
              <a:lnSpc>
                <a:spcPct val="100000"/>
              </a:lnSpc>
              <a:buClrTx/>
            </a:pPr>
            <a:r>
              <a:rPr lang="nl-NL" sz="3000">
                <a:latin typeface="Garamond"/>
              </a:rPr>
              <a:t>40,000 </a:t>
            </a:r>
            <a:r>
              <a:rPr lang="nl-NL" sz="3000" err="1">
                <a:latin typeface="Garamond"/>
              </a:rPr>
              <a:t>students</a:t>
            </a:r>
            <a:endParaRPr lang="nl-NL" err="1"/>
          </a:p>
          <a:p>
            <a:pPr>
              <a:lnSpc>
                <a:spcPct val="100000"/>
              </a:lnSpc>
              <a:buClrTx/>
            </a:pPr>
            <a:r>
              <a:rPr lang="nl-NL" sz="3000">
                <a:latin typeface="Garamond"/>
              </a:rPr>
              <a:t>66 </a:t>
            </a:r>
            <a:r>
              <a:rPr lang="nl-NL" sz="3000" err="1">
                <a:latin typeface="Garamond"/>
              </a:rPr>
              <a:t>bachelor’s</a:t>
            </a:r>
            <a:r>
              <a:rPr lang="nl-NL" sz="3000">
                <a:latin typeface="Garamond"/>
              </a:rPr>
              <a:t>, 26 </a:t>
            </a:r>
            <a:r>
              <a:rPr lang="nl-NL" sz="3000" err="1">
                <a:latin typeface="Garamond"/>
              </a:rPr>
              <a:t>master’s</a:t>
            </a:r>
            <a:r>
              <a:rPr lang="nl-NL" sz="3000">
                <a:latin typeface="Garamond"/>
              </a:rPr>
              <a:t>, </a:t>
            </a:r>
            <a:br>
              <a:rPr lang="nl-NL" sz="3000"/>
            </a:br>
            <a:r>
              <a:rPr lang="nl-NL" sz="3000">
                <a:latin typeface="Garamond"/>
              </a:rPr>
              <a:t>34 </a:t>
            </a:r>
            <a:r>
              <a:rPr lang="nl-NL" sz="3000" err="1">
                <a:latin typeface="Garamond"/>
              </a:rPr>
              <a:t>associate</a:t>
            </a:r>
            <a:r>
              <a:rPr lang="nl-NL" sz="3000">
                <a:latin typeface="Garamond"/>
              </a:rPr>
              <a:t> </a:t>
            </a:r>
            <a:r>
              <a:rPr lang="nl-NL" sz="3000" err="1">
                <a:latin typeface="Garamond"/>
              </a:rPr>
              <a:t>degree</a:t>
            </a:r>
            <a:r>
              <a:rPr lang="nl-NL" sz="3000">
                <a:latin typeface="Garamond"/>
              </a:rPr>
              <a:t> programs</a:t>
            </a:r>
            <a:endParaRPr lang="nl-NL"/>
          </a:p>
          <a:p>
            <a:pPr>
              <a:lnSpc>
                <a:spcPct val="100000"/>
              </a:lnSpc>
              <a:buClrTx/>
            </a:pPr>
            <a:r>
              <a:rPr lang="nl-NL" sz="3000"/>
              <a:t>Strong </a:t>
            </a:r>
            <a:r>
              <a:rPr lang="nl-NL" sz="3000" err="1"/>
              <a:t>practice-based</a:t>
            </a:r>
            <a:r>
              <a:rPr lang="nl-NL" sz="3000"/>
              <a:t> </a:t>
            </a:r>
            <a:r>
              <a:rPr lang="nl-NL" sz="3000" err="1"/>
              <a:t>education</a:t>
            </a:r>
            <a:r>
              <a:rPr lang="nl-NL" sz="3000"/>
              <a:t> model</a:t>
            </a:r>
          </a:p>
          <a:p>
            <a:pPr>
              <a:lnSpc>
                <a:spcPct val="100000"/>
              </a:lnSpc>
              <a:buClrTx/>
            </a:pPr>
            <a:r>
              <a:rPr lang="nl-NL" sz="3000">
                <a:latin typeface="Garamond"/>
              </a:rPr>
              <a:t>Minor THB </a:t>
            </a:r>
            <a:r>
              <a:rPr lang="nl-NL" sz="3000" err="1">
                <a:latin typeface="Garamond"/>
              </a:rPr>
              <a:t>since</a:t>
            </a:r>
            <a:r>
              <a:rPr lang="nl-NL" sz="3000">
                <a:latin typeface="Garamond"/>
              </a:rPr>
              <a:t> 2019, 75 </a:t>
            </a:r>
            <a:r>
              <a:rPr lang="nl-NL" sz="3000" err="1">
                <a:latin typeface="Garamond"/>
              </a:rPr>
              <a:t>students</a:t>
            </a:r>
            <a:r>
              <a:rPr lang="nl-NL" sz="3000">
                <a:latin typeface="Garamond"/>
              </a:rPr>
              <a:t> </a:t>
            </a:r>
            <a:r>
              <a:rPr lang="nl-NL" sz="3000" err="1">
                <a:latin typeface="Garamond"/>
              </a:rPr>
              <a:t>from</a:t>
            </a:r>
            <a:r>
              <a:rPr lang="nl-NL" sz="3000">
                <a:latin typeface="Garamond"/>
              </a:rPr>
              <a:t> different </a:t>
            </a:r>
            <a:r>
              <a:rPr lang="nl-NL" sz="3000" err="1">
                <a:latin typeface="Garamond"/>
              </a:rPr>
              <a:t>universities</a:t>
            </a:r>
            <a:r>
              <a:rPr lang="nl-NL" sz="3000">
                <a:latin typeface="Garamond"/>
              </a:rPr>
              <a:t> per </a:t>
            </a:r>
            <a:r>
              <a:rPr lang="nl-NL" sz="3000" err="1">
                <a:latin typeface="Garamond"/>
              </a:rPr>
              <a:t>year</a:t>
            </a:r>
            <a:r>
              <a:rPr lang="nl-NL" sz="3000">
                <a:latin typeface="Garamond"/>
              </a:rPr>
              <a:t>, 30 EC</a:t>
            </a:r>
            <a:endParaRPr lang="nl-NL" sz="3000"/>
          </a:p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C52E07B-5C87-2F6E-64FC-CD24F8514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4000" b="1" err="1"/>
              <a:t>Who</a:t>
            </a:r>
            <a:r>
              <a:rPr lang="nl-NL" sz="4000" b="1"/>
              <a:t> we are (RUAS)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E1520C0-24D3-F7A7-BDF9-8A4F9EDCA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766" y="5909586"/>
            <a:ext cx="3361137" cy="76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2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F887F13-7E7D-2F7F-8A34-4713CCF26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buClrTx/>
            </a:pPr>
            <a:r>
              <a:rPr lang="en-US" sz="3200">
                <a:latin typeface="+mj-lt"/>
                <a:cs typeface="Poppins" panose="00000500000000000000" pitchFamily="2" charset="0"/>
              </a:rPr>
              <a:t>Expose hidden issues in THB</a:t>
            </a:r>
          </a:p>
          <a:p>
            <a:pPr>
              <a:lnSpc>
                <a:spcPct val="100000"/>
              </a:lnSpc>
              <a:buClrTx/>
            </a:pPr>
            <a:r>
              <a:rPr lang="en-US" sz="3200">
                <a:latin typeface="+mj-lt"/>
                <a:cs typeface="Poppins" panose="00000500000000000000" pitchFamily="2" charset="0"/>
              </a:rPr>
              <a:t>Train professionals to detect, collaborate, act</a:t>
            </a:r>
          </a:p>
          <a:p>
            <a:pPr>
              <a:lnSpc>
                <a:spcPct val="100000"/>
              </a:lnSpc>
              <a:buClrTx/>
            </a:pPr>
            <a:r>
              <a:rPr lang="en-US" sz="3200">
                <a:latin typeface="+mj-lt"/>
                <a:cs typeface="Poppins" panose="00000500000000000000" pitchFamily="2" charset="0"/>
              </a:rPr>
              <a:t>Strengthen field practice through education &amp; research</a:t>
            </a:r>
          </a:p>
          <a:p>
            <a:pPr>
              <a:lnSpc>
                <a:spcPct val="100000"/>
              </a:lnSpc>
              <a:buClrTx/>
            </a:pPr>
            <a:r>
              <a:rPr lang="en-US" sz="3200">
                <a:latin typeface="+mj-lt"/>
                <a:cs typeface="Poppins" panose="00000500000000000000" pitchFamily="2" charset="0"/>
              </a:rPr>
              <a:t>Support predictive policing (e.g., geo-visualization)</a:t>
            </a:r>
          </a:p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C52E07B-5C87-2F6E-64FC-CD24F8514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4000" b="1" err="1"/>
              <a:t>Main</a:t>
            </a:r>
            <a:r>
              <a:rPr lang="nl-NL" sz="4000" b="1"/>
              <a:t> </a:t>
            </a:r>
            <a:r>
              <a:rPr lang="nl-NL" sz="4000" b="1" err="1"/>
              <a:t>objectives</a:t>
            </a:r>
            <a:endParaRPr lang="nl-NL" sz="4000" b="1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E1520C0-24D3-F7A7-BDF9-8A4F9EDCA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766" y="5909586"/>
            <a:ext cx="3361137" cy="76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9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F887F13-7E7D-2F7F-8A34-4713CCF262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buClrTx/>
              <a:buFont typeface="Garamond" panose="02020404030301010803" pitchFamily="18" charset="0"/>
              <a:buChar char="•"/>
            </a:pPr>
            <a:r>
              <a:rPr lang="en-US" sz="2500">
                <a:cs typeface="Poppins" panose="00000500000000000000" pitchFamily="2" charset="0"/>
              </a:rPr>
              <a:t>Joint initiative with Dutch National Police</a:t>
            </a:r>
          </a:p>
          <a:p>
            <a:pPr>
              <a:lnSpc>
                <a:spcPct val="100000"/>
              </a:lnSpc>
              <a:buClrTx/>
              <a:buFont typeface="Garamond" panose="02020404030301010803" pitchFamily="18" charset="0"/>
              <a:buChar char="•"/>
            </a:pPr>
            <a:r>
              <a:rPr lang="en-US" sz="2500">
                <a:cs typeface="Poppins" panose="00000500000000000000" pitchFamily="2" charset="0"/>
              </a:rPr>
              <a:t>Centralizing knowledge on THB: research, education, practice</a:t>
            </a:r>
          </a:p>
          <a:p>
            <a:pPr>
              <a:lnSpc>
                <a:spcPct val="100000"/>
              </a:lnSpc>
              <a:buClrTx/>
              <a:buFont typeface="Garamond" panose="02020404030301010803" pitchFamily="18" charset="0"/>
              <a:buChar char="•"/>
            </a:pPr>
            <a:r>
              <a:rPr lang="en-US" sz="2500">
                <a:cs typeface="Poppins" panose="00000500000000000000" pitchFamily="2" charset="0"/>
              </a:rPr>
              <a:t>Focus: Criminal exploitation &amp; social dimensions</a:t>
            </a:r>
          </a:p>
          <a:p>
            <a:pPr>
              <a:lnSpc>
                <a:spcPct val="100000"/>
              </a:lnSpc>
              <a:buClrTx/>
              <a:buFont typeface="Garamond" panose="02020404030301010803" pitchFamily="18" charset="0"/>
              <a:buChar char="•"/>
            </a:pPr>
            <a:r>
              <a:rPr lang="en-US" sz="2500">
                <a:cs typeface="Poppins" panose="00000500000000000000" pitchFamily="2" charset="0"/>
              </a:rPr>
              <a:t>Connect: Care – Safety – Research – Education – Practice</a:t>
            </a:r>
          </a:p>
          <a:p>
            <a:endParaRPr lang="nl-NL" sz="250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C52E07B-5C87-2F6E-64FC-CD24F8514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4000" b="1" err="1">
                <a:latin typeface="Garamond" panose="02020404030301010803" pitchFamily="18" charset="0"/>
              </a:rPr>
              <a:t>Why</a:t>
            </a:r>
            <a:r>
              <a:rPr lang="nl-NL" sz="4000" b="1">
                <a:latin typeface="Garamond" panose="02020404030301010803" pitchFamily="18" charset="0"/>
              </a:rPr>
              <a:t> a </a:t>
            </a:r>
            <a:r>
              <a:rPr lang="nl-NL" sz="4000" b="1" err="1">
                <a:latin typeface="Garamond" panose="02020404030301010803" pitchFamily="18" charset="0"/>
              </a:rPr>
              <a:t>centre</a:t>
            </a:r>
            <a:r>
              <a:rPr lang="nl-NL" sz="4000" b="1">
                <a:latin typeface="Garamond" panose="02020404030301010803" pitchFamily="18" charset="0"/>
              </a:rPr>
              <a:t> </a:t>
            </a:r>
            <a:r>
              <a:rPr lang="nl-NL" sz="4000" b="1" err="1">
                <a:latin typeface="Garamond" panose="02020404030301010803" pitchFamily="18" charset="0"/>
              </a:rPr>
              <a:t>for</a:t>
            </a:r>
            <a:r>
              <a:rPr lang="nl-NL" sz="4000" b="1">
                <a:latin typeface="Garamond" panose="02020404030301010803" pitchFamily="18" charset="0"/>
              </a:rPr>
              <a:t> </a:t>
            </a:r>
            <a:r>
              <a:rPr lang="nl-NL" sz="4000" b="1" err="1">
                <a:latin typeface="Garamond" panose="02020404030301010803" pitchFamily="18" charset="0"/>
              </a:rPr>
              <a:t>education</a:t>
            </a:r>
            <a:r>
              <a:rPr lang="nl-NL" sz="4000" b="1">
                <a:latin typeface="Garamond" panose="02020404030301010803" pitchFamily="18" charset="0"/>
              </a:rPr>
              <a:t> &amp; THB?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E1520C0-24D3-F7A7-BDF9-8A4F9EDCA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766" y="5909586"/>
            <a:ext cx="3361137" cy="766971"/>
          </a:xfrm>
          <a:prstGeom prst="rect">
            <a:avLst/>
          </a:prstGeom>
        </p:spPr>
      </p:pic>
      <p:pic>
        <p:nvPicPr>
          <p:cNvPr id="6" name="Afbeelding 5" descr="Afbeelding met buitenshuis, boom, in de binnenstad, Stedelijk gebied">
            <a:extLst>
              <a:ext uri="{FF2B5EF4-FFF2-40B4-BE49-F238E27FC236}">
                <a16:creationId xmlns:a16="http://schemas.microsoft.com/office/drawing/2014/main" id="{8809CD14-AD7B-64D7-EC4A-EA0D3488A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568" y="1275159"/>
            <a:ext cx="2637575" cy="3955590"/>
          </a:xfrm>
          <a:prstGeom prst="rect">
            <a:avLst/>
          </a:prstGeom>
        </p:spPr>
      </p:pic>
      <p:sp>
        <p:nvSpPr>
          <p:cNvPr id="7" name="Titel 2">
            <a:extLst>
              <a:ext uri="{FF2B5EF4-FFF2-40B4-BE49-F238E27FC236}">
                <a16:creationId xmlns:a16="http://schemas.microsoft.com/office/drawing/2014/main" id="{989843F1-31A5-18BA-29AB-82D2B5728AC5}"/>
              </a:ext>
            </a:extLst>
          </p:cNvPr>
          <p:cNvSpPr txBox="1">
            <a:spLocks/>
          </p:cNvSpPr>
          <p:nvPr/>
        </p:nvSpPr>
        <p:spPr>
          <a:xfrm>
            <a:off x="10144091" y="6068996"/>
            <a:ext cx="11104850" cy="1029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>
                    <a:lumMod val="95000"/>
                  </a:schemeClr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nl-NL" sz="1050" b="0">
                <a:solidFill>
                  <a:srgbClr val="0033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Foto:  Iris van den Broek</a:t>
            </a:r>
          </a:p>
        </p:txBody>
      </p:sp>
    </p:spTree>
    <p:extLst>
      <p:ext uri="{BB962C8B-B14F-4D97-AF65-F5344CB8AC3E}">
        <p14:creationId xmlns:p14="http://schemas.microsoft.com/office/powerpoint/2010/main" val="71524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F887F13-7E7D-2F7F-8A34-4713CCF26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/>
          </a:bodyPr>
          <a:lstStyle/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nl-NL" sz="3200" err="1">
                <a:latin typeface="+mj-lt"/>
                <a:cs typeface="Poppins"/>
              </a:rPr>
              <a:t>Expand</a:t>
            </a:r>
            <a:r>
              <a:rPr lang="nl-NL" sz="3200">
                <a:latin typeface="+mj-lt"/>
                <a:cs typeface="Poppins"/>
              </a:rPr>
              <a:t> </a:t>
            </a:r>
            <a:r>
              <a:rPr lang="nl-NL" sz="3200" err="1">
                <a:latin typeface="+mj-lt"/>
                <a:cs typeface="Poppins"/>
              </a:rPr>
              <a:t>and</a:t>
            </a:r>
            <a:r>
              <a:rPr lang="nl-NL" sz="3200">
                <a:latin typeface="+mj-lt"/>
                <a:cs typeface="Poppins"/>
              </a:rPr>
              <a:t> </a:t>
            </a:r>
            <a:r>
              <a:rPr lang="nl-NL" sz="3200" err="1">
                <a:latin typeface="+mj-lt"/>
                <a:cs typeface="Poppins"/>
              </a:rPr>
              <a:t>internationalise</a:t>
            </a:r>
            <a:r>
              <a:rPr lang="nl-NL" sz="3200">
                <a:latin typeface="+mj-lt"/>
                <a:cs typeface="Poppins"/>
              </a:rPr>
              <a:t> </a:t>
            </a:r>
            <a:r>
              <a:rPr lang="nl-NL" sz="3200" err="1">
                <a:latin typeface="+mj-lt"/>
                <a:cs typeface="Poppins"/>
              </a:rPr>
              <a:t>current</a:t>
            </a:r>
            <a:r>
              <a:rPr lang="nl-NL" sz="3200">
                <a:latin typeface="+mj-lt"/>
                <a:cs typeface="Poppins"/>
              </a:rPr>
              <a:t> minor (2025-2026)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nl-NL" sz="3200" err="1">
                <a:latin typeface="+mj-lt"/>
                <a:cs typeface="Poppins" panose="00000500000000000000" pitchFamily="2" charset="0"/>
              </a:rPr>
              <a:t>Launch</a:t>
            </a:r>
            <a:r>
              <a:rPr lang="nl-NL" sz="3200">
                <a:latin typeface="+mj-lt"/>
                <a:cs typeface="Poppins" panose="00000500000000000000" pitchFamily="2" charset="0"/>
              </a:rPr>
              <a:t> </a:t>
            </a:r>
            <a:r>
              <a:rPr lang="nl-NL" sz="3200" err="1">
                <a:latin typeface="+mj-lt"/>
                <a:cs typeface="Poppins" panose="00000500000000000000" pitchFamily="2" charset="0"/>
              </a:rPr>
              <a:t>international</a:t>
            </a:r>
            <a:r>
              <a:rPr lang="nl-NL" sz="3200">
                <a:latin typeface="+mj-lt"/>
                <a:cs typeface="Poppins" panose="00000500000000000000" pitchFamily="2" charset="0"/>
              </a:rPr>
              <a:t> minor (2026–2027)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nl-NL" sz="3200" err="1">
                <a:latin typeface="+mj-lt"/>
                <a:cs typeface="Poppins"/>
              </a:rPr>
              <a:t>Collaborations</a:t>
            </a:r>
            <a:r>
              <a:rPr lang="nl-NL" sz="3200">
                <a:latin typeface="+mj-lt"/>
                <a:cs typeface="Poppins"/>
              </a:rPr>
              <a:t>: Georgia, Hungary, Moldova, Poland, Romania </a:t>
            </a:r>
            <a:r>
              <a:rPr lang="nl-NL" sz="3200" err="1">
                <a:latin typeface="+mj-lt"/>
                <a:cs typeface="Poppins"/>
              </a:rPr>
              <a:t>and</a:t>
            </a:r>
            <a:r>
              <a:rPr lang="nl-NL" sz="3200">
                <a:latin typeface="+mj-lt"/>
                <a:cs typeface="Poppins"/>
              </a:rPr>
              <a:t> </a:t>
            </a:r>
            <a:r>
              <a:rPr lang="nl-NL" sz="3200" err="1">
                <a:latin typeface="+mj-lt"/>
                <a:cs typeface="Poppins"/>
              </a:rPr>
              <a:t>others</a:t>
            </a:r>
            <a:endParaRPr lang="nl-NL" sz="3200" err="1">
              <a:latin typeface="+mj-lt"/>
              <a:cs typeface="Poppins" panose="00000500000000000000" pitchFamily="2" charset="0"/>
            </a:endParaRP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nl-NL" sz="3200">
                <a:latin typeface="+mj-lt"/>
                <a:cs typeface="Poppins" panose="00000500000000000000" pitchFamily="2" charset="0"/>
              </a:rPr>
              <a:t>Student &amp; </a:t>
            </a:r>
            <a:r>
              <a:rPr lang="nl-NL" sz="3200" err="1">
                <a:latin typeface="+mj-lt"/>
                <a:cs typeface="Poppins" panose="00000500000000000000" pitchFamily="2" charset="0"/>
              </a:rPr>
              <a:t>staff</a:t>
            </a:r>
            <a:r>
              <a:rPr lang="nl-NL" sz="3200">
                <a:latin typeface="+mj-lt"/>
                <a:cs typeface="Poppins" panose="00000500000000000000" pitchFamily="2" charset="0"/>
              </a:rPr>
              <a:t> exchanges | Joint </a:t>
            </a:r>
            <a:r>
              <a:rPr lang="nl-NL" sz="3200" err="1">
                <a:latin typeface="+mj-lt"/>
                <a:cs typeface="Poppins" panose="00000500000000000000" pitchFamily="2" charset="0"/>
              </a:rPr>
              <a:t>publications</a:t>
            </a:r>
            <a:endParaRPr lang="nl-NL" sz="3200">
              <a:latin typeface="+mj-lt"/>
              <a:cs typeface="Poppins" panose="00000500000000000000" pitchFamily="2" charset="0"/>
            </a:endParaRPr>
          </a:p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C52E07B-5C87-2F6E-64FC-CD24F8514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4000" b="1" err="1"/>
              <a:t>Key</a:t>
            </a:r>
            <a:r>
              <a:rPr lang="nl-NL" sz="4000" b="1"/>
              <a:t> </a:t>
            </a:r>
            <a:r>
              <a:rPr lang="nl-NL" sz="4000" b="1" err="1"/>
              <a:t>activities</a:t>
            </a:r>
            <a:endParaRPr lang="nl-NL" sz="4000" b="1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E1520C0-24D3-F7A7-BDF9-8A4F9EDCA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766" y="5909586"/>
            <a:ext cx="3361137" cy="76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F887F13-7E7D-2F7F-8A34-4713CCF26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10" y="1519200"/>
            <a:ext cx="7149548" cy="3633825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buClrTx/>
            </a:pPr>
            <a:r>
              <a:rPr lang="nl-NL" sz="2800" err="1">
                <a:latin typeface="+mj-lt"/>
                <a:cs typeface="Poppins" panose="00000500000000000000" pitchFamily="2" charset="0"/>
              </a:rPr>
              <a:t>Empower</a:t>
            </a:r>
            <a:r>
              <a:rPr lang="nl-NL" sz="2800">
                <a:latin typeface="+mj-lt"/>
                <a:cs typeface="Poppins" panose="00000500000000000000" pitchFamily="2" charset="0"/>
              </a:rPr>
              <a:t> </a:t>
            </a:r>
            <a:r>
              <a:rPr lang="nl-NL" sz="2800" err="1">
                <a:latin typeface="+mj-lt"/>
                <a:cs typeface="Poppins" panose="00000500000000000000" pitchFamily="2" charset="0"/>
              </a:rPr>
              <a:t>victims</a:t>
            </a:r>
            <a:r>
              <a:rPr lang="nl-NL" sz="2800">
                <a:latin typeface="+mj-lt"/>
                <a:cs typeface="Poppins" panose="00000500000000000000" pitchFamily="2" charset="0"/>
              </a:rPr>
              <a:t> | </a:t>
            </a:r>
            <a:r>
              <a:rPr lang="nl-NL" sz="2800" err="1">
                <a:latin typeface="+mj-lt"/>
                <a:cs typeface="Poppins" panose="00000500000000000000" pitchFamily="2" charset="0"/>
              </a:rPr>
              <a:t>Resocialize</a:t>
            </a:r>
            <a:r>
              <a:rPr lang="nl-NL" sz="2800">
                <a:latin typeface="+mj-lt"/>
                <a:cs typeface="Poppins" panose="00000500000000000000" pitchFamily="2" charset="0"/>
              </a:rPr>
              <a:t> </a:t>
            </a:r>
            <a:r>
              <a:rPr lang="nl-NL" sz="2800" err="1">
                <a:latin typeface="+mj-lt"/>
                <a:cs typeface="Poppins" panose="00000500000000000000" pitchFamily="2" charset="0"/>
              </a:rPr>
              <a:t>perpetrators</a:t>
            </a:r>
            <a:endParaRPr lang="nl-NL" sz="2800">
              <a:latin typeface="+mj-lt"/>
              <a:cs typeface="Poppins" panose="00000500000000000000" pitchFamily="2" charset="0"/>
            </a:endParaRPr>
          </a:p>
          <a:p>
            <a:pPr>
              <a:lnSpc>
                <a:spcPct val="120000"/>
              </a:lnSpc>
              <a:buClrTx/>
            </a:pPr>
            <a:r>
              <a:rPr lang="nl-NL" sz="2800" err="1">
                <a:latin typeface="+mj-lt"/>
                <a:cs typeface="Poppins" panose="00000500000000000000" pitchFamily="2" charset="0"/>
              </a:rPr>
              <a:t>Preventive</a:t>
            </a:r>
            <a:r>
              <a:rPr lang="nl-NL" sz="2800">
                <a:latin typeface="+mj-lt"/>
                <a:cs typeface="Poppins" panose="00000500000000000000" pitchFamily="2" charset="0"/>
              </a:rPr>
              <a:t>, data-</a:t>
            </a:r>
            <a:r>
              <a:rPr lang="nl-NL" sz="2800" err="1">
                <a:latin typeface="+mj-lt"/>
                <a:cs typeface="Poppins" panose="00000500000000000000" pitchFamily="2" charset="0"/>
              </a:rPr>
              <a:t>driven</a:t>
            </a:r>
            <a:r>
              <a:rPr lang="nl-NL" sz="2800">
                <a:latin typeface="+mj-lt"/>
                <a:cs typeface="Poppins" panose="00000500000000000000" pitchFamily="2" charset="0"/>
              </a:rPr>
              <a:t> approach</a:t>
            </a:r>
          </a:p>
          <a:p>
            <a:pPr>
              <a:lnSpc>
                <a:spcPct val="120000"/>
              </a:lnSpc>
              <a:buClrTx/>
            </a:pPr>
            <a:r>
              <a:rPr lang="nl-NL" sz="2800">
                <a:latin typeface="+mj-lt"/>
                <a:cs typeface="Poppins" panose="00000500000000000000" pitchFamily="2" charset="0"/>
              </a:rPr>
              <a:t>Train </a:t>
            </a:r>
            <a:r>
              <a:rPr lang="nl-NL" sz="2800" err="1">
                <a:latin typeface="+mj-lt"/>
                <a:cs typeface="Poppins" panose="00000500000000000000" pitchFamily="2" charset="0"/>
              </a:rPr>
              <a:t>transdisciplinary</a:t>
            </a:r>
            <a:r>
              <a:rPr lang="nl-NL" sz="2800">
                <a:latin typeface="+mj-lt"/>
                <a:cs typeface="Poppins" panose="00000500000000000000" pitchFamily="2" charset="0"/>
              </a:rPr>
              <a:t> professionals</a:t>
            </a:r>
          </a:p>
          <a:p>
            <a:pPr>
              <a:lnSpc>
                <a:spcPct val="120000"/>
              </a:lnSpc>
              <a:buClrTx/>
            </a:pPr>
            <a:r>
              <a:rPr lang="nl-NL" sz="2800" err="1">
                <a:latin typeface="+mj-lt"/>
                <a:cs typeface="Poppins" panose="00000500000000000000" pitchFamily="2" charset="0"/>
              </a:rPr>
              <a:t>Stronger</a:t>
            </a:r>
            <a:r>
              <a:rPr lang="nl-NL" sz="2800">
                <a:latin typeface="+mj-lt"/>
                <a:cs typeface="Poppins" panose="00000500000000000000" pitchFamily="2" charset="0"/>
              </a:rPr>
              <a:t> </a:t>
            </a:r>
            <a:r>
              <a:rPr lang="nl-NL" sz="2800" err="1">
                <a:latin typeface="+mj-lt"/>
                <a:cs typeface="Poppins" panose="00000500000000000000" pitchFamily="2" charset="0"/>
              </a:rPr>
              <a:t>knowledge</a:t>
            </a:r>
            <a:r>
              <a:rPr lang="nl-NL" sz="2800">
                <a:latin typeface="+mj-lt"/>
                <a:cs typeface="Poppins" panose="00000500000000000000" pitchFamily="2" charset="0"/>
              </a:rPr>
              <a:t> exchange </a:t>
            </a:r>
            <a:r>
              <a:rPr lang="nl-NL" sz="2800" err="1">
                <a:latin typeface="+mj-lt"/>
                <a:cs typeface="Poppins" panose="00000500000000000000" pitchFamily="2" charset="0"/>
              </a:rPr>
              <a:t>with</a:t>
            </a:r>
            <a:r>
              <a:rPr lang="nl-NL" sz="2800">
                <a:latin typeface="+mj-lt"/>
                <a:cs typeface="Poppins" panose="00000500000000000000" pitchFamily="2" charset="0"/>
              </a:rPr>
              <a:t> chain partners</a:t>
            </a:r>
          </a:p>
          <a:p>
            <a:pPr>
              <a:lnSpc>
                <a:spcPct val="120000"/>
              </a:lnSpc>
              <a:buClrTx/>
            </a:pPr>
            <a:r>
              <a:rPr lang="nl-NL" sz="2800" err="1">
                <a:latin typeface="+mj-lt"/>
                <a:cs typeface="Poppins" panose="00000500000000000000" pitchFamily="2" charset="0"/>
              </a:rPr>
              <a:t>Involve</a:t>
            </a:r>
            <a:r>
              <a:rPr lang="nl-NL" sz="2800">
                <a:latin typeface="+mj-lt"/>
                <a:cs typeface="Poppins" panose="00000500000000000000" pitchFamily="2" charset="0"/>
              </a:rPr>
              <a:t> </a:t>
            </a:r>
            <a:r>
              <a:rPr lang="nl-NL" sz="2800" err="1">
                <a:latin typeface="+mj-lt"/>
                <a:cs typeface="Poppins" panose="00000500000000000000" pitchFamily="2" charset="0"/>
              </a:rPr>
              <a:t>vulnerable</a:t>
            </a:r>
            <a:r>
              <a:rPr lang="nl-NL" sz="2800">
                <a:latin typeface="+mj-lt"/>
                <a:cs typeface="Poppins" panose="00000500000000000000" pitchFamily="2" charset="0"/>
              </a:rPr>
              <a:t> </a:t>
            </a:r>
            <a:r>
              <a:rPr lang="nl-NL" sz="2800" err="1">
                <a:latin typeface="+mj-lt"/>
                <a:cs typeface="Poppins" panose="00000500000000000000" pitchFamily="2" charset="0"/>
              </a:rPr>
              <a:t>communities</a:t>
            </a:r>
            <a:endParaRPr lang="nl-NL" sz="2800">
              <a:latin typeface="+mj-lt"/>
              <a:cs typeface="Poppins" panose="00000500000000000000" pitchFamily="2" charset="0"/>
            </a:endParaRPr>
          </a:p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C52E07B-5C87-2F6E-64FC-CD24F8514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4000" b="1" err="1"/>
              <a:t>Our</a:t>
            </a:r>
            <a:r>
              <a:rPr lang="nl-NL" sz="4000" b="1"/>
              <a:t> </a:t>
            </a:r>
            <a:r>
              <a:rPr lang="nl-NL" sz="4000" b="1" err="1"/>
              <a:t>vision</a:t>
            </a:r>
            <a:endParaRPr lang="nl-NL" sz="4000" b="1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E1520C0-24D3-F7A7-BDF9-8A4F9EDCA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1766" y="5909586"/>
            <a:ext cx="3361137" cy="766971"/>
          </a:xfrm>
          <a:prstGeom prst="rect">
            <a:avLst/>
          </a:prstGeom>
        </p:spPr>
      </p:pic>
      <p:pic>
        <p:nvPicPr>
          <p:cNvPr id="6" name="Afbeelding 5" descr="Afbeelding met buitenshuis, boom, wiel, Landvoertuig&#10;&#10;Door AI gegenereerde inhoud is mogelijk onjuist.">
            <a:extLst>
              <a:ext uri="{FF2B5EF4-FFF2-40B4-BE49-F238E27FC236}">
                <a16:creationId xmlns:a16="http://schemas.microsoft.com/office/drawing/2014/main" id="{2E211D20-5636-584C-91CD-33BA70084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5351" y="993601"/>
            <a:ext cx="4090100" cy="415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1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F887F13-7E7D-2F7F-8A34-4713CCF26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67" y="2031101"/>
            <a:ext cx="11158526" cy="3878486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457200" indent="-4572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tx1"/>
                </a:solidFill>
                <a:latin typeface="Garamond"/>
                <a:cs typeface="Poppins"/>
              </a:rPr>
              <a:t>The Expertise Centre offers added value in research &amp; prevention</a:t>
            </a:r>
          </a:p>
          <a:p>
            <a:pPr marL="457200" indent="-4572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tx1"/>
                </a:solidFill>
                <a:latin typeface="Garamond"/>
                <a:cs typeface="Poppins"/>
              </a:rPr>
              <a:t>Let’s collaborate across borders for effective THB solutions</a:t>
            </a:r>
          </a:p>
          <a:p>
            <a:pPr marL="457200" indent="-4572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tx1"/>
                </a:solidFill>
                <a:latin typeface="Garamond"/>
                <a:cs typeface="Poppins"/>
              </a:rPr>
              <a:t>Join us in shaping the future of anti-trafficking education</a:t>
            </a:r>
          </a:p>
          <a:p>
            <a:pPr marL="457200" indent="-457200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tx1"/>
                </a:solidFill>
                <a:latin typeface="Garamond"/>
                <a:cs typeface="Poppins"/>
              </a:rPr>
              <a:t>If you are interested to in doing this together: let’s meet directly after the </a:t>
            </a:r>
            <a:r>
              <a:rPr lang="en-US" sz="3200" err="1">
                <a:solidFill>
                  <a:schemeClr val="tx1"/>
                </a:solidFill>
                <a:latin typeface="Garamond"/>
                <a:cs typeface="Poppins"/>
              </a:rPr>
              <a:t>programme</a:t>
            </a:r>
            <a:r>
              <a:rPr lang="en-US" sz="3200">
                <a:solidFill>
                  <a:schemeClr val="tx1"/>
                </a:solidFill>
                <a:latin typeface="Garamond"/>
                <a:cs typeface="Poppins"/>
              </a:rPr>
              <a:t> at 15.30.</a:t>
            </a:r>
          </a:p>
          <a:p>
            <a:pPr marL="457200" indent="-457200">
              <a:lnSpc>
                <a:spcPct val="100000"/>
              </a:lnSpc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tx1"/>
                </a:solidFill>
                <a:latin typeface="Garamond"/>
                <a:cs typeface="Poppins"/>
              </a:rPr>
              <a:t>Thank you for your attention</a:t>
            </a:r>
          </a:p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C52E07B-5C87-2F6E-64FC-CD24F851496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4000" b="1" err="1">
                <a:latin typeface="Garamond" panose="02020404030301010803" pitchFamily="18" charset="0"/>
              </a:rPr>
              <a:t>Closing</a:t>
            </a:r>
            <a:r>
              <a:rPr lang="nl-NL" sz="4000" b="1">
                <a:latin typeface="Garamond" panose="02020404030301010803" pitchFamily="18" charset="0"/>
              </a:rPr>
              <a:t> </a:t>
            </a:r>
            <a:r>
              <a:rPr lang="nl-NL" sz="4000" b="1" err="1">
                <a:latin typeface="Garamond" panose="02020404030301010803" pitchFamily="18" charset="0"/>
              </a:rPr>
              <a:t>invitation</a:t>
            </a:r>
            <a:endParaRPr lang="nl-NL" sz="4000" b="1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12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KFIA_tajekoztatasi_nyilvanossagi_kotelezettsegek_program_eloadas_2019_EN" id="{252ECD53-49D6-4FB6-A808-886D2DFC9C23}" vid="{81C2049C-4BB9-4C99-A8C1-4A97E92A7564}"/>
    </a:ext>
  </a:extLst>
</a:theme>
</file>

<file path=ppt/theme/theme2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éni 2. séma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KFIA_tajekoztatasi_nyilvanossagi_kotelezettsegek_program_eloadas_2019_EN" id="{252ECD53-49D6-4FB6-A808-886D2DFC9C23}" vid="{A2E64DC0-CF9F-42B7-9F53-D4560595A3A8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F0F5AC3E02E245AB130A1B053B4EEB" ma:contentTypeVersion="11" ma:contentTypeDescription="Create a new document." ma:contentTypeScope="" ma:versionID="f59e4f7f8c264f3153c20781bf9d2661">
  <xsd:schema xmlns:xsd="http://www.w3.org/2001/XMLSchema" xmlns:xs="http://www.w3.org/2001/XMLSchema" xmlns:p="http://schemas.microsoft.com/office/2006/metadata/properties" xmlns:ns2="6a282629-c81f-4fcb-895c-c87f2c993cd3" xmlns:ns3="25df13e9-3270-43ca-8d82-9a34727f8fa5" targetNamespace="http://schemas.microsoft.com/office/2006/metadata/properties" ma:root="true" ma:fieldsID="343bafad95683ee1cfdc5bdc26b1ed5e" ns2:_="" ns3:_="">
    <xsd:import namespace="6a282629-c81f-4fcb-895c-c87f2c993cd3"/>
    <xsd:import namespace="25df13e9-3270-43ca-8d82-9a34727f8f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282629-c81f-4fcb-895c-c87f2c993c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5477cde-f098-4d32-ba13-c78038edde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df13e9-3270-43ca-8d82-9a34727f8fa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ba95ac0-7282-4267-a9fd-cc58d35012f7}" ma:internalName="TaxCatchAll" ma:showField="CatchAllData" ma:web="25df13e9-3270-43ca-8d82-9a34727f8f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5df13e9-3270-43ca-8d82-9a34727f8fa5" xsi:nil="true"/>
    <lcf76f155ced4ddcb4097134ff3c332f xmlns="6a282629-c81f-4fcb-895c-c87f2c993cd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A18E3A-1DCA-478B-8430-078BEF97B298}">
  <ds:schemaRefs>
    <ds:schemaRef ds:uri="25df13e9-3270-43ca-8d82-9a34727f8fa5"/>
    <ds:schemaRef ds:uri="6a282629-c81f-4fcb-895c-c87f2c993c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669BB6A-7749-4712-903B-29B0DB1AC8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D7772A-4BE8-45AB-8FC6-692D9D5A2A63}">
  <ds:schemaRefs>
    <ds:schemaRef ds:uri="http://schemas.openxmlformats.org/package/2006/metadata/core-properties"/>
    <ds:schemaRef ds:uri="6a282629-c81f-4fcb-895c-c87f2c993cd3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25df13e9-3270-43ca-8d82-9a34727f8fa5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285</Words>
  <Application>Microsoft Macintosh PowerPoint</Application>
  <PresentationFormat>Szélesvásznú</PresentationFormat>
  <Paragraphs>41</Paragraphs>
  <Slides>8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8</vt:i4>
      </vt:variant>
    </vt:vector>
  </HeadingPairs>
  <TitlesOfParts>
    <vt:vector size="15" baseType="lpstr">
      <vt:lpstr>Arial</vt:lpstr>
      <vt:lpstr>Calibri</vt:lpstr>
      <vt:lpstr>Garamond</vt:lpstr>
      <vt:lpstr>Inter</vt:lpstr>
      <vt:lpstr>Poppins</vt:lpstr>
      <vt:lpstr>1_Office-téma</vt:lpstr>
      <vt:lpstr>2_Office-téma</vt:lpstr>
      <vt:lpstr>Good practices in collaboration in THB cases</vt:lpstr>
      <vt:lpstr>Welcome &amp; introduction</vt:lpstr>
      <vt:lpstr>Who we are (RUAS)</vt:lpstr>
      <vt:lpstr>Main objectives</vt:lpstr>
      <vt:lpstr>Why a centre for education &amp; THB?</vt:lpstr>
      <vt:lpstr>Key activities</vt:lpstr>
      <vt:lpstr>Our vision</vt:lpstr>
      <vt:lpstr>Closing invitation</vt:lpstr>
    </vt:vector>
  </TitlesOfParts>
  <Company>NKFIH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Führer Zsuzsanna</dc:creator>
  <cp:lastModifiedBy>Dr. Szijártó István</cp:lastModifiedBy>
  <cp:revision>1</cp:revision>
  <cp:lastPrinted>2016-03-01T15:05:05Z</cp:lastPrinted>
  <dcterms:created xsi:type="dcterms:W3CDTF">2015-04-13T10:08:26Z</dcterms:created>
  <dcterms:modified xsi:type="dcterms:W3CDTF">2025-05-16T08:06:05Z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0x01010086F0F5AC3E02E245AB130A1B053B4EEB</vt:lpwstr>
  </property>
  <property fmtid="{D5CDD505-2E9C-101B-9397-08002B2CF9AE}" pid="3" name="MediaServiceImageTags">
    <vt:lpwstr/>
  </property>
</Properties>
</file>