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1"/>
  </p:notesMasterIdLst>
  <p:handoutMasterIdLst>
    <p:handoutMasterId r:id="rId22"/>
  </p:handoutMasterIdLst>
  <p:sldIdLst>
    <p:sldId id="403" r:id="rId3"/>
    <p:sldId id="406" r:id="rId4"/>
    <p:sldId id="407" r:id="rId5"/>
    <p:sldId id="414" r:id="rId6"/>
    <p:sldId id="413" r:id="rId7"/>
    <p:sldId id="416" r:id="rId8"/>
    <p:sldId id="408" r:id="rId9"/>
    <p:sldId id="412" r:id="rId10"/>
    <p:sldId id="411" r:id="rId11"/>
    <p:sldId id="410" r:id="rId12"/>
    <p:sldId id="421" r:id="rId13"/>
    <p:sldId id="422" r:id="rId14"/>
    <p:sldId id="423" r:id="rId15"/>
    <p:sldId id="418" r:id="rId16"/>
    <p:sldId id="417" r:id="rId17"/>
    <p:sldId id="409" r:id="rId18"/>
    <p:sldId id="420" r:id="rId19"/>
    <p:sldId id="362" r:id="rId20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23" initials="123" lastIdx="4" clrIdx="0"/>
  <p:cmAuthor id="1" name="Csuzdi Szonja" initials="CSSZ" lastIdx="1" clrIdx="1"/>
  <p:cmAuthor id="2" name="Jeney Nóra" initials="JN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B6D37A"/>
    <a:srgbClr val="72B240"/>
    <a:srgbClr val="666666"/>
    <a:srgbClr val="6864A2"/>
    <a:srgbClr val="FBFCF6"/>
    <a:srgbClr val="51A200"/>
    <a:srgbClr val="7D7D7D"/>
    <a:srgbClr val="39BA24"/>
    <a:srgbClr val="0A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275CAB-AFFA-43A3-8B9D-D7103FD3DB02}" v="1" dt="2025-02-06T14:52:42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71" autoAdjust="0"/>
  </p:normalViewPr>
  <p:slideViewPr>
    <p:cSldViewPr snapToGrid="0">
      <p:cViewPr varScale="1">
        <p:scale>
          <a:sx n="110" d="100"/>
          <a:sy n="110" d="100"/>
        </p:scale>
        <p:origin x="7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3918" y="-120"/>
      </p:cViewPr>
      <p:guideLst>
        <p:guide orient="horz" pos="3128"/>
        <p:guide pos="2101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Szijártó István" userId="5994535f-2393-4dfc-88af-11fbcce97a30" providerId="ADAL" clId="{51275CAB-AFFA-43A3-8B9D-D7103FD3DB02}"/>
    <pc:docChg chg="undo custSel modSld">
      <pc:chgData name="Dr. Szijártó István" userId="5994535f-2393-4dfc-88af-11fbcce97a30" providerId="ADAL" clId="{51275CAB-AFFA-43A3-8B9D-D7103FD3DB02}" dt="2025-02-17T13:56:41.450" v="15" actId="5793"/>
      <pc:docMkLst>
        <pc:docMk/>
      </pc:docMkLst>
      <pc:sldChg chg="modSp mod">
        <pc:chgData name="Dr. Szijártó István" userId="5994535f-2393-4dfc-88af-11fbcce97a30" providerId="ADAL" clId="{51275CAB-AFFA-43A3-8B9D-D7103FD3DB02}" dt="2025-02-17T13:56:41.450" v="15" actId="5793"/>
        <pc:sldMkLst>
          <pc:docMk/>
          <pc:sldMk cId="3622416105" sldId="362"/>
        </pc:sldMkLst>
        <pc:spChg chg="mod">
          <ac:chgData name="Dr. Szijártó István" userId="5994535f-2393-4dfc-88af-11fbcce97a30" providerId="ADAL" clId="{51275CAB-AFFA-43A3-8B9D-D7103FD3DB02}" dt="2025-02-17T13:56:41.450" v="15" actId="5793"/>
          <ac:spMkLst>
            <pc:docMk/>
            <pc:sldMk cId="3622416105" sldId="362"/>
            <ac:spMk id="12" creationId="{00000000-0000-0000-0000-000000000000}"/>
          </ac:spMkLst>
        </pc:spChg>
      </pc:sldChg>
      <pc:sldChg chg="addSp delSp modSp mod">
        <pc:chgData name="Dr. Szijártó István" userId="5994535f-2393-4dfc-88af-11fbcce97a30" providerId="ADAL" clId="{51275CAB-AFFA-43A3-8B9D-D7103FD3DB02}" dt="2025-02-06T14:53:20.104" v="9" actId="478"/>
        <pc:sldMkLst>
          <pc:docMk/>
          <pc:sldMk cId="3752464708" sldId="403"/>
        </pc:sldMkLst>
        <pc:picChg chg="add mod">
          <ac:chgData name="Dr. Szijártó István" userId="5994535f-2393-4dfc-88af-11fbcce97a30" providerId="ADAL" clId="{51275CAB-AFFA-43A3-8B9D-D7103FD3DB02}" dt="2025-02-06T14:52:59.607" v="8" actId="1076"/>
          <ac:picMkLst>
            <pc:docMk/>
            <pc:sldMk cId="3752464708" sldId="403"/>
            <ac:picMk id="5" creationId="{161F6253-67AE-44EE-4808-8352B5DB1C1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9D374-4ABF-4A74-B475-C217D3141879}" type="datetimeFigureOut">
              <a:rPr lang="hu-HU" smtClean="0"/>
              <a:t>2025.05.06.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C6F45-C139-463C-B125-E14BFEA4D0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1654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85964-301B-4E05-A0AC-A222FD1D8677}" type="datetimeFigureOut">
              <a:rPr lang="hu-HU" smtClean="0"/>
              <a:t>2025.05.06.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CD048-3DD1-4962-B730-99E29D05AA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199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D048-3DD1-4962-B730-99E29D05AA1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862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egy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2800" y="1711354"/>
            <a:ext cx="10080000" cy="880844"/>
          </a:xfrm>
          <a:prstGeom prst="rect">
            <a:avLst/>
          </a:prstGeom>
        </p:spPr>
        <p:txBody>
          <a:bodyPr anchor="b"/>
          <a:lstStyle>
            <a:lvl1pPr algn="l">
              <a:defRPr sz="6000" cap="all" baseline="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hu-HU" dirty="0"/>
              <a:t>A prezentáció címe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2800" y="2734812"/>
            <a:ext cx="10080000" cy="7298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Alcíme egy sorban</a:t>
            </a:r>
          </a:p>
        </p:txBody>
      </p:sp>
    </p:spTree>
    <p:extLst>
      <p:ext uri="{BB962C8B-B14F-4D97-AF65-F5344CB8AC3E}">
        <p14:creationId xmlns:p14="http://schemas.microsoft.com/office/powerpoint/2010/main" val="17574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két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2800" y="1306279"/>
            <a:ext cx="10080000" cy="1845947"/>
          </a:xfrm>
          <a:prstGeom prst="rect">
            <a:avLst/>
          </a:prstGeom>
        </p:spPr>
        <p:txBody>
          <a:bodyPr anchor="b"/>
          <a:lstStyle>
            <a:lvl1pPr algn="l">
              <a:defRPr sz="6000" b="0" cap="all" baseline="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hu-HU" dirty="0"/>
              <a:t>A prezentáció címe </a:t>
            </a:r>
            <a:br>
              <a:rPr lang="hu-HU" dirty="0"/>
            </a:br>
            <a:r>
              <a:rPr lang="hu-HU" dirty="0"/>
              <a:t>Két sorban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2800" y="3261284"/>
            <a:ext cx="10080000" cy="8786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Alcíme</a:t>
            </a:r>
            <a:br>
              <a:rPr lang="hu-HU" dirty="0"/>
            </a:br>
            <a:r>
              <a:rPr lang="hu-HU" dirty="0"/>
              <a:t>két sorban</a:t>
            </a:r>
          </a:p>
        </p:txBody>
      </p:sp>
    </p:spTree>
    <p:extLst>
      <p:ext uri="{BB962C8B-B14F-4D97-AF65-F5344CB8AC3E}">
        <p14:creationId xmlns:p14="http://schemas.microsoft.com/office/powerpoint/2010/main" val="111454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4400" y="1519200"/>
            <a:ext cx="9126000" cy="3633825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>
                <a:latin typeface="Garamond" pitchFamily="18" charset="0"/>
              </a:defRPr>
            </a:lvl1pPr>
            <a:lvl2pPr>
              <a:buClr>
                <a:srgbClr val="72B240"/>
              </a:buClr>
              <a:defRPr>
                <a:latin typeface="Garamond" pitchFamily="18" charset="0"/>
              </a:defRPr>
            </a:lvl2pPr>
            <a:lvl3pPr>
              <a:buClr>
                <a:srgbClr val="72B240"/>
              </a:buClr>
              <a:defRPr>
                <a:latin typeface="Garamond" pitchFamily="18" charset="0"/>
              </a:defRPr>
            </a:lvl3pPr>
            <a:lvl4pPr>
              <a:buClr>
                <a:srgbClr val="72B240"/>
              </a:buClr>
              <a:defRPr>
                <a:latin typeface="Garamond" pitchFamily="18" charset="0"/>
              </a:defRPr>
            </a:lvl4pPr>
            <a:lvl5pPr>
              <a:buClr>
                <a:srgbClr val="72B240"/>
              </a:buClr>
              <a:defRPr>
                <a:latin typeface="Garamond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029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54400" y="1519200"/>
            <a:ext cx="4500000" cy="3643350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/>
            </a:lvl1pPr>
            <a:lvl2pPr>
              <a:buClr>
                <a:srgbClr val="72B240"/>
              </a:buClr>
              <a:defRPr/>
            </a:lvl2pPr>
            <a:lvl3pPr>
              <a:buClr>
                <a:srgbClr val="72B240"/>
              </a:buClr>
              <a:defRPr/>
            </a:lvl3pPr>
            <a:lvl4pPr>
              <a:buClr>
                <a:srgbClr val="72B240"/>
              </a:buClr>
              <a:defRPr/>
            </a:lvl4pPr>
            <a:lvl5pPr>
              <a:buClr>
                <a:srgbClr val="72B240"/>
              </a:buClr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30800" y="1519200"/>
            <a:ext cx="4500000" cy="3643350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/>
            </a:lvl1pPr>
            <a:lvl2pPr>
              <a:buClr>
                <a:srgbClr val="72B240"/>
              </a:buClr>
              <a:defRPr/>
            </a:lvl2pPr>
            <a:lvl3pPr>
              <a:buClr>
                <a:srgbClr val="72B240"/>
              </a:buClr>
              <a:defRPr/>
            </a:lvl3pPr>
            <a:lvl4pPr>
              <a:buClr>
                <a:srgbClr val="72B240"/>
              </a:buClr>
              <a:defRPr/>
            </a:lvl4pPr>
            <a:lvl5pPr>
              <a:buClr>
                <a:srgbClr val="72B240"/>
              </a:buClr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988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54401" y="1519200"/>
            <a:ext cx="4500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454401" y="2355168"/>
            <a:ext cx="4500000" cy="2816907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/>
            </a:lvl1pPr>
            <a:lvl2pPr>
              <a:buClr>
                <a:srgbClr val="72B240"/>
              </a:buClr>
              <a:defRPr/>
            </a:lvl2pPr>
            <a:lvl3pPr>
              <a:buClr>
                <a:srgbClr val="72B240"/>
              </a:buClr>
              <a:defRPr/>
            </a:lvl3pPr>
            <a:lvl4pPr>
              <a:buClr>
                <a:srgbClr val="72B240"/>
              </a:buClr>
              <a:defRPr/>
            </a:lvl4pPr>
            <a:lvl5pPr>
              <a:buClr>
                <a:srgbClr val="72B240"/>
              </a:buClr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29511" y="1519200"/>
            <a:ext cx="4500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29511" y="2355168"/>
            <a:ext cx="4500000" cy="2816907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/>
            </a:lvl1pPr>
            <a:lvl2pPr>
              <a:buClr>
                <a:srgbClr val="72B240"/>
              </a:buClr>
              <a:defRPr/>
            </a:lvl2pPr>
            <a:lvl3pPr>
              <a:buClr>
                <a:srgbClr val="72B240"/>
              </a:buClr>
              <a:defRPr/>
            </a:lvl3pPr>
            <a:lvl4pPr>
              <a:buClr>
                <a:srgbClr val="72B240"/>
              </a:buClr>
              <a:defRPr/>
            </a:lvl4pPr>
            <a:lvl5pPr>
              <a:buClr>
                <a:srgbClr val="72B240"/>
              </a:buClr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88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75386" y="1519200"/>
            <a:ext cx="5365818" cy="3633825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 sz="3200"/>
            </a:lvl1pPr>
            <a:lvl2pPr>
              <a:buClr>
                <a:srgbClr val="72B240"/>
              </a:buClr>
              <a:defRPr sz="2800"/>
            </a:lvl2pPr>
            <a:lvl3pPr>
              <a:buClr>
                <a:srgbClr val="72B240"/>
              </a:buClr>
              <a:defRPr sz="2400"/>
            </a:lvl3pPr>
            <a:lvl4pPr>
              <a:buClr>
                <a:srgbClr val="72B240"/>
              </a:buClr>
              <a:defRPr sz="2000"/>
            </a:lvl4pPr>
            <a:lvl5pPr>
              <a:buClr>
                <a:srgbClr val="72B24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54401" y="1519200"/>
            <a:ext cx="3620018" cy="363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6304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817996" y="1519200"/>
            <a:ext cx="4863401" cy="363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54400" y="1519200"/>
            <a:ext cx="3932237" cy="363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4423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454400" y="1519200"/>
            <a:ext cx="6805345" cy="37005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72B240"/>
              </a:buClr>
              <a:defRPr/>
            </a:lvl1pPr>
            <a:lvl2pPr>
              <a:buClr>
                <a:srgbClr val="72B240"/>
              </a:buClr>
              <a:defRPr/>
            </a:lvl2pPr>
            <a:lvl3pPr>
              <a:buClr>
                <a:srgbClr val="72B240"/>
              </a:buClr>
              <a:defRPr/>
            </a:lvl3pPr>
            <a:lvl4pPr>
              <a:buClr>
                <a:srgbClr val="72B240"/>
              </a:buClr>
              <a:defRPr/>
            </a:lvl4pPr>
            <a:lvl5pPr>
              <a:buClr>
                <a:srgbClr val="72B240"/>
              </a:buClr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91525" y="1524001"/>
            <a:ext cx="2200274" cy="362902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vert"/>
          <a:lstStyle>
            <a:lvl1pPr>
              <a:defRPr sz="3000"/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615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7" y="12997"/>
            <a:ext cx="12327801" cy="683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6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32723"/>
            <a:ext cx="12189705" cy="171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5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78" r:id="rId3"/>
    <p:sldLayoutId id="2147483680" r:id="rId4"/>
    <p:sldLayoutId id="2147483681" r:id="rId5"/>
    <p:sldLayoutId id="2147483683" r:id="rId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mberkereskedelem.im.gov.hu/foolda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400" dirty="0" err="1"/>
              <a:t>Identification</a:t>
            </a:r>
            <a:r>
              <a:rPr lang="hu-HU" sz="4400" dirty="0"/>
              <a:t> and </a:t>
            </a:r>
            <a:r>
              <a:rPr lang="hu-HU" sz="4400" dirty="0" err="1"/>
              <a:t>referral</a:t>
            </a:r>
            <a:r>
              <a:rPr lang="hu-HU" sz="4400" dirty="0"/>
              <a:t> </a:t>
            </a:r>
            <a:r>
              <a:rPr lang="hu-HU" sz="4400" dirty="0" err="1"/>
              <a:t>system</a:t>
            </a:r>
            <a:r>
              <a:rPr lang="hu-HU" sz="4400" dirty="0"/>
              <a:t> </a:t>
            </a:r>
            <a:r>
              <a:rPr lang="hu-HU" sz="4400" dirty="0" err="1"/>
              <a:t>for</a:t>
            </a:r>
            <a:r>
              <a:rPr lang="hu-HU" sz="4400" dirty="0"/>
              <a:t> </a:t>
            </a:r>
            <a:r>
              <a:rPr lang="hu-HU" sz="4400" dirty="0" err="1"/>
              <a:t>the</a:t>
            </a:r>
            <a:r>
              <a:rPr lang="hu-HU" sz="4400" dirty="0"/>
              <a:t> </a:t>
            </a:r>
            <a:r>
              <a:rPr lang="hu-HU" sz="4400" dirty="0" err="1"/>
              <a:t>victims</a:t>
            </a:r>
            <a:r>
              <a:rPr lang="hu-HU" sz="4400" dirty="0"/>
              <a:t> of human </a:t>
            </a:r>
            <a:r>
              <a:rPr lang="hu-HU" sz="4400" dirty="0" err="1"/>
              <a:t>trafficking</a:t>
            </a:r>
            <a:r>
              <a:rPr lang="hu-HU" sz="4400" dirty="0"/>
              <a:t> </a:t>
            </a:r>
            <a:r>
              <a:rPr lang="hu-HU" sz="4400" dirty="0" err="1"/>
              <a:t>in</a:t>
            </a:r>
            <a:r>
              <a:rPr lang="hu-HU" sz="4400" dirty="0"/>
              <a:t> </a:t>
            </a:r>
            <a:r>
              <a:rPr lang="hu-HU" sz="4400" dirty="0" smtClean="0"/>
              <a:t>Hungary</a:t>
            </a:r>
            <a:endParaRPr lang="hu-HU" sz="4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15/05/25 – Pécs</a:t>
            </a:r>
          </a:p>
        </p:txBody>
      </p:sp>
      <p:pic>
        <p:nvPicPr>
          <p:cNvPr id="5" name="Kép 4" descr="A képen szöveg, Betűtípus, embléma, szimbólum látható&#10;&#10;Automatikusan generált leírás">
            <a:extLst>
              <a:ext uri="{FF2B5EF4-FFF2-40B4-BE49-F238E27FC236}">
                <a16:creationId xmlns:a16="http://schemas.microsoft.com/office/drawing/2014/main" xmlns="" id="{161F6253-67AE-44EE-4808-8352B5DB1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400" y="5257480"/>
            <a:ext cx="1971675" cy="76399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522800" y="3884013"/>
            <a:ext cx="9615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Garamond" panose="02020404030301010803" pitchFamily="18" charset="0"/>
              </a:rPr>
              <a:t>Péter Hudák</a:t>
            </a:r>
          </a:p>
          <a:p>
            <a:r>
              <a:rPr lang="hu-HU" sz="2800" dirty="0" err="1" smtClean="0">
                <a:latin typeface="Garamond" panose="02020404030301010803" pitchFamily="18" charset="0"/>
              </a:rPr>
              <a:t>Ministry</a:t>
            </a:r>
            <a:r>
              <a:rPr lang="hu-HU" sz="2800" dirty="0" smtClean="0">
                <a:latin typeface="Garamond" panose="02020404030301010803" pitchFamily="18" charset="0"/>
              </a:rPr>
              <a:t> of </a:t>
            </a:r>
            <a:r>
              <a:rPr lang="hu-HU" sz="2800" dirty="0" err="1" smtClean="0">
                <a:latin typeface="Garamond" panose="02020404030301010803" pitchFamily="18" charset="0"/>
              </a:rPr>
              <a:t>Justice</a:t>
            </a:r>
            <a:r>
              <a:rPr lang="hu-HU" sz="2800" dirty="0" smtClean="0">
                <a:latin typeface="Garamond" panose="02020404030301010803" pitchFamily="18" charset="0"/>
              </a:rPr>
              <a:t> (Hungary)</a:t>
            </a:r>
            <a:endParaRPr lang="hu-HU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Form</a:t>
            </a:r>
            <a:r>
              <a:rPr lang="hu-HU" dirty="0" smtClean="0"/>
              <a:t> management </a:t>
            </a:r>
            <a:r>
              <a:rPr lang="hu-HU" dirty="0" err="1" smtClean="0"/>
              <a:t>module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800" y="900930"/>
            <a:ext cx="8784000" cy="42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1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Form</a:t>
            </a:r>
            <a:r>
              <a:rPr lang="hu-HU" dirty="0" smtClean="0"/>
              <a:t> management </a:t>
            </a:r>
            <a:r>
              <a:rPr lang="hu-HU" dirty="0" err="1" smtClean="0"/>
              <a:t>module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97" y="908012"/>
            <a:ext cx="8781303" cy="42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Form</a:t>
            </a:r>
            <a:r>
              <a:rPr lang="hu-HU" dirty="0" smtClean="0"/>
              <a:t> management </a:t>
            </a:r>
            <a:r>
              <a:rPr lang="hu-HU" dirty="0" err="1" smtClean="0"/>
              <a:t>module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00" y="890595"/>
            <a:ext cx="8784000" cy="42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Statistics</a:t>
            </a:r>
            <a:r>
              <a:rPr lang="hu-HU" dirty="0" smtClean="0"/>
              <a:t> </a:t>
            </a:r>
            <a:r>
              <a:rPr lang="hu-HU" dirty="0" err="1" smtClean="0"/>
              <a:t>module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00" y="905692"/>
            <a:ext cx="8784000" cy="424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8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Statistics</a:t>
            </a:r>
            <a:r>
              <a:rPr lang="hu-HU" dirty="0" smtClean="0"/>
              <a:t> </a:t>
            </a:r>
            <a:r>
              <a:rPr lang="hu-HU" dirty="0" err="1" smtClean="0"/>
              <a:t>module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00" y="917855"/>
            <a:ext cx="8784000" cy="423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err="1" smtClean="0"/>
              <a:t>Multiple</a:t>
            </a:r>
            <a:r>
              <a:rPr lang="hu-HU" dirty="0" smtClean="0"/>
              <a:t> </a:t>
            </a:r>
            <a:r>
              <a:rPr lang="hu-HU" dirty="0" err="1" smtClean="0"/>
              <a:t>user</a:t>
            </a:r>
            <a:r>
              <a:rPr lang="hu-HU" dirty="0" smtClean="0"/>
              <a:t> </a:t>
            </a:r>
            <a:r>
              <a:rPr lang="hu-HU" dirty="0" err="1" smtClean="0"/>
              <a:t>groups</a:t>
            </a:r>
            <a:endParaRPr lang="hu-HU" dirty="0" smtClean="0"/>
          </a:p>
          <a:p>
            <a:pPr algn="just"/>
            <a:endParaRPr lang="hu-HU" dirty="0" smtClean="0"/>
          </a:p>
          <a:p>
            <a:pPr algn="just"/>
            <a:r>
              <a:rPr lang="hu-HU" dirty="0" err="1" smtClean="0"/>
              <a:t>Multiple</a:t>
            </a:r>
            <a:r>
              <a:rPr lang="hu-HU" dirty="0" smtClean="0"/>
              <a:t> </a:t>
            </a:r>
            <a:r>
              <a:rPr lang="hu-HU" dirty="0" err="1" smtClean="0"/>
              <a:t>authorisation</a:t>
            </a:r>
            <a:r>
              <a:rPr lang="hu-HU" dirty="0" smtClean="0"/>
              <a:t> </a:t>
            </a:r>
            <a:r>
              <a:rPr lang="hu-HU" dirty="0" err="1" smtClean="0"/>
              <a:t>levels</a:t>
            </a:r>
            <a:endParaRPr lang="hu-HU" dirty="0" smtClean="0"/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Online </a:t>
            </a:r>
            <a:r>
              <a:rPr lang="hu-HU" dirty="0" err="1" smtClean="0"/>
              <a:t>registration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Users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44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smtClean="0"/>
              <a:t>2022: ISF</a:t>
            </a:r>
            <a:r>
              <a:rPr lang="en-US" dirty="0" smtClean="0"/>
              <a:t> No.</a:t>
            </a:r>
            <a:r>
              <a:rPr lang="hu-HU" dirty="0" smtClean="0"/>
              <a:t>-</a:t>
            </a:r>
            <a:r>
              <a:rPr lang="en-US" dirty="0" smtClean="0"/>
              <a:t>5.2.2/23-2022-00001</a:t>
            </a:r>
            <a:r>
              <a:rPr lang="hu-HU" dirty="0" smtClean="0"/>
              <a:t>. </a:t>
            </a:r>
            <a:r>
              <a:rPr lang="en-US" dirty="0" smtClean="0"/>
              <a:t>“Implementation </a:t>
            </a:r>
            <a:r>
              <a:rPr lang="en-US" dirty="0"/>
              <a:t>of tasks aimed at preparing the further development of the EKAT System</a:t>
            </a:r>
            <a:r>
              <a:rPr lang="en-US" dirty="0" smtClean="0"/>
              <a:t>”</a:t>
            </a:r>
            <a:endParaRPr lang="hu-HU" dirty="0" smtClean="0"/>
          </a:p>
          <a:p>
            <a:pPr lvl="1" algn="just"/>
            <a:r>
              <a:rPr lang="hu-HU" dirty="0" smtClean="0"/>
              <a:t>1 </a:t>
            </a:r>
            <a:r>
              <a:rPr lang="hu-HU" dirty="0" err="1" smtClean="0"/>
              <a:t>technical</a:t>
            </a:r>
            <a:r>
              <a:rPr lang="hu-HU" dirty="0" smtClean="0"/>
              <a:t> </a:t>
            </a:r>
            <a:r>
              <a:rPr lang="hu-HU" dirty="0" err="1" smtClean="0"/>
              <a:t>specification</a:t>
            </a:r>
            <a:endParaRPr lang="hu-HU" dirty="0" smtClean="0"/>
          </a:p>
          <a:p>
            <a:pPr lvl="1" algn="just"/>
            <a:r>
              <a:rPr lang="hu-HU" dirty="0" smtClean="0"/>
              <a:t>1 </a:t>
            </a:r>
            <a:r>
              <a:rPr lang="hu-HU" dirty="0" err="1" smtClean="0"/>
              <a:t>system</a:t>
            </a:r>
            <a:r>
              <a:rPr lang="hu-HU" dirty="0" smtClean="0"/>
              <a:t> design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</a:t>
            </a:r>
            <a:r>
              <a:rPr lang="en-US" dirty="0" err="1" smtClean="0"/>
              <a:t>urther</a:t>
            </a:r>
            <a:r>
              <a:rPr lang="en-US" dirty="0" smtClean="0"/>
              <a:t> </a:t>
            </a:r>
            <a:r>
              <a:rPr lang="en-US" dirty="0"/>
              <a:t>development of the EKAT System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08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smtClean="0"/>
              <a:t>2024: ISF No.-1.1.2-24. „</a:t>
            </a:r>
            <a:r>
              <a:rPr lang="en-US" dirty="0" smtClean="0"/>
              <a:t>Information </a:t>
            </a:r>
            <a:r>
              <a:rPr lang="en-US" dirty="0"/>
              <a:t>and communication technology development in the field of criminal data </a:t>
            </a:r>
            <a:r>
              <a:rPr lang="en-US" dirty="0" smtClean="0"/>
              <a:t>exchange</a:t>
            </a:r>
            <a:r>
              <a:rPr lang="hu-HU" dirty="0" smtClean="0"/>
              <a:t>”</a:t>
            </a:r>
          </a:p>
          <a:p>
            <a:pPr lvl="1" algn="just"/>
            <a:r>
              <a:rPr lang="hu-HU" dirty="0" err="1" smtClean="0"/>
              <a:t>Technological</a:t>
            </a:r>
            <a:r>
              <a:rPr lang="hu-HU" dirty="0" smtClean="0"/>
              <a:t> </a:t>
            </a:r>
            <a:r>
              <a:rPr lang="hu-HU" dirty="0" err="1" smtClean="0"/>
              <a:t>rewriting</a:t>
            </a:r>
            <a:r>
              <a:rPr lang="hu-HU" dirty="0" smtClean="0"/>
              <a:t>, </a:t>
            </a:r>
            <a:r>
              <a:rPr lang="hu-HU" dirty="0" err="1" smtClean="0"/>
              <a:t>quality</a:t>
            </a:r>
            <a:r>
              <a:rPr lang="hu-HU" dirty="0" smtClean="0"/>
              <a:t> </a:t>
            </a:r>
            <a:r>
              <a:rPr lang="hu-HU" dirty="0" err="1" smtClean="0"/>
              <a:t>assurance</a:t>
            </a:r>
            <a:endParaRPr lang="hu-HU" dirty="0" smtClean="0"/>
          </a:p>
          <a:p>
            <a:pPr lvl="1" algn="just"/>
            <a:r>
              <a:rPr lang="hu-HU" dirty="0" err="1" smtClean="0"/>
              <a:t>Changes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legislation</a:t>
            </a:r>
            <a:endParaRPr lang="hu-HU" dirty="0" smtClean="0"/>
          </a:p>
          <a:p>
            <a:pPr lvl="1" algn="just"/>
            <a:r>
              <a:rPr lang="hu-HU" dirty="0" err="1" smtClean="0"/>
              <a:t>Interfacing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r>
              <a:rPr lang="hu-HU" dirty="0" smtClean="0"/>
              <a:t> IT </a:t>
            </a:r>
            <a:r>
              <a:rPr lang="hu-HU" dirty="0" err="1" smtClean="0"/>
              <a:t>systems</a:t>
            </a:r>
            <a:endParaRPr lang="hu-HU" dirty="0" smtClean="0"/>
          </a:p>
          <a:p>
            <a:pPr lvl="1" algn="just"/>
            <a:r>
              <a:rPr lang="hu-HU" dirty="0" err="1" smtClean="0"/>
              <a:t>Follow-up</a:t>
            </a:r>
            <a:r>
              <a:rPr lang="hu-HU" dirty="0" smtClean="0"/>
              <a:t> </a:t>
            </a:r>
            <a:r>
              <a:rPr lang="hu-HU" dirty="0" err="1" smtClean="0"/>
              <a:t>module</a:t>
            </a:r>
            <a:endParaRPr lang="hu-HU" dirty="0" smtClean="0"/>
          </a:p>
          <a:p>
            <a:pPr lvl="1" algn="just"/>
            <a:r>
              <a:rPr lang="hu-HU" dirty="0" smtClean="0"/>
              <a:t>Consular </a:t>
            </a:r>
            <a:r>
              <a:rPr lang="hu-HU" dirty="0" err="1" smtClean="0"/>
              <a:t>module</a:t>
            </a:r>
            <a:endParaRPr lang="hu-HU" dirty="0" smtClean="0"/>
          </a:p>
          <a:p>
            <a:pPr lvl="1" algn="just"/>
            <a:r>
              <a:rPr lang="hu-HU" dirty="0" err="1" smtClean="0"/>
              <a:t>Expert</a:t>
            </a:r>
            <a:r>
              <a:rPr lang="hu-HU" dirty="0" smtClean="0"/>
              <a:t> </a:t>
            </a:r>
            <a:r>
              <a:rPr lang="hu-HU" dirty="0" err="1" smtClean="0"/>
              <a:t>visits</a:t>
            </a:r>
            <a:r>
              <a:rPr lang="hu-HU" dirty="0" smtClean="0"/>
              <a:t>, </a:t>
            </a:r>
            <a:r>
              <a:rPr lang="hu-HU" dirty="0" err="1" smtClean="0"/>
              <a:t>studies</a:t>
            </a:r>
            <a:endParaRPr lang="hu-HU" dirty="0" smtClean="0"/>
          </a:p>
          <a:p>
            <a:pPr lvl="1" algn="just"/>
            <a:r>
              <a:rPr lang="hu-HU" dirty="0" smtClean="0"/>
              <a:t>New </a:t>
            </a:r>
            <a:r>
              <a:rPr lang="hu-HU" dirty="0" err="1" smtClean="0"/>
              <a:t>educational</a:t>
            </a:r>
            <a:r>
              <a:rPr lang="hu-HU" dirty="0" smtClean="0"/>
              <a:t> </a:t>
            </a:r>
            <a:r>
              <a:rPr lang="hu-HU" dirty="0" err="1" smtClean="0"/>
              <a:t>system</a:t>
            </a:r>
            <a:endParaRPr lang="hu-HU" dirty="0" smtClean="0"/>
          </a:p>
          <a:p>
            <a:pPr lvl="1" algn="just"/>
            <a:r>
              <a:rPr lang="hu-HU" dirty="0" err="1" smtClean="0"/>
              <a:t>User-friendly</a:t>
            </a:r>
            <a:r>
              <a:rPr lang="hu-HU" dirty="0" smtClean="0"/>
              <a:t> design</a:t>
            </a:r>
          </a:p>
          <a:p>
            <a:pPr lvl="1" algn="just"/>
            <a:r>
              <a:rPr lang="hu-HU" dirty="0" smtClean="0"/>
              <a:t>New </a:t>
            </a:r>
            <a:r>
              <a:rPr lang="hu-HU" dirty="0" err="1" smtClean="0"/>
              <a:t>maintenance</a:t>
            </a:r>
            <a:r>
              <a:rPr lang="hu-HU" dirty="0" smtClean="0"/>
              <a:t> </a:t>
            </a:r>
            <a:r>
              <a:rPr lang="hu-HU" dirty="0" err="1" smtClean="0"/>
              <a:t>solutions</a:t>
            </a:r>
            <a:endParaRPr lang="hu-HU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</a:t>
            </a:r>
            <a:r>
              <a:rPr lang="en-US" dirty="0" err="1" smtClean="0"/>
              <a:t>urther</a:t>
            </a:r>
            <a:r>
              <a:rPr lang="en-US" dirty="0" smtClean="0"/>
              <a:t> </a:t>
            </a:r>
            <a:r>
              <a:rPr lang="en-US" dirty="0"/>
              <a:t>development of the EKAT System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936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 txBox="1">
            <a:spLocks/>
          </p:cNvSpPr>
          <p:nvPr/>
        </p:nvSpPr>
        <p:spPr>
          <a:xfrm>
            <a:off x="0" y="2589353"/>
            <a:ext cx="12313920" cy="1069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4400" b="1" i="1" dirty="0" err="1"/>
              <a:t>Thank</a:t>
            </a:r>
            <a:r>
              <a:rPr lang="hu-HU" sz="4400" b="1" i="1" dirty="0"/>
              <a:t> </a:t>
            </a:r>
            <a:r>
              <a:rPr lang="hu-HU" sz="4400" b="1" i="1" dirty="0" err="1"/>
              <a:t>you</a:t>
            </a:r>
            <a:r>
              <a:rPr lang="hu-HU" sz="4400" b="1" i="1" dirty="0"/>
              <a:t> </a:t>
            </a:r>
            <a:r>
              <a:rPr lang="hu-HU" sz="4400" b="1" i="1" dirty="0" err="1"/>
              <a:t>for</a:t>
            </a:r>
            <a:r>
              <a:rPr lang="hu-HU" sz="4400" b="1" i="1" dirty="0"/>
              <a:t> </a:t>
            </a:r>
            <a:r>
              <a:rPr lang="hu-HU" sz="4400" b="1" i="1" dirty="0" err="1"/>
              <a:t>your</a:t>
            </a:r>
            <a:r>
              <a:rPr lang="hu-HU" sz="4400" b="1" i="1" dirty="0"/>
              <a:t> </a:t>
            </a:r>
            <a:r>
              <a:rPr lang="hu-HU" sz="4400" b="1" i="1" dirty="0" err="1" smtClean="0"/>
              <a:t>kind</a:t>
            </a:r>
            <a:r>
              <a:rPr lang="hu-HU" sz="4400" b="1" i="1" dirty="0" smtClean="0"/>
              <a:t> </a:t>
            </a:r>
            <a:r>
              <a:rPr lang="hu-HU" sz="4400" b="1" i="1" dirty="0" err="1"/>
              <a:t>attention</a:t>
            </a:r>
            <a:r>
              <a:rPr lang="hu-HU" sz="4400" b="1" i="1" dirty="0" smtClean="0"/>
              <a:t>!</a:t>
            </a:r>
            <a:endParaRPr lang="en-US" sz="4400" b="1" dirty="0">
              <a:latin typeface="Garamond" panose="02020404030301010803" pitchFamily="18" charset="0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9661894" y="195538"/>
            <a:ext cx="2377711" cy="923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hu-HU" sz="20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1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Background to the introduction of the EKAT </a:t>
            </a:r>
            <a:r>
              <a:rPr lang="en-US" dirty="0" smtClean="0"/>
              <a:t>System</a:t>
            </a:r>
            <a:endParaRPr lang="hu-HU" dirty="0" smtClean="0"/>
          </a:p>
          <a:p>
            <a:pPr algn="just"/>
            <a:endParaRPr lang="hu-HU" dirty="0" smtClean="0"/>
          </a:p>
          <a:p>
            <a:pPr algn="just"/>
            <a:r>
              <a:rPr lang="en-US" dirty="0" smtClean="0"/>
              <a:t>The creation</a:t>
            </a:r>
            <a:r>
              <a:rPr lang="hu-HU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launch of the EKAT </a:t>
            </a:r>
            <a:r>
              <a:rPr lang="en-US" dirty="0" smtClean="0"/>
              <a:t>System</a:t>
            </a:r>
            <a:endParaRPr lang="hu-HU" dirty="0" smtClean="0"/>
          </a:p>
          <a:p>
            <a:pPr algn="just"/>
            <a:endParaRPr lang="hu-HU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structure of the EKAT </a:t>
            </a:r>
            <a:r>
              <a:rPr lang="en-US" dirty="0" smtClean="0"/>
              <a:t>System</a:t>
            </a:r>
            <a:endParaRPr lang="hu-HU" dirty="0" smtClean="0"/>
          </a:p>
          <a:p>
            <a:pPr algn="just"/>
            <a:endParaRPr lang="hu-HU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possible further development of the EKAT </a:t>
            </a:r>
            <a:r>
              <a:rPr lang="en-US" dirty="0" smtClean="0"/>
              <a:t>System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678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en-US" dirty="0" smtClean="0"/>
              <a:t>No</a:t>
            </a:r>
            <a:r>
              <a:rPr lang="en-US" dirty="0"/>
              <a:t>. 197. Council of Europe Convention on Action against Trafficking in Human </a:t>
            </a:r>
            <a:r>
              <a:rPr lang="en-US" dirty="0" smtClean="0"/>
              <a:t>Beings</a:t>
            </a:r>
            <a:endParaRPr lang="hu-HU" dirty="0" smtClean="0"/>
          </a:p>
          <a:p>
            <a:pPr marL="457200" lvl="1" indent="0" algn="just">
              <a:buNone/>
            </a:pPr>
            <a:endParaRPr lang="hu-HU" dirty="0" smtClean="0"/>
          </a:p>
          <a:p>
            <a:pPr lvl="1" algn="just"/>
            <a:r>
              <a:rPr lang="hu-HU" dirty="0" err="1" smtClean="0"/>
              <a:t>Act</a:t>
            </a:r>
            <a:r>
              <a:rPr lang="hu-HU" dirty="0" smtClean="0"/>
              <a:t> C of 2012 on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Criminal</a:t>
            </a:r>
            <a:r>
              <a:rPr lang="hu-HU" dirty="0" smtClean="0"/>
              <a:t> </a:t>
            </a:r>
            <a:r>
              <a:rPr lang="hu-HU" dirty="0" err="1" smtClean="0"/>
              <a:t>Code</a:t>
            </a:r>
            <a:r>
              <a:rPr lang="hu-HU" dirty="0" smtClean="0"/>
              <a:t> (</a:t>
            </a:r>
            <a:r>
              <a:rPr lang="hu-HU" dirty="0" err="1" smtClean="0"/>
              <a:t>Criminal</a:t>
            </a:r>
            <a:r>
              <a:rPr lang="hu-HU" dirty="0" smtClean="0"/>
              <a:t> </a:t>
            </a:r>
            <a:r>
              <a:rPr lang="hu-HU" dirty="0" err="1" smtClean="0"/>
              <a:t>Code</a:t>
            </a:r>
            <a:r>
              <a:rPr lang="hu-HU" dirty="0" smtClean="0"/>
              <a:t>)</a:t>
            </a:r>
          </a:p>
          <a:p>
            <a:pPr lvl="1" algn="just"/>
            <a:endParaRPr lang="hu-HU" dirty="0" smtClean="0"/>
          </a:p>
          <a:p>
            <a:pPr lvl="1" algn="just"/>
            <a:r>
              <a:rPr lang="hu-HU" b="1" u="sng" dirty="0" err="1" smtClean="0"/>
              <a:t>Government</a:t>
            </a:r>
            <a:r>
              <a:rPr lang="hu-HU" b="1" u="sng" dirty="0" smtClean="0"/>
              <a:t> </a:t>
            </a:r>
            <a:r>
              <a:rPr lang="hu-HU" b="1" u="sng" dirty="0" err="1" smtClean="0"/>
              <a:t>Decree</a:t>
            </a:r>
            <a:r>
              <a:rPr lang="hu-HU" b="1" u="sng" dirty="0" smtClean="0"/>
              <a:t> No.354/2012. (XII.13) on </a:t>
            </a:r>
            <a:r>
              <a:rPr lang="hu-HU" b="1" u="sng" dirty="0" err="1" smtClean="0"/>
              <a:t>the</a:t>
            </a:r>
            <a:r>
              <a:rPr lang="hu-HU" b="1" u="sng" dirty="0" smtClean="0"/>
              <a:t> </a:t>
            </a:r>
            <a:r>
              <a:rPr lang="hu-HU" b="1" u="sng" dirty="0" err="1" smtClean="0"/>
              <a:t>identification</a:t>
            </a:r>
            <a:r>
              <a:rPr lang="hu-HU" b="1" u="sng" dirty="0" smtClean="0"/>
              <a:t> </a:t>
            </a:r>
            <a:r>
              <a:rPr lang="hu-HU" b="1" u="sng" dirty="0" err="1" smtClean="0"/>
              <a:t>order</a:t>
            </a:r>
            <a:r>
              <a:rPr lang="hu-HU" b="1" u="sng" dirty="0" smtClean="0"/>
              <a:t> of </a:t>
            </a:r>
            <a:r>
              <a:rPr lang="hu-HU" b="1" u="sng" dirty="0" err="1" smtClean="0"/>
              <a:t>victims</a:t>
            </a:r>
            <a:r>
              <a:rPr lang="hu-HU" b="1" u="sng" dirty="0" smtClean="0"/>
              <a:t> </a:t>
            </a:r>
            <a:r>
              <a:rPr lang="hu-HU" b="1" u="sng" dirty="0" err="1" smtClean="0"/>
              <a:t>of</a:t>
            </a:r>
            <a:r>
              <a:rPr lang="hu-HU" b="1" u="sng" dirty="0" smtClean="0"/>
              <a:t> </a:t>
            </a:r>
            <a:r>
              <a:rPr lang="hu-HU" b="1" u="sng" dirty="0" err="1" smtClean="0"/>
              <a:t>trafficking</a:t>
            </a:r>
            <a:r>
              <a:rPr lang="hu-HU" b="1" u="sng" dirty="0" smtClean="0"/>
              <a:t> </a:t>
            </a:r>
            <a:r>
              <a:rPr lang="hu-HU" b="1" u="sng" dirty="0" err="1" smtClean="0"/>
              <a:t>in</a:t>
            </a:r>
            <a:r>
              <a:rPr lang="hu-HU" b="1" u="sng" dirty="0" smtClean="0"/>
              <a:t> human </a:t>
            </a:r>
            <a:r>
              <a:rPr lang="hu-HU" b="1" u="sng" dirty="0" err="1" smtClean="0"/>
              <a:t>beings</a:t>
            </a:r>
            <a:r>
              <a:rPr lang="hu-HU" b="1" u="sng" dirty="0" smtClean="0"/>
              <a:t> (THB </a:t>
            </a:r>
            <a:r>
              <a:rPr lang="hu-HU" b="1" u="sng" dirty="0" err="1" smtClean="0"/>
              <a:t>Decree</a:t>
            </a:r>
            <a:r>
              <a:rPr lang="hu-HU" b="1" u="sng" dirty="0" smtClean="0"/>
              <a:t>)</a:t>
            </a:r>
          </a:p>
          <a:p>
            <a:pPr lvl="1" algn="just"/>
            <a:endParaRPr lang="hu-HU" dirty="0" smtClean="0"/>
          </a:p>
          <a:p>
            <a:pPr lvl="1" algn="just"/>
            <a:r>
              <a:rPr lang="en-US" dirty="0" smtClean="0"/>
              <a:t>D</a:t>
            </a:r>
            <a:r>
              <a:rPr lang="hu-HU" dirty="0" err="1" smtClean="0"/>
              <a:t>irective</a:t>
            </a:r>
            <a:r>
              <a:rPr lang="en-US" dirty="0" smtClean="0"/>
              <a:t> </a:t>
            </a:r>
            <a:r>
              <a:rPr lang="en-US" dirty="0"/>
              <a:t>2011/36/EU </a:t>
            </a:r>
            <a:r>
              <a:rPr lang="hu-HU" dirty="0" smtClean="0"/>
              <a:t>of</a:t>
            </a:r>
            <a:r>
              <a:rPr lang="en-US" dirty="0" smtClean="0"/>
              <a:t> </a:t>
            </a:r>
            <a:r>
              <a:rPr lang="hu-HU" dirty="0" err="1" smtClean="0"/>
              <a:t>the</a:t>
            </a:r>
            <a:r>
              <a:rPr lang="en-US" dirty="0" smtClean="0"/>
              <a:t> E</a:t>
            </a:r>
            <a:r>
              <a:rPr lang="hu-HU" dirty="0" err="1" smtClean="0"/>
              <a:t>uropean</a:t>
            </a:r>
            <a:r>
              <a:rPr lang="en-US" dirty="0" smtClean="0"/>
              <a:t> P</a:t>
            </a:r>
            <a:r>
              <a:rPr lang="hu-HU" dirty="0" err="1" smtClean="0"/>
              <a:t>arliament</a:t>
            </a:r>
            <a:r>
              <a:rPr lang="en-US" dirty="0" smtClean="0"/>
              <a:t> </a:t>
            </a:r>
            <a:r>
              <a:rPr lang="hu-HU" dirty="0" smtClean="0"/>
              <a:t>and</a:t>
            </a:r>
            <a:r>
              <a:rPr lang="en-US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Council</a:t>
            </a:r>
            <a:r>
              <a:rPr lang="hu-HU" dirty="0" smtClean="0"/>
              <a:t> </a:t>
            </a:r>
            <a:r>
              <a:rPr lang="hu-HU" sz="1600" dirty="0" smtClean="0"/>
              <a:t>(</a:t>
            </a:r>
            <a:r>
              <a:rPr lang="en-US" sz="1600" dirty="0"/>
              <a:t>on preventing and combating trafficking in human beings and protecting its victims, and replacing Council Framework Decision </a:t>
            </a:r>
            <a:r>
              <a:rPr lang="en-US" sz="1600" dirty="0" smtClean="0"/>
              <a:t>2002/629/JHA</a:t>
            </a:r>
            <a:r>
              <a:rPr lang="hu-HU" sz="1600" dirty="0" smtClean="0"/>
              <a:t>)</a:t>
            </a:r>
            <a:endParaRPr lang="hu-HU" sz="16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to the introduction of the EKAT </a:t>
            </a:r>
            <a:r>
              <a:rPr lang="en-US" dirty="0" smtClean="0"/>
              <a:t>System</a:t>
            </a:r>
            <a:r>
              <a:rPr lang="hu-HU" dirty="0" smtClean="0"/>
              <a:t> (</a:t>
            </a:r>
            <a:r>
              <a:rPr lang="hu-HU" dirty="0" err="1" smtClean="0"/>
              <a:t>relevant</a:t>
            </a:r>
            <a:r>
              <a:rPr lang="hu-HU" dirty="0" smtClean="0"/>
              <a:t> </a:t>
            </a:r>
            <a:r>
              <a:rPr lang="hu-HU" dirty="0" err="1" smtClean="0"/>
              <a:t>legislation</a:t>
            </a:r>
            <a:r>
              <a:rPr lang="hu-HU" dirty="0" smtClean="0"/>
              <a:t>, </a:t>
            </a:r>
            <a:r>
              <a:rPr lang="hu-HU" dirty="0" err="1" smtClean="0"/>
              <a:t>legal</a:t>
            </a:r>
            <a:r>
              <a:rPr lang="hu-HU" dirty="0" smtClean="0"/>
              <a:t> </a:t>
            </a:r>
            <a:r>
              <a:rPr lang="hu-HU" dirty="0" err="1" smtClean="0"/>
              <a:t>environment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833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err="1" smtClean="0"/>
              <a:t>Rules</a:t>
            </a:r>
            <a:r>
              <a:rPr lang="hu-HU" dirty="0" smtClean="0"/>
              <a:t> of </a:t>
            </a:r>
            <a:r>
              <a:rPr lang="hu-HU" dirty="0" err="1" smtClean="0"/>
              <a:t>identification</a:t>
            </a:r>
            <a:endParaRPr lang="hu-HU" dirty="0" smtClean="0"/>
          </a:p>
          <a:p>
            <a:pPr algn="just"/>
            <a:endParaRPr lang="hu-HU" dirty="0" smtClean="0"/>
          </a:p>
          <a:p>
            <a:pPr algn="just"/>
            <a:r>
              <a:rPr lang="hu-HU" dirty="0" err="1" smtClean="0"/>
              <a:t>Relevant</a:t>
            </a:r>
            <a:r>
              <a:rPr lang="hu-HU" dirty="0" smtClean="0"/>
              <a:t> </a:t>
            </a:r>
            <a:r>
              <a:rPr lang="hu-HU" dirty="0" err="1" smtClean="0"/>
              <a:t>concepts</a:t>
            </a:r>
            <a:r>
              <a:rPr lang="hu-HU" dirty="0" smtClean="0"/>
              <a:t> (</a:t>
            </a:r>
            <a:r>
              <a:rPr lang="hu-HU" dirty="0" err="1" smtClean="0"/>
              <a:t>interview</a:t>
            </a:r>
            <a:r>
              <a:rPr lang="hu-HU" dirty="0" smtClean="0"/>
              <a:t>, </a:t>
            </a:r>
            <a:r>
              <a:rPr lang="hu-HU" dirty="0" err="1" smtClean="0"/>
              <a:t>identification</a:t>
            </a:r>
            <a:r>
              <a:rPr lang="hu-HU" dirty="0" smtClean="0"/>
              <a:t> </a:t>
            </a:r>
            <a:r>
              <a:rPr lang="hu-HU" dirty="0" err="1" smtClean="0"/>
              <a:t>bodies</a:t>
            </a:r>
            <a:r>
              <a:rPr lang="hu-HU" dirty="0" smtClean="0"/>
              <a:t>, </a:t>
            </a:r>
            <a:r>
              <a:rPr lang="hu-HU" dirty="0" err="1" smtClean="0"/>
              <a:t>shelters</a:t>
            </a:r>
            <a:r>
              <a:rPr lang="hu-HU" dirty="0" smtClean="0"/>
              <a:t>…etc.)</a:t>
            </a:r>
            <a:endParaRPr lang="hu-HU" dirty="0"/>
          </a:p>
          <a:p>
            <a:pPr algn="just"/>
            <a:endParaRPr lang="hu-HU" dirty="0" smtClean="0"/>
          </a:p>
          <a:p>
            <a:pPr algn="just"/>
            <a:r>
              <a:rPr lang="hu-HU" dirty="0" err="1" smtClean="0"/>
              <a:t>Identification</a:t>
            </a:r>
            <a:r>
              <a:rPr lang="hu-HU" dirty="0" smtClean="0"/>
              <a:t> </a:t>
            </a:r>
            <a:r>
              <a:rPr lang="hu-HU" dirty="0" err="1" smtClean="0"/>
              <a:t>form</a:t>
            </a:r>
            <a:endParaRPr lang="hu-HU" dirty="0" smtClean="0"/>
          </a:p>
          <a:p>
            <a:pPr algn="just"/>
            <a:endParaRPr lang="hu-HU" dirty="0" smtClean="0"/>
          </a:p>
          <a:p>
            <a:pPr algn="just"/>
            <a:r>
              <a:rPr lang="hu-HU" dirty="0" err="1" smtClean="0"/>
              <a:t>Identification</a:t>
            </a:r>
            <a:r>
              <a:rPr lang="hu-HU" dirty="0" smtClean="0"/>
              <a:t> </a:t>
            </a:r>
            <a:r>
              <a:rPr lang="hu-HU" dirty="0" err="1" smtClean="0"/>
              <a:t>flowchart</a:t>
            </a:r>
            <a:endParaRPr lang="hu-HU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„THB </a:t>
            </a:r>
            <a:r>
              <a:rPr lang="hu-HU" dirty="0" err="1" smtClean="0"/>
              <a:t>Decree</a:t>
            </a:r>
            <a:r>
              <a:rPr lang="hu-HU" dirty="0" smtClean="0"/>
              <a:t>”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77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/>
              <a:t>i</a:t>
            </a:r>
            <a:r>
              <a:rPr lang="hu-HU" dirty="0" err="1" smtClean="0"/>
              <a:t>dentification</a:t>
            </a:r>
            <a:r>
              <a:rPr lang="hu-HU" dirty="0" smtClean="0"/>
              <a:t> </a:t>
            </a:r>
            <a:r>
              <a:rPr lang="hu-HU" dirty="0" err="1" smtClean="0"/>
              <a:t>flowchart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800" y="1149531"/>
            <a:ext cx="8929234" cy="40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2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 algn="just"/>
            <a:r>
              <a:rPr lang="hu-HU" dirty="0" smtClean="0"/>
              <a:t>ISF </a:t>
            </a:r>
            <a:r>
              <a:rPr lang="hu-HU" dirty="0"/>
              <a:t>No.-5.4.1/2-2016-00001. „Establishment of a </a:t>
            </a:r>
            <a:r>
              <a:rPr lang="hu-HU" dirty="0" err="1"/>
              <a:t>web-based</a:t>
            </a:r>
            <a:r>
              <a:rPr lang="hu-HU" dirty="0"/>
              <a:t> </a:t>
            </a:r>
            <a:r>
              <a:rPr lang="hu-HU" dirty="0" err="1"/>
              <a:t>system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assist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referral</a:t>
            </a:r>
            <a:r>
              <a:rPr lang="hu-HU" dirty="0"/>
              <a:t> </a:t>
            </a:r>
            <a:r>
              <a:rPr lang="hu-HU" dirty="0" err="1"/>
              <a:t>mechanism</a:t>
            </a:r>
            <a:r>
              <a:rPr lang="hu-HU" dirty="0"/>
              <a:t> of </a:t>
            </a:r>
            <a:r>
              <a:rPr lang="hu-HU" dirty="0" err="1"/>
              <a:t>trafficking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human </a:t>
            </a:r>
            <a:r>
              <a:rPr lang="hu-HU" dirty="0" err="1"/>
              <a:t>beings</a:t>
            </a:r>
            <a:r>
              <a:rPr lang="hu-HU" dirty="0"/>
              <a:t> and </a:t>
            </a:r>
            <a:r>
              <a:rPr lang="hu-HU" dirty="0" err="1"/>
              <a:t>to</a:t>
            </a:r>
            <a:r>
              <a:rPr lang="hu-HU" dirty="0"/>
              <a:t> monitor </a:t>
            </a:r>
            <a:r>
              <a:rPr lang="hu-HU" dirty="0" err="1"/>
              <a:t>trends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trafficking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human </a:t>
            </a:r>
            <a:r>
              <a:rPr lang="hu-HU" dirty="0" err="1"/>
              <a:t>beings</a:t>
            </a:r>
            <a:r>
              <a:rPr lang="hu-HU" dirty="0" smtClean="0"/>
              <a:t>”</a:t>
            </a:r>
          </a:p>
          <a:p>
            <a:pPr algn="just"/>
            <a:endParaRPr lang="hu-HU" dirty="0" smtClean="0"/>
          </a:p>
          <a:p>
            <a:pPr algn="just"/>
            <a:r>
              <a:rPr lang="en-US" dirty="0" smtClean="0"/>
              <a:t>Reasons </a:t>
            </a:r>
            <a:r>
              <a:rPr lang="en-US" dirty="0"/>
              <a:t>and </a:t>
            </a:r>
            <a:r>
              <a:rPr lang="en-US" dirty="0" smtClean="0"/>
              <a:t>objectives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creation</a:t>
            </a:r>
            <a:r>
              <a:rPr lang="hu-HU" dirty="0"/>
              <a:t> </a:t>
            </a:r>
            <a:r>
              <a:rPr lang="en-US" dirty="0" smtClean="0"/>
              <a:t>and </a:t>
            </a:r>
            <a:r>
              <a:rPr lang="en-US" dirty="0"/>
              <a:t>launch of the EKAT System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1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EKAT System is operational since November </a:t>
            </a:r>
            <a:r>
              <a:rPr lang="en-US" dirty="0" smtClean="0"/>
              <a:t>2017</a:t>
            </a:r>
            <a:endParaRPr lang="hu-HU" dirty="0" smtClean="0"/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3,600+ </a:t>
            </a:r>
            <a:r>
              <a:rPr lang="hu-HU" dirty="0" err="1" smtClean="0"/>
              <a:t>organisations</a:t>
            </a:r>
            <a:r>
              <a:rPr lang="hu-HU" dirty="0" smtClean="0"/>
              <a:t> (</a:t>
            </a:r>
            <a:r>
              <a:rPr lang="hu-HU" dirty="0" err="1" smtClean="0"/>
              <a:t>identification</a:t>
            </a:r>
            <a:r>
              <a:rPr lang="hu-HU" dirty="0" smtClean="0"/>
              <a:t> </a:t>
            </a:r>
            <a:r>
              <a:rPr lang="hu-HU" dirty="0" err="1" smtClean="0"/>
              <a:t>bodies</a:t>
            </a:r>
            <a:r>
              <a:rPr lang="hu-HU" dirty="0" smtClean="0"/>
              <a:t>)</a:t>
            </a:r>
            <a:endParaRPr lang="hu-HU" dirty="0"/>
          </a:p>
          <a:p>
            <a:pPr algn="just"/>
            <a:r>
              <a:rPr lang="hu-HU" dirty="0" smtClean="0"/>
              <a:t>5,700+ </a:t>
            </a:r>
            <a:r>
              <a:rPr lang="hu-HU" dirty="0" err="1" smtClean="0"/>
              <a:t>users</a:t>
            </a:r>
            <a:endParaRPr lang="hu-HU" dirty="0" smtClean="0"/>
          </a:p>
          <a:p>
            <a:pPr algn="just"/>
            <a:r>
              <a:rPr lang="hu-HU" dirty="0" smtClean="0"/>
              <a:t>1,200+ </a:t>
            </a:r>
            <a:r>
              <a:rPr lang="hu-HU" dirty="0" err="1" smtClean="0"/>
              <a:t>identification</a:t>
            </a:r>
            <a:r>
              <a:rPr lang="hu-HU" dirty="0" smtClean="0"/>
              <a:t> </a:t>
            </a:r>
            <a:r>
              <a:rPr lang="hu-HU" dirty="0" err="1" smtClean="0"/>
              <a:t>forms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Launch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EKAT System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845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err="1" smtClean="0"/>
              <a:t>Unique</a:t>
            </a:r>
            <a:r>
              <a:rPr lang="hu-HU" dirty="0" smtClean="0"/>
              <a:t>, </a:t>
            </a:r>
            <a:r>
              <a:rPr lang="hu-HU" dirty="0" err="1" smtClean="0"/>
              <a:t>custome</a:t>
            </a:r>
            <a:r>
              <a:rPr lang="hu-HU" dirty="0" smtClean="0"/>
              <a:t> software </a:t>
            </a:r>
            <a:r>
              <a:rPr lang="hu-HU" dirty="0" err="1" smtClean="0"/>
              <a:t>solution</a:t>
            </a:r>
            <a:endParaRPr lang="hu-HU" dirty="0" smtClean="0"/>
          </a:p>
          <a:p>
            <a:pPr algn="just"/>
            <a:endParaRPr lang="hu-HU" dirty="0" smtClean="0"/>
          </a:p>
          <a:p>
            <a:pPr algn="just"/>
            <a:r>
              <a:rPr lang="hu-HU" dirty="0" err="1" smtClean="0"/>
              <a:t>Web-based</a:t>
            </a:r>
            <a:r>
              <a:rPr lang="hu-HU" dirty="0" smtClean="0"/>
              <a:t> </a:t>
            </a:r>
            <a:r>
              <a:rPr lang="hu-HU" dirty="0" err="1" smtClean="0"/>
              <a:t>user</a:t>
            </a:r>
            <a:r>
              <a:rPr lang="hu-HU" dirty="0" smtClean="0"/>
              <a:t> </a:t>
            </a:r>
            <a:r>
              <a:rPr lang="hu-HU" dirty="0" err="1" smtClean="0"/>
              <a:t>interface</a:t>
            </a:r>
            <a:endParaRPr lang="hu-HU" dirty="0" smtClean="0"/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3 main </a:t>
            </a:r>
            <a:r>
              <a:rPr lang="hu-HU" dirty="0" err="1" smtClean="0"/>
              <a:t>units</a:t>
            </a:r>
            <a:r>
              <a:rPr lang="hu-HU" dirty="0" smtClean="0"/>
              <a:t>:</a:t>
            </a:r>
          </a:p>
          <a:p>
            <a:pPr lvl="1" algn="just"/>
            <a:r>
              <a:rPr lang="hu-HU" dirty="0" smtClean="0"/>
              <a:t>Public </a:t>
            </a:r>
            <a:r>
              <a:rPr lang="hu-HU" dirty="0" err="1" smtClean="0"/>
              <a:t>interface</a:t>
            </a:r>
            <a:endParaRPr lang="hu-HU" dirty="0" smtClean="0"/>
          </a:p>
          <a:p>
            <a:pPr lvl="1" algn="just"/>
            <a:r>
              <a:rPr lang="hu-HU" dirty="0" err="1" smtClean="0"/>
              <a:t>Form</a:t>
            </a:r>
            <a:r>
              <a:rPr lang="hu-HU" dirty="0" smtClean="0"/>
              <a:t> management </a:t>
            </a:r>
            <a:r>
              <a:rPr lang="hu-HU" dirty="0" err="1" smtClean="0"/>
              <a:t>module</a:t>
            </a:r>
            <a:endParaRPr lang="hu-HU" dirty="0" smtClean="0"/>
          </a:p>
          <a:p>
            <a:pPr lvl="1" algn="just"/>
            <a:r>
              <a:rPr lang="hu-HU" dirty="0" err="1" smtClean="0"/>
              <a:t>Statistics</a:t>
            </a:r>
            <a:r>
              <a:rPr lang="hu-HU" dirty="0" smtClean="0"/>
              <a:t> </a:t>
            </a:r>
            <a:r>
              <a:rPr lang="hu-HU" dirty="0" err="1" smtClean="0"/>
              <a:t>module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structure of the EKAT System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477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Public </a:t>
            </a:r>
            <a:r>
              <a:rPr lang="hu-HU" dirty="0" err="1" smtClean="0"/>
              <a:t>interface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 smtClean="0">
                <a:hlinkClick r:id="rId2"/>
              </a:rPr>
              <a:t>https</a:t>
            </a:r>
            <a:r>
              <a:rPr lang="hu-HU" dirty="0">
                <a:hlinkClick r:id="rId2"/>
              </a:rPr>
              <a:t>://</a:t>
            </a:r>
            <a:r>
              <a:rPr lang="hu-HU" dirty="0" smtClean="0">
                <a:hlinkClick r:id="rId2"/>
              </a:rPr>
              <a:t>emberkereskedelem.im.gov.hu/fooldal</a:t>
            </a:r>
            <a:r>
              <a:rPr lang="hu-HU" dirty="0" smtClean="0"/>
              <a:t>)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400" y="1346019"/>
            <a:ext cx="8798400" cy="391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1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éni 2. sém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4847</TotalTime>
  <Words>399</Words>
  <Application>Microsoft Office PowerPoint</Application>
  <PresentationFormat>Szélesvásznú</PresentationFormat>
  <Paragraphs>77</Paragraphs>
  <Slides>18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Garamond</vt:lpstr>
      <vt:lpstr>1_Office-téma</vt:lpstr>
      <vt:lpstr>2_Office-téma</vt:lpstr>
      <vt:lpstr>Identification and referral system for the victims of human trafficking in Hungary</vt:lpstr>
      <vt:lpstr>PowerPoint bemutató</vt:lpstr>
      <vt:lpstr>Background to the introduction of the EKAT System (relevant legislation, legal environment)</vt:lpstr>
      <vt:lpstr>The „THB Decree”  </vt:lpstr>
      <vt:lpstr>The identification flowchart</vt:lpstr>
      <vt:lpstr>The creation and launch of the EKAT System </vt:lpstr>
      <vt:lpstr>Launch of the EKAT System</vt:lpstr>
      <vt:lpstr>The structure of the EKAT System </vt:lpstr>
      <vt:lpstr>Public interface (https://emberkereskedelem.im.gov.hu/fooldal) </vt:lpstr>
      <vt:lpstr>Form management module</vt:lpstr>
      <vt:lpstr>Form management module</vt:lpstr>
      <vt:lpstr>Form management module</vt:lpstr>
      <vt:lpstr>Statistics module</vt:lpstr>
      <vt:lpstr>Statistics module</vt:lpstr>
      <vt:lpstr>Users</vt:lpstr>
      <vt:lpstr>Further development of the EKAT System</vt:lpstr>
      <vt:lpstr>Further development of the EKAT System</vt:lpstr>
      <vt:lpstr>PowerPoint bemutató</vt:lpstr>
    </vt:vector>
  </TitlesOfParts>
  <Company>NKFIH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Führer Zsuzsanna</dc:creator>
  <cp:lastModifiedBy>Hudák Péter dr.</cp:lastModifiedBy>
  <cp:revision>432</cp:revision>
  <cp:lastPrinted>2016-03-01T15:05:05Z</cp:lastPrinted>
  <dcterms:created xsi:type="dcterms:W3CDTF">2015-04-13T10:08:26Z</dcterms:created>
  <dcterms:modified xsi:type="dcterms:W3CDTF">2025-05-06T14:03:32Z</dcterms:modified>
</cp:coreProperties>
</file>