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8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/>
              <a:t>The Poland-Belarus Border Crisis and Trafficking in Human Beings - A Criminal Law Perspective</a:t>
            </a:r>
            <a:br>
              <a:rPr lang="sl-SI" sz="3200" dirty="0"/>
            </a:br>
            <a:endParaRPr lang="sl-SI" sz="3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/>
              <a:t>Jan Stajnko</a:t>
            </a:r>
            <a:r>
              <a:rPr lang="sl-SI" dirty="0"/>
              <a:t>, </a:t>
            </a:r>
            <a:r>
              <a:rPr lang="sl-SI" dirty="0" err="1"/>
              <a:t>University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Maribor</a:t>
            </a:r>
          </a:p>
          <a:p>
            <a:r>
              <a:rPr lang="sl-SI" b="1" dirty="0" err="1"/>
              <a:t>Michał</a:t>
            </a:r>
            <a:r>
              <a:rPr lang="sl-SI" b="1" dirty="0"/>
              <a:t> </a:t>
            </a:r>
            <a:r>
              <a:rPr lang="sl-SI" b="1" dirty="0" err="1"/>
              <a:t>Wawrzyńczak</a:t>
            </a:r>
            <a:r>
              <a:rPr lang="sl-SI" dirty="0"/>
              <a:t>, </a:t>
            </a:r>
            <a:r>
              <a:rPr lang="pl-PL" dirty="0"/>
              <a:t>Adam Mickiewicz University &amp; University of </a:t>
            </a:r>
            <a:r>
              <a:rPr lang="pl-PL" dirty="0" err="1"/>
              <a:t>Bologna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25346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search of the dividing line</a:t>
            </a:r>
            <a:r>
              <a:rPr lang="sl-SI" dirty="0"/>
              <a:t> </a:t>
            </a:r>
            <a:r>
              <a:rPr lang="sl-SI" dirty="0" err="1"/>
              <a:t>Between</a:t>
            </a:r>
            <a:r>
              <a:rPr lang="sl-SI" dirty="0"/>
              <a:t> human </a:t>
            </a:r>
            <a:r>
              <a:rPr lang="sl-SI" dirty="0" err="1"/>
              <a:t>smuggling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Trafficking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l-SI" sz="2600" dirty="0" err="1"/>
              <a:t>The</a:t>
            </a:r>
            <a:r>
              <a:rPr lang="sl-SI" sz="2600" dirty="0"/>
              <a:t> role </a:t>
            </a:r>
            <a:r>
              <a:rPr lang="sl-SI" sz="2600" dirty="0" err="1"/>
              <a:t>of</a:t>
            </a:r>
            <a:r>
              <a:rPr lang="sl-SI" sz="2600" dirty="0"/>
              <a:t> a </a:t>
            </a:r>
            <a:r>
              <a:rPr lang="sl-SI" sz="2600" dirty="0" err="1"/>
              <a:t>third</a:t>
            </a:r>
            <a:r>
              <a:rPr lang="sl-SI" sz="2600" dirty="0"/>
              <a:t> </a:t>
            </a:r>
            <a:r>
              <a:rPr lang="sl-SI" sz="2600" dirty="0" err="1"/>
              <a:t>party</a:t>
            </a:r>
            <a:r>
              <a:rPr lang="sl-SI" sz="2600" dirty="0"/>
              <a:t> (</a:t>
            </a:r>
            <a:r>
              <a:rPr lang="sl-SI" sz="2600" dirty="0" err="1"/>
              <a:t>Belarus</a:t>
            </a:r>
            <a:r>
              <a:rPr lang="sl-SI" sz="2600" dirty="0"/>
              <a:t>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migration </a:t>
            </a:r>
            <a:r>
              <a:rPr lang="en-US" sz="2400" dirty="0" err="1"/>
              <a:t>weaponization</a:t>
            </a:r>
            <a:r>
              <a:rPr lang="en-US" sz="2400" dirty="0"/>
              <a:t> as a form of hybrid threat</a:t>
            </a: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using</a:t>
            </a:r>
            <a:r>
              <a:rPr lang="sl-SI" sz="2400" dirty="0"/>
              <a:t> </a:t>
            </a:r>
            <a:r>
              <a:rPr lang="sl-SI" sz="2400" dirty="0" err="1"/>
              <a:t>migrants</a:t>
            </a:r>
            <a:r>
              <a:rPr lang="sl-SI" sz="2400" dirty="0"/>
              <a:t> as a </a:t>
            </a:r>
            <a:r>
              <a:rPr lang="sl-SI" sz="2400" dirty="0" err="1"/>
              <a:t>commodity</a:t>
            </a:r>
            <a:r>
              <a:rPr lang="sl-SI" sz="2400" dirty="0"/>
              <a:t> to </a:t>
            </a:r>
            <a:r>
              <a:rPr lang="sl-SI" sz="2400" dirty="0" err="1"/>
              <a:t>achieve</a:t>
            </a:r>
            <a:r>
              <a:rPr lang="sl-SI" sz="2400" dirty="0"/>
              <a:t> </a:t>
            </a:r>
            <a:r>
              <a:rPr lang="sl-SI" sz="2400" dirty="0" err="1"/>
              <a:t>geopolitical</a:t>
            </a:r>
            <a:r>
              <a:rPr lang="sl-SI" sz="2400" dirty="0"/>
              <a:t> </a:t>
            </a:r>
            <a:r>
              <a:rPr lang="sl-SI" sz="2400" dirty="0" err="1"/>
              <a:t>goals</a:t>
            </a: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profit generated from the continuing exploitation of the victim</a:t>
            </a:r>
            <a:r>
              <a:rPr lang="sl-SI" sz="24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600" dirty="0" err="1"/>
              <a:t>Legally</a:t>
            </a:r>
            <a:r>
              <a:rPr lang="sl-SI" sz="2600" dirty="0"/>
              <a:t> </a:t>
            </a:r>
            <a:r>
              <a:rPr lang="sl-SI" sz="2600" dirty="0" err="1"/>
              <a:t>protected</a:t>
            </a:r>
            <a:r>
              <a:rPr lang="sl-SI" sz="2600" dirty="0"/>
              <a:t> </a:t>
            </a:r>
            <a:r>
              <a:rPr lang="sl-SI" sz="2600" dirty="0" err="1"/>
              <a:t>goods</a:t>
            </a:r>
            <a:r>
              <a:rPr lang="sl-SI" sz="2600" dirty="0"/>
              <a:t> (</a:t>
            </a:r>
            <a:r>
              <a:rPr lang="sl-SI" sz="2600" i="1" dirty="0" err="1"/>
              <a:t>type</a:t>
            </a:r>
            <a:r>
              <a:rPr lang="sl-SI" sz="2600" i="1" dirty="0"/>
              <a:t> </a:t>
            </a:r>
            <a:r>
              <a:rPr lang="sl-SI" sz="2600" i="1" dirty="0" err="1"/>
              <a:t>of</a:t>
            </a:r>
            <a:r>
              <a:rPr lang="sl-SI" sz="2600" i="1" dirty="0"/>
              <a:t> </a:t>
            </a:r>
            <a:r>
              <a:rPr lang="sl-SI" sz="2600" i="1" dirty="0" err="1"/>
              <a:t>crime</a:t>
            </a:r>
            <a:r>
              <a:rPr lang="sl-SI" sz="2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increased</a:t>
            </a:r>
            <a:r>
              <a:rPr lang="sl-SI" sz="2400" dirty="0"/>
              <a:t> </a:t>
            </a:r>
            <a:r>
              <a:rPr lang="en-US" sz="2400" dirty="0"/>
              <a:t>threat</a:t>
            </a:r>
            <a:r>
              <a:rPr lang="sl-SI" sz="2400" dirty="0"/>
              <a:t> </a:t>
            </a:r>
            <a:r>
              <a:rPr lang="sl-SI" sz="2400" dirty="0" err="1"/>
              <a:t>for</a:t>
            </a:r>
            <a:r>
              <a:rPr lang="sl-SI" sz="2400" dirty="0"/>
              <a:t> </a:t>
            </a:r>
            <a:r>
              <a:rPr lang="en-US" sz="2400" dirty="0"/>
              <a:t>the Polish state and its immigration regime</a:t>
            </a: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particularly</a:t>
            </a:r>
            <a:r>
              <a:rPr lang="sl-SI" sz="2400" dirty="0"/>
              <a:t> dire e</a:t>
            </a:r>
            <a:r>
              <a:rPr lang="en-US" sz="2400" dirty="0" err="1"/>
              <a:t>xploit</a:t>
            </a:r>
            <a:r>
              <a:rPr lang="sl-SI" sz="2400" dirty="0" err="1"/>
              <a:t>ation</a:t>
            </a:r>
            <a:r>
              <a:rPr lang="sl-SI" sz="2400" dirty="0"/>
              <a:t> </a:t>
            </a:r>
            <a:r>
              <a:rPr lang="sl-SI" sz="2400" dirty="0" err="1"/>
              <a:t>of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en-US" sz="2400" dirty="0"/>
              <a:t> </a:t>
            </a:r>
            <a:r>
              <a:rPr lang="en-US" sz="2400" dirty="0" err="1"/>
              <a:t>perso</a:t>
            </a:r>
            <a:r>
              <a:rPr lang="sl-SI" sz="2400" dirty="0"/>
              <a:t>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The nature of commodity – transport or the person?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sl-SI" sz="2600" dirty="0"/>
          </a:p>
          <a:p>
            <a:pPr marL="310896" lvl="2" indent="0">
              <a:buNone/>
            </a:pP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endParaRPr lang="sl-SI" sz="1800" dirty="0"/>
          </a:p>
          <a:p>
            <a:pPr>
              <a:buFont typeface="Arial" panose="020B0604020202020204" pitchFamily="34" charset="0"/>
              <a:buChar char="•"/>
            </a:pPr>
            <a:endParaRPr lang="sl-SI" sz="2600" dirty="0"/>
          </a:p>
          <a:p>
            <a:endParaRPr lang="sl-SI" sz="2600" dirty="0"/>
          </a:p>
        </p:txBody>
      </p:sp>
    </p:spTree>
    <p:extLst>
      <p:ext uri="{BB962C8B-B14F-4D97-AF65-F5344CB8AC3E}">
        <p14:creationId xmlns:p14="http://schemas.microsoft.com/office/powerpoint/2010/main" val="356287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Discussion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l-SI" sz="2600" dirty="0"/>
              <a:t>B</a:t>
            </a:r>
            <a:r>
              <a:rPr lang="en-US" sz="2600" dirty="0" err="1"/>
              <a:t>lurred</a:t>
            </a:r>
            <a:r>
              <a:rPr lang="sl-SI" sz="2600" dirty="0"/>
              <a:t> </a:t>
            </a:r>
            <a:r>
              <a:rPr lang="sl-SI" sz="2600" dirty="0" err="1"/>
              <a:t>dividing</a:t>
            </a:r>
            <a:r>
              <a:rPr lang="sl-SI" sz="2600" dirty="0"/>
              <a:t> </a:t>
            </a:r>
            <a:r>
              <a:rPr lang="en-US" sz="2600" dirty="0"/>
              <a:t>line between criminalized migrant smuggling and human trafficking</a:t>
            </a:r>
            <a:r>
              <a:rPr lang="sl-SI" sz="2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600" dirty="0" err="1"/>
              <a:t>Facilitated</a:t>
            </a:r>
            <a:r>
              <a:rPr lang="sl-SI" sz="2600" dirty="0"/>
              <a:t> </a:t>
            </a:r>
            <a:r>
              <a:rPr lang="en-US" sz="2600" dirty="0"/>
              <a:t>smuggling of migrants for geopolitical benefits</a:t>
            </a:r>
            <a:r>
              <a:rPr lang="sl-SI" sz="2600" dirty="0"/>
              <a:t> - </a:t>
            </a:r>
            <a:r>
              <a:rPr lang="en-US" sz="2600" dirty="0"/>
              <a:t>particularly serious form of a human smuggling offence</a:t>
            </a:r>
            <a:r>
              <a:rPr lang="sl-SI" sz="2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600" dirty="0" err="1"/>
              <a:t>May</a:t>
            </a:r>
            <a:r>
              <a:rPr lang="sl-SI" sz="2600" dirty="0"/>
              <a:t> </a:t>
            </a:r>
            <a:r>
              <a:rPr lang="sl-SI" sz="2600" dirty="0" err="1"/>
              <a:t>amount</a:t>
            </a:r>
            <a:r>
              <a:rPr lang="sl-SI" sz="2600" dirty="0"/>
              <a:t> (in some </a:t>
            </a:r>
            <a:r>
              <a:rPr lang="sl-SI" sz="2600" dirty="0" err="1"/>
              <a:t>cases</a:t>
            </a:r>
            <a:r>
              <a:rPr lang="sl-SI" sz="2600" dirty="0"/>
              <a:t>), to human </a:t>
            </a:r>
            <a:r>
              <a:rPr lang="sl-SI" sz="2600" dirty="0" err="1"/>
              <a:t>traficking</a:t>
            </a:r>
            <a:r>
              <a:rPr lang="sl-SI" sz="2600" dirty="0"/>
              <a:t> (</a:t>
            </a:r>
            <a:r>
              <a:rPr lang="sl-SI" sz="2600" dirty="0" err="1"/>
              <a:t>awareness</a:t>
            </a:r>
            <a:r>
              <a:rPr lang="sl-SI" sz="2600" dirty="0"/>
              <a:t> </a:t>
            </a:r>
            <a:r>
              <a:rPr lang="sl-SI" sz="2600" dirty="0" err="1"/>
              <a:t>raising</a:t>
            </a:r>
            <a:r>
              <a:rPr lang="sl-SI" sz="2600" dirty="0"/>
              <a:t> </a:t>
            </a:r>
            <a:r>
              <a:rPr lang="sl-SI" sz="2600" dirty="0" err="1"/>
              <a:t>activities</a:t>
            </a:r>
            <a:r>
              <a:rPr lang="sl-SI" sz="2600" dirty="0"/>
              <a:t>).</a:t>
            </a:r>
          </a:p>
          <a:p>
            <a:pPr marL="310896" lvl="2" indent="0">
              <a:buNone/>
            </a:pP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endParaRPr lang="sl-SI" sz="1800" dirty="0"/>
          </a:p>
          <a:p>
            <a:pPr>
              <a:buFont typeface="Arial" panose="020B0604020202020204" pitchFamily="34" charset="0"/>
              <a:buChar char="•"/>
            </a:pPr>
            <a:endParaRPr lang="sl-SI" sz="2600" dirty="0"/>
          </a:p>
          <a:p>
            <a:endParaRPr lang="sl-SI" sz="2600" dirty="0"/>
          </a:p>
        </p:txBody>
      </p:sp>
    </p:spTree>
    <p:extLst>
      <p:ext uri="{BB962C8B-B14F-4D97-AF65-F5344CB8AC3E}">
        <p14:creationId xmlns:p14="http://schemas.microsoft.com/office/powerpoint/2010/main" val="333123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24129" y="659107"/>
            <a:ext cx="9720072" cy="1499616"/>
          </a:xfrm>
        </p:spPr>
        <p:txBody>
          <a:bodyPr/>
          <a:lstStyle/>
          <a:p>
            <a:r>
              <a:rPr lang="sl-SI" dirty="0"/>
              <a:t>Poland-belarus border crisis in a nutshell - timesheet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Summer 2021 – The migrant wave starts to flow in through the border; Increased number of security officials were directed to the area;</a:t>
            </a:r>
          </a:p>
          <a:p>
            <a:r>
              <a:rPr lang="sl-SI" dirty="0"/>
              <a:t>August 2021 – Lithuania passes the law which allows for pushbacks to be performed;</a:t>
            </a:r>
          </a:p>
          <a:p>
            <a:r>
              <a:rPr lang="sl-SI" dirty="0"/>
              <a:t>October 2021 – Poland passes the law which allows for pushbacks to be performed;</a:t>
            </a:r>
          </a:p>
          <a:p>
            <a:r>
              <a:rPr lang="sl-SI" dirty="0"/>
              <a:t>October-November 2021 – Poland passes the law which allows to build the wall across the border (180-km long on 418km-long border);</a:t>
            </a:r>
          </a:p>
          <a:p>
            <a:r>
              <a:rPr lang="sl-SI" dirty="0"/>
              <a:t>January-June 2022 – Construction of the border wall (fence);</a:t>
            </a:r>
          </a:p>
          <a:p>
            <a:r>
              <a:rPr lang="sl-SI" dirty="0"/>
              <a:t>13 June 2024 – establishing 'buffer zone‘ on the border, which continues until now; according to the officials, it had reduced crossing attempts by 46%.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5648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A12127-C55D-BB88-1A6C-B40303CC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crisis</a:t>
            </a:r>
            <a:r>
              <a:rPr lang="pl-PL" dirty="0"/>
              <a:t> in </a:t>
            </a:r>
            <a:r>
              <a:rPr lang="pl-PL" dirty="0" err="1"/>
              <a:t>numbers</a:t>
            </a:r>
            <a:r>
              <a:rPr lang="pl-PL" dirty="0"/>
              <a:t> – data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B8F5E2A0-524A-5414-7BE0-A0CE95D91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981812"/>
              </p:ext>
            </p:extLst>
          </p:nvPr>
        </p:nvGraphicFramePr>
        <p:xfrm>
          <a:off x="1023938" y="1824182"/>
          <a:ext cx="972026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5">
                  <a:extLst>
                    <a:ext uri="{9D8B030D-6E8A-4147-A177-3AD203B41FA5}">
                      <a16:colId xmlns:a16="http://schemas.microsoft.com/office/drawing/2014/main" val="2189698986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4012293845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3728323332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3758129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Year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Attempts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approximately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Crossings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detainees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Bundespolizei</a:t>
                      </a:r>
                      <a:r>
                        <a:rPr lang="pl-PL" dirty="0"/>
                        <a:t> data on </a:t>
                      </a:r>
                      <a:r>
                        <a:rPr lang="pl-PL" dirty="0" err="1"/>
                        <a:t>crossings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073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3 480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11 213 / 9 579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67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8 534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001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14 303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64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2 278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16 148 / 4 888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536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2025 (</a:t>
                      </a:r>
                      <a:r>
                        <a:rPr lang="pl-PL" dirty="0" err="1"/>
                        <a:t>until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now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n/d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1 288 / 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440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118 500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7 448 BUT </a:t>
                      </a:r>
                      <a:r>
                        <a:rPr lang="pl-PL" dirty="0" err="1"/>
                        <a:t>other</a:t>
                      </a:r>
                      <a:r>
                        <a:rPr lang="pl-PL" dirty="0"/>
                        <a:t> data </a:t>
                      </a:r>
                      <a:r>
                        <a:rPr lang="pl-PL" dirty="0" err="1"/>
                        <a:t>indicates</a:t>
                      </a:r>
                      <a:r>
                        <a:rPr lang="pl-PL" dirty="0"/>
                        <a:t> ~6000 from 2021 to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51 486 / 37 373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139164"/>
                  </a:ext>
                </a:extLst>
              </a:tr>
            </a:tbl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3A1186C8-5958-DB70-5DFD-A46FC9EC38E8}"/>
              </a:ext>
            </a:extLst>
          </p:cNvPr>
          <p:cNvSpPr txBox="1"/>
          <p:nvPr/>
        </p:nvSpPr>
        <p:spPr>
          <a:xfrm>
            <a:off x="1023938" y="5352288"/>
            <a:ext cx="9720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Disclaimer</a:t>
            </a:r>
            <a:r>
              <a:rPr lang="pl-PL" dirty="0"/>
              <a:t>: the data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official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for </a:t>
            </a:r>
            <a:r>
              <a:rPr lang="pl-PL" dirty="0" err="1"/>
              <a:t>attempts</a:t>
            </a:r>
            <a:r>
              <a:rPr lang="pl-PL" dirty="0"/>
              <a:t> (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/>
              <a:t>Border</a:t>
            </a:r>
            <a:r>
              <a:rPr lang="pl-PL" dirty="0"/>
              <a:t> </a:t>
            </a:r>
            <a:r>
              <a:rPr lang="pl-PL" dirty="0" err="1"/>
              <a:t>Guard</a:t>
            </a:r>
            <a:r>
              <a:rPr lang="pl-PL" dirty="0"/>
              <a:t>), on </a:t>
            </a:r>
            <a:r>
              <a:rPr lang="pl-PL" dirty="0" err="1"/>
              <a:t>crossings</a:t>
            </a:r>
            <a:r>
              <a:rPr lang="pl-PL" dirty="0"/>
              <a:t> we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</a:t>
            </a:r>
            <a:r>
              <a:rPr lang="pl-PL" dirty="0" err="1"/>
              <a:t>relate</a:t>
            </a:r>
            <a:r>
              <a:rPr lang="pl-PL" dirty="0"/>
              <a:t> on the numer of </a:t>
            </a:r>
            <a:r>
              <a:rPr lang="pl-PL" dirty="0" err="1"/>
              <a:t>detailed</a:t>
            </a:r>
            <a:r>
              <a:rPr lang="pl-PL" dirty="0"/>
              <a:t> </a:t>
            </a:r>
            <a:r>
              <a:rPr lang="pl-PL" dirty="0" err="1"/>
              <a:t>persons</a:t>
            </a:r>
            <a:r>
              <a:rPr lang="pl-PL" dirty="0"/>
              <a:t> (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were</a:t>
            </a:r>
            <a:r>
              <a:rPr lang="pl-PL" dirty="0"/>
              <a:t> not </a:t>
            </a:r>
            <a:r>
              <a:rPr lang="pl-PL" dirty="0" err="1"/>
              <a:t>pushed</a:t>
            </a:r>
            <a:r>
              <a:rPr lang="pl-PL" dirty="0"/>
              <a:t> </a:t>
            </a:r>
            <a:r>
              <a:rPr lang="pl-PL" dirty="0" err="1"/>
              <a:t>back</a:t>
            </a:r>
            <a:r>
              <a:rPr lang="pl-PL" dirty="0"/>
              <a:t>) and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not </a:t>
            </a:r>
            <a:r>
              <a:rPr lang="pl-PL" dirty="0" err="1"/>
              <a:t>always</a:t>
            </a:r>
            <a:r>
              <a:rPr lang="pl-PL" dirty="0"/>
              <a:t> be </a:t>
            </a:r>
            <a:r>
              <a:rPr lang="pl-PL" dirty="0" err="1"/>
              <a:t>accurate</a:t>
            </a:r>
            <a:r>
              <a:rPr lang="pl-PL" dirty="0"/>
              <a:t> as to </a:t>
            </a:r>
            <a:r>
              <a:rPr lang="pl-PL" dirty="0" err="1"/>
              <a:t>including</a:t>
            </a:r>
            <a:r>
              <a:rPr lang="pl-PL" dirty="0"/>
              <a:t> </a:t>
            </a:r>
            <a:r>
              <a:rPr lang="pl-PL" dirty="0" err="1"/>
              <a:t>solely</a:t>
            </a:r>
            <a:r>
              <a:rPr lang="pl-PL" dirty="0"/>
              <a:t> </a:t>
            </a:r>
            <a:r>
              <a:rPr lang="pl-PL" dirty="0" err="1"/>
              <a:t>Belarussian</a:t>
            </a:r>
            <a:r>
              <a:rPr lang="pl-PL" dirty="0"/>
              <a:t> </a:t>
            </a:r>
            <a:r>
              <a:rPr lang="pl-PL" dirty="0" err="1"/>
              <a:t>border</a:t>
            </a:r>
            <a:r>
              <a:rPr lang="pl-PL" dirty="0"/>
              <a:t>. </a:t>
            </a:r>
            <a:r>
              <a:rPr lang="pl-PL" dirty="0" err="1"/>
              <a:t>Similarly</a:t>
            </a:r>
            <a:r>
              <a:rPr lang="pl-PL" dirty="0"/>
              <a:t> to the data from </a:t>
            </a:r>
            <a:r>
              <a:rPr lang="pl-PL" dirty="0" err="1"/>
              <a:t>Bundespolizei</a:t>
            </a:r>
            <a:r>
              <a:rPr lang="pl-PL" dirty="0"/>
              <a:t> – the data </a:t>
            </a:r>
            <a:r>
              <a:rPr lang="pl-PL" dirty="0" err="1"/>
              <a:t>sometimes</a:t>
            </a:r>
            <a:r>
              <a:rPr lang="pl-PL" dirty="0"/>
              <a:t> </a:t>
            </a:r>
            <a:r>
              <a:rPr lang="pl-PL" dirty="0" err="1"/>
              <a:t>varies</a:t>
            </a:r>
            <a:r>
              <a:rPr lang="pl-PL" dirty="0"/>
              <a:t> as to </a:t>
            </a:r>
            <a:r>
              <a:rPr lang="pl-PL" dirty="0" err="1"/>
              <a:t>how</a:t>
            </a:r>
            <a:r>
              <a:rPr lang="pl-PL" dirty="0"/>
              <a:t> </a:t>
            </a:r>
            <a:r>
              <a:rPr lang="pl-PL" dirty="0" err="1"/>
              <a:t>many</a:t>
            </a:r>
            <a:r>
              <a:rPr lang="pl-PL" dirty="0"/>
              <a:t> </a:t>
            </a:r>
            <a:r>
              <a:rPr lang="pl-PL" dirty="0" err="1"/>
              <a:t>people</a:t>
            </a:r>
            <a:r>
              <a:rPr lang="pl-PL" dirty="0"/>
              <a:t> </a:t>
            </a:r>
            <a:r>
              <a:rPr lang="pl-PL" dirty="0" err="1"/>
              <a:t>come</a:t>
            </a:r>
            <a:r>
              <a:rPr lang="pl-PL" dirty="0"/>
              <a:t> </a:t>
            </a:r>
            <a:r>
              <a:rPr lang="pl-PL" dirty="0" err="1"/>
              <a:t>through</a:t>
            </a:r>
            <a:r>
              <a:rPr lang="pl-PL" dirty="0"/>
              <a:t> </a:t>
            </a:r>
            <a:r>
              <a:rPr lang="pl-PL" dirty="0" err="1"/>
              <a:t>Belarus</a:t>
            </a:r>
            <a:r>
              <a:rPr lang="pl-PL" dirty="0"/>
              <a:t> </a:t>
            </a:r>
            <a:r>
              <a:rPr lang="pl-PL" dirty="0" err="1"/>
              <a:t>route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269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Human </a:t>
            </a:r>
            <a:r>
              <a:rPr lang="sl-SI" dirty="0" err="1"/>
              <a:t>Trafficking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 Protocol to Prevent, Suppress and Punish Trafficking in Persons Especially Women and Children, supplementing the United Nations Convention against Transnational Organized Crime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CoE</a:t>
            </a:r>
            <a:r>
              <a:rPr lang="en-GB" dirty="0"/>
              <a:t> Convention on Action against Trafficking in Human Beings (CETS 197)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Directive 2011/36/EU on preventing and combating trafficking in human beings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protecting</a:t>
            </a:r>
            <a:r>
              <a:rPr lang="sl-SI" dirty="0"/>
              <a:t> </a:t>
            </a:r>
            <a:r>
              <a:rPr lang="sl-SI" dirty="0" err="1"/>
              <a:t>its</a:t>
            </a:r>
            <a:r>
              <a:rPr lang="sl-SI" dirty="0"/>
              <a:t> </a:t>
            </a:r>
            <a:r>
              <a:rPr lang="sl-SI" dirty="0" err="1"/>
              <a:t>victims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sl-SI" dirty="0" err="1"/>
              <a:t>Directive</a:t>
            </a:r>
            <a:r>
              <a:rPr lang="sl-SI" dirty="0"/>
              <a:t> (EU) 2024/1712 </a:t>
            </a:r>
            <a:r>
              <a:rPr lang="sl-SI" dirty="0" err="1"/>
              <a:t>amending</a:t>
            </a:r>
            <a:r>
              <a:rPr lang="sl-SI" dirty="0"/>
              <a:t> </a:t>
            </a:r>
            <a:r>
              <a:rPr lang="sl-SI" dirty="0" err="1"/>
              <a:t>Directive</a:t>
            </a:r>
            <a:r>
              <a:rPr lang="sl-SI" dirty="0"/>
              <a:t> 2011/36/EU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634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Human </a:t>
            </a:r>
            <a:r>
              <a:rPr lang="sl-SI" dirty="0" err="1"/>
              <a:t>Trafficking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the act (what is done)</a:t>
            </a:r>
            <a:r>
              <a:rPr lang="sl-SI" dirty="0"/>
              <a:t>:</a:t>
            </a:r>
            <a:r>
              <a:rPr lang="en-US" dirty="0"/>
              <a:t> recruitment, transportation, transfer, </a:t>
            </a:r>
            <a:r>
              <a:rPr lang="en-US" dirty="0" err="1"/>
              <a:t>harbouring</a:t>
            </a:r>
            <a:r>
              <a:rPr lang="en-US" dirty="0"/>
              <a:t> or receipt of persons</a:t>
            </a:r>
            <a:r>
              <a:rPr lang="sl-SI" dirty="0"/>
              <a:t>.</a:t>
            </a:r>
          </a:p>
          <a:p>
            <a:r>
              <a:rPr lang="en-US" dirty="0"/>
              <a:t>b) the means (how it is done)</a:t>
            </a:r>
            <a:r>
              <a:rPr lang="sl-SI" dirty="0"/>
              <a:t>: </a:t>
            </a:r>
            <a:r>
              <a:rPr lang="en-US" dirty="0"/>
              <a:t>threat or use of force, coercion, abduction, fraud, deception, abuse of power or vulnerability, or giving payments or benefits to a person in control of the victim; </a:t>
            </a:r>
            <a:endParaRPr lang="sl-SI" dirty="0"/>
          </a:p>
          <a:p>
            <a:r>
              <a:rPr lang="en-US" dirty="0"/>
              <a:t>c) the purpose (why it is done)</a:t>
            </a:r>
            <a:r>
              <a:rPr lang="sl-SI" dirty="0"/>
              <a:t>:</a:t>
            </a:r>
            <a:r>
              <a:rPr lang="en-US" dirty="0"/>
              <a:t> for the purpose of exploitation, which includes exploiting the prostitution of others, sexual exploitation, forced </a:t>
            </a:r>
            <a:r>
              <a:rPr lang="en-US" dirty="0" err="1"/>
              <a:t>labour</a:t>
            </a:r>
            <a:r>
              <a:rPr lang="en-US" dirty="0"/>
              <a:t>, slavery or similar practices and the removal of organs</a:t>
            </a:r>
            <a:r>
              <a:rPr lang="sl-SI" dirty="0"/>
              <a:t>, </a:t>
            </a:r>
            <a:r>
              <a:rPr lang="en-US" dirty="0"/>
              <a:t>or the exploitation of surrogacy, of forced marriage, or of illegal adoption.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089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Human </a:t>
            </a:r>
            <a:r>
              <a:rPr lang="sl-SI" dirty="0" err="1"/>
              <a:t>Smuggling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 Protocol against the Smuggling of Migrants by Land, Sea and Air, supplementing the United Nations Convention against Transnational Organized Crime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Directive 2002/90/EC defining the facilitation of </a:t>
            </a:r>
            <a:r>
              <a:rPr lang="en-US" dirty="0" err="1"/>
              <a:t>unauthorised</a:t>
            </a:r>
            <a:r>
              <a:rPr lang="en-US" dirty="0"/>
              <a:t> entry, transit and residence</a:t>
            </a:r>
            <a:endParaRPr lang="sl-SI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Framework Decision 2002/946/JHA on the strengthening of the penal framework to prevent the facilitation of </a:t>
            </a:r>
            <a:r>
              <a:rPr lang="en-US" dirty="0" err="1"/>
              <a:t>unauthorised</a:t>
            </a:r>
            <a:r>
              <a:rPr lang="en-US" dirty="0"/>
              <a:t> entry, transit and residence, harmonized criminalization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4946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Human </a:t>
            </a:r>
            <a:r>
              <a:rPr lang="sl-SI" dirty="0" err="1"/>
              <a:t>Smuggling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a) the act (what is done)</a:t>
            </a:r>
            <a:r>
              <a:rPr lang="sl-SI" dirty="0"/>
              <a:t>: </a:t>
            </a:r>
            <a:r>
              <a:rPr lang="en-US" dirty="0"/>
              <a:t>the procurement of the illegal entry of a person into a State Party of which the person is not a national or a permanent resident</a:t>
            </a:r>
            <a:r>
              <a:rPr lang="sl-SI" dirty="0"/>
              <a:t>.</a:t>
            </a:r>
          </a:p>
          <a:p>
            <a:r>
              <a:rPr lang="sl-SI" dirty="0"/>
              <a:t>b) </a:t>
            </a:r>
            <a:r>
              <a:rPr lang="en-US" dirty="0"/>
              <a:t>the purpose (why it is done)</a:t>
            </a:r>
            <a:r>
              <a:rPr lang="sl-SI" dirty="0"/>
              <a:t>:</a:t>
            </a:r>
            <a:r>
              <a:rPr lang="en-US" dirty="0"/>
              <a:t> in order to obtain, directly or indirectly, a financial or other material benefit</a:t>
            </a:r>
            <a:r>
              <a:rPr lang="sl-SI" dirty="0"/>
              <a:t>.</a:t>
            </a:r>
          </a:p>
          <a:p>
            <a:r>
              <a:rPr lang="sl-SI" dirty="0" err="1"/>
              <a:t>or</a:t>
            </a:r>
            <a:endParaRPr lang="sl-SI" dirty="0"/>
          </a:p>
          <a:p>
            <a:r>
              <a:rPr lang="sl-SI" dirty="0"/>
              <a:t>a)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act</a:t>
            </a:r>
            <a:r>
              <a:rPr lang="sl-SI" dirty="0"/>
              <a:t> (</a:t>
            </a:r>
            <a:r>
              <a:rPr lang="sl-SI" dirty="0" err="1"/>
              <a:t>what</a:t>
            </a:r>
            <a:r>
              <a:rPr lang="sl-SI" dirty="0"/>
              <a:t> is done): i - </a:t>
            </a:r>
            <a:r>
              <a:rPr lang="sl-SI" dirty="0" err="1"/>
              <a:t>producing</a:t>
            </a:r>
            <a:r>
              <a:rPr lang="sl-SI" dirty="0"/>
              <a:t> a </a:t>
            </a:r>
            <a:r>
              <a:rPr lang="sl-SI" dirty="0" err="1"/>
              <a:t>fraudulent</a:t>
            </a:r>
            <a:r>
              <a:rPr lang="sl-SI" dirty="0"/>
              <a:t> </a:t>
            </a:r>
            <a:r>
              <a:rPr lang="sl-SI" dirty="0" err="1"/>
              <a:t>travel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identity</a:t>
            </a:r>
            <a:r>
              <a:rPr lang="sl-SI" dirty="0"/>
              <a:t> </a:t>
            </a:r>
            <a:r>
              <a:rPr lang="sl-SI" dirty="0" err="1"/>
              <a:t>document</a:t>
            </a:r>
            <a:r>
              <a:rPr lang="sl-SI" dirty="0"/>
              <a:t>, ii -  p</a:t>
            </a:r>
            <a:r>
              <a:rPr lang="en-US" dirty="0" err="1"/>
              <a:t>rocuring</a:t>
            </a:r>
            <a:r>
              <a:rPr lang="en-US" dirty="0"/>
              <a:t>, providing or possessing such a document</a:t>
            </a:r>
            <a:r>
              <a:rPr lang="sl-SI" dirty="0"/>
              <a:t>, </a:t>
            </a:r>
            <a:r>
              <a:rPr lang="sl-SI" dirty="0" err="1"/>
              <a:t>or</a:t>
            </a:r>
            <a:r>
              <a:rPr lang="sl-SI" dirty="0"/>
              <a:t> iii - e</a:t>
            </a:r>
            <a:r>
              <a:rPr lang="en-US" dirty="0" err="1"/>
              <a:t>nabling</a:t>
            </a:r>
            <a:r>
              <a:rPr lang="en-US" dirty="0"/>
              <a:t> a person </a:t>
            </a:r>
            <a:r>
              <a:rPr lang="sl-SI" dirty="0"/>
              <a:t>to </a:t>
            </a:r>
            <a:r>
              <a:rPr lang="sl-SI" dirty="0" err="1"/>
              <a:t>illegally</a:t>
            </a:r>
            <a:r>
              <a:rPr lang="en-US" dirty="0"/>
              <a:t> remain in </a:t>
            </a:r>
            <a:r>
              <a:rPr lang="sl-SI" dirty="0"/>
              <a:t>a</a:t>
            </a:r>
            <a:r>
              <a:rPr lang="en-US" dirty="0"/>
              <a:t> State</a:t>
            </a:r>
            <a:r>
              <a:rPr lang="sl-SI" dirty="0"/>
              <a:t>.</a:t>
            </a:r>
          </a:p>
          <a:p>
            <a:r>
              <a:rPr lang="sl-SI" dirty="0"/>
              <a:t>b)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purpose</a:t>
            </a:r>
            <a:r>
              <a:rPr lang="sl-SI" dirty="0"/>
              <a:t> (</a:t>
            </a:r>
            <a:r>
              <a:rPr lang="sl-SI" dirty="0" err="1"/>
              <a:t>why</a:t>
            </a:r>
            <a:r>
              <a:rPr lang="sl-SI" dirty="0"/>
              <a:t> it is done): </a:t>
            </a:r>
            <a:r>
              <a:rPr lang="en-US" dirty="0"/>
              <a:t>for the purpose of enabling the smuggling of migrants</a:t>
            </a:r>
            <a:r>
              <a:rPr lang="sl-SI" dirty="0"/>
              <a:t>.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4734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WHY IS THE DIVISION IMPORTANT?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l-SI" sz="2600" dirty="0" err="1"/>
              <a:t>Gravity</a:t>
            </a:r>
            <a:r>
              <a:rPr lang="sl-SI" sz="2600" dirty="0"/>
              <a:t> </a:t>
            </a:r>
            <a:r>
              <a:rPr lang="sl-SI" sz="2600" dirty="0" err="1"/>
              <a:t>of</a:t>
            </a:r>
            <a:r>
              <a:rPr lang="sl-SI" sz="2600" dirty="0"/>
              <a:t> </a:t>
            </a:r>
            <a:r>
              <a:rPr lang="sl-SI" sz="2600" dirty="0" err="1"/>
              <a:t>the</a:t>
            </a:r>
            <a:r>
              <a:rPr lang="sl-SI" sz="2600" dirty="0"/>
              <a:t> </a:t>
            </a:r>
            <a:r>
              <a:rPr lang="sl-SI" sz="2600" dirty="0" err="1"/>
              <a:t>offence</a:t>
            </a:r>
            <a:r>
              <a:rPr lang="sl-SI" sz="2600" dirty="0"/>
              <a:t> (</a:t>
            </a:r>
            <a:r>
              <a:rPr lang="sl-SI" sz="2600" dirty="0" err="1"/>
              <a:t>severity</a:t>
            </a:r>
            <a:r>
              <a:rPr lang="sl-SI" sz="2600" dirty="0"/>
              <a:t> </a:t>
            </a:r>
            <a:r>
              <a:rPr lang="sl-SI" sz="2600" dirty="0" err="1"/>
              <a:t>of</a:t>
            </a:r>
            <a:r>
              <a:rPr lang="sl-SI" sz="2600" dirty="0"/>
              <a:t> </a:t>
            </a:r>
            <a:r>
              <a:rPr lang="sl-SI" sz="2600" dirty="0" err="1"/>
              <a:t>the</a:t>
            </a:r>
            <a:r>
              <a:rPr lang="sl-SI" sz="2600" dirty="0"/>
              <a:t> </a:t>
            </a:r>
            <a:r>
              <a:rPr lang="sl-SI" sz="2600" dirty="0" err="1"/>
              <a:t>imposed</a:t>
            </a:r>
            <a:r>
              <a:rPr lang="sl-SI" sz="2600" dirty="0"/>
              <a:t> </a:t>
            </a:r>
            <a:r>
              <a:rPr lang="sl-SI" sz="2600" dirty="0" err="1"/>
              <a:t>sanctions</a:t>
            </a:r>
            <a:r>
              <a:rPr lang="sl-SI" sz="2600" dirty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600" dirty="0"/>
              <a:t>M</a:t>
            </a:r>
            <a:r>
              <a:rPr lang="en-GB" sz="2600" dirty="0" err="1"/>
              <a:t>easures</a:t>
            </a:r>
            <a:r>
              <a:rPr lang="en-GB" sz="2600" dirty="0"/>
              <a:t> to assist and support victims</a:t>
            </a:r>
            <a:r>
              <a:rPr lang="sl-SI" sz="2600" dirty="0"/>
              <a:t> </a:t>
            </a:r>
            <a:r>
              <a:rPr lang="sl-SI" sz="2600" dirty="0" err="1"/>
              <a:t>of</a:t>
            </a:r>
            <a:r>
              <a:rPr lang="sl-SI" sz="2600" dirty="0"/>
              <a:t> human </a:t>
            </a:r>
            <a:r>
              <a:rPr lang="sl-SI" sz="2600" dirty="0" err="1"/>
              <a:t>trafficking</a:t>
            </a:r>
            <a:r>
              <a:rPr lang="sl-SI" sz="2600" dirty="0"/>
              <a:t> (in </a:t>
            </a:r>
            <a:r>
              <a:rPr lang="sl-SI" sz="2600" dirty="0" err="1"/>
              <a:t>comparison</a:t>
            </a:r>
            <a:r>
              <a:rPr lang="sl-SI" sz="2600" dirty="0"/>
              <a:t> to </a:t>
            </a:r>
            <a:r>
              <a:rPr lang="sl-SI" sz="2600" dirty="0" err="1"/>
              <a:t>smuggled</a:t>
            </a:r>
            <a:r>
              <a:rPr lang="sl-SI" sz="2600" dirty="0"/>
              <a:t> </a:t>
            </a:r>
            <a:r>
              <a:rPr lang="sl-SI" sz="2600" dirty="0" err="1"/>
              <a:t>migrants</a:t>
            </a:r>
            <a:r>
              <a:rPr lang="sl-SI" sz="2600" dirty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600" dirty="0" err="1"/>
              <a:t>The</a:t>
            </a:r>
            <a:r>
              <a:rPr lang="sl-SI" sz="2600" dirty="0"/>
              <a:t> </a:t>
            </a:r>
            <a:r>
              <a:rPr lang="sl-SI" sz="2600" dirty="0" err="1"/>
              <a:t>extent</a:t>
            </a:r>
            <a:r>
              <a:rPr lang="sl-SI" sz="2600" dirty="0"/>
              <a:t> </a:t>
            </a:r>
            <a:r>
              <a:rPr lang="sl-SI" sz="2600" dirty="0" err="1"/>
              <a:t>of</a:t>
            </a:r>
            <a:r>
              <a:rPr lang="sl-SI" sz="2600" dirty="0"/>
              <a:t> </a:t>
            </a:r>
            <a:r>
              <a:rPr lang="sl-SI" sz="2600" dirty="0" err="1"/>
              <a:t>the</a:t>
            </a:r>
            <a:r>
              <a:rPr lang="sl-SI" sz="2600" dirty="0"/>
              <a:t> </a:t>
            </a:r>
            <a:r>
              <a:rPr lang="sl-SI" sz="2600" dirty="0" err="1"/>
              <a:t>current</a:t>
            </a:r>
            <a:r>
              <a:rPr lang="sl-SI" sz="2600" dirty="0"/>
              <a:t> </a:t>
            </a:r>
            <a:r>
              <a:rPr lang="sl-SI" sz="2600" dirty="0" err="1"/>
              <a:t>and</a:t>
            </a:r>
            <a:r>
              <a:rPr lang="sl-SI" sz="2600" dirty="0"/>
              <a:t> future EU </a:t>
            </a:r>
            <a:r>
              <a:rPr lang="sl-SI" sz="2600" dirty="0" err="1"/>
              <a:t>harmonization</a:t>
            </a:r>
            <a:endParaRPr lang="sl-SI" sz="2600" dirty="0"/>
          </a:p>
          <a:p>
            <a:pPr lvl="5">
              <a:buFont typeface="Arial" panose="020B0604020202020204" pitchFamily="34" charset="0"/>
              <a:buChar char="•"/>
            </a:pPr>
            <a:r>
              <a:rPr lang="sl-SI" sz="2600" dirty="0"/>
              <a:t>Human </a:t>
            </a:r>
            <a:r>
              <a:rPr lang="sl-SI" sz="2600" dirty="0" err="1"/>
              <a:t>trafficking</a:t>
            </a:r>
            <a:r>
              <a:rPr lang="sl-SI" sz="2600" dirty="0"/>
              <a:t> is a </a:t>
            </a:r>
            <a:r>
              <a:rPr lang="sl-SI" sz="2600" i="1" dirty="0" err="1"/>
              <a:t>Eurocrime</a:t>
            </a:r>
            <a:r>
              <a:rPr lang="sl-SI" sz="2600" dirty="0"/>
              <a:t> </a:t>
            </a:r>
            <a:r>
              <a:rPr lang="sl-SI" sz="2600" dirty="0" err="1"/>
              <a:t>under</a:t>
            </a:r>
            <a:r>
              <a:rPr lang="sl-SI" sz="2600" dirty="0"/>
              <a:t> 83(1) TFEU (</a:t>
            </a:r>
            <a:r>
              <a:rPr lang="sl-SI" sz="2600" dirty="0" err="1"/>
              <a:t>while</a:t>
            </a:r>
            <a:r>
              <a:rPr lang="sl-SI" sz="2600" dirty="0"/>
              <a:t> human </a:t>
            </a:r>
            <a:r>
              <a:rPr lang="sl-SI" sz="2600" dirty="0" err="1"/>
              <a:t>smuggling</a:t>
            </a:r>
            <a:r>
              <a:rPr lang="sl-SI" sz="2600" dirty="0"/>
              <a:t> is not)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sl-SI" sz="2600" dirty="0" err="1"/>
              <a:t>Directive</a:t>
            </a:r>
            <a:r>
              <a:rPr lang="sl-SI" sz="2600" dirty="0"/>
              <a:t> (EU) 2024/1712 </a:t>
            </a:r>
            <a:r>
              <a:rPr lang="sl-SI" sz="2600" dirty="0" err="1"/>
              <a:t>amending</a:t>
            </a:r>
            <a:r>
              <a:rPr lang="sl-SI" sz="2600" dirty="0"/>
              <a:t> </a:t>
            </a:r>
            <a:r>
              <a:rPr lang="sl-SI" sz="2600" dirty="0" err="1"/>
              <a:t>amending</a:t>
            </a:r>
            <a:r>
              <a:rPr lang="sl-SI" sz="2600" dirty="0"/>
              <a:t> </a:t>
            </a:r>
            <a:r>
              <a:rPr lang="sl-SI" sz="2600" dirty="0" err="1"/>
              <a:t>Directive</a:t>
            </a:r>
            <a:r>
              <a:rPr lang="sl-SI" sz="2600" dirty="0"/>
              <a:t> 2011/36/EU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sl-SI" sz="2600" dirty="0"/>
          </a:p>
          <a:p>
            <a:pPr>
              <a:buFont typeface="Arial" panose="020B0604020202020204" pitchFamily="34" charset="0"/>
              <a:buChar char="•"/>
            </a:pPr>
            <a:endParaRPr lang="sl-SI" sz="2600" dirty="0"/>
          </a:p>
          <a:p>
            <a:endParaRPr lang="sl-SI" sz="2600" dirty="0"/>
          </a:p>
        </p:txBody>
      </p:sp>
    </p:spTree>
    <p:extLst>
      <p:ext uri="{BB962C8B-B14F-4D97-AF65-F5344CB8AC3E}">
        <p14:creationId xmlns:p14="http://schemas.microsoft.com/office/powerpoint/2010/main" val="324269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search of the dividing line</a:t>
            </a:r>
            <a:r>
              <a:rPr lang="sl-SI" dirty="0"/>
              <a:t> </a:t>
            </a:r>
            <a:r>
              <a:rPr lang="sl-SI" dirty="0" err="1"/>
              <a:t>Between</a:t>
            </a:r>
            <a:r>
              <a:rPr lang="sl-SI" dirty="0"/>
              <a:t> human </a:t>
            </a:r>
            <a:r>
              <a:rPr lang="sl-SI" dirty="0" err="1"/>
              <a:t>smuggling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Trafficking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l-SI" sz="2600" dirty="0"/>
              <a:t>C</a:t>
            </a:r>
            <a:r>
              <a:rPr lang="en-GB" sz="2600" dirty="0" err="1"/>
              <a:t>onsent</a:t>
            </a:r>
            <a:r>
              <a:rPr lang="en-GB" sz="2600" dirty="0"/>
              <a:t> and agency of the migrant</a:t>
            </a:r>
            <a:r>
              <a:rPr lang="sl-SI" sz="2600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aware</a:t>
            </a:r>
            <a:r>
              <a:rPr lang="sl-SI" sz="2400" dirty="0" err="1"/>
              <a:t>ness</a:t>
            </a:r>
            <a:r>
              <a:rPr lang="en-US" sz="2400" dirty="0"/>
              <a:t> about the dire situation at the border</a:t>
            </a:r>
            <a:r>
              <a:rPr lang="sl-SI" sz="2400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calculated</a:t>
            </a:r>
            <a:r>
              <a:rPr lang="sl-SI" sz="2400" dirty="0"/>
              <a:t> </a:t>
            </a:r>
            <a:r>
              <a:rPr lang="sl-SI" sz="2400" dirty="0" err="1"/>
              <a:t>decision</a:t>
            </a:r>
            <a:r>
              <a:rPr lang="en-US" sz="2400" dirty="0"/>
              <a:t> to take the associated risks</a:t>
            </a:r>
            <a:r>
              <a:rPr lang="sl-SI" sz="2400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misleading</a:t>
            </a:r>
            <a:r>
              <a:rPr lang="sl-SI" sz="2400" dirty="0"/>
              <a:t> </a:t>
            </a:r>
            <a:r>
              <a:rPr lang="sl-SI" sz="2400" dirty="0" err="1"/>
              <a:t>of</a:t>
            </a:r>
            <a:r>
              <a:rPr lang="sl-SI" sz="2400" dirty="0"/>
              <a:t> </a:t>
            </a:r>
            <a:r>
              <a:rPr lang="sl-SI" sz="2400" dirty="0" err="1"/>
              <a:t>migrants</a:t>
            </a:r>
            <a:r>
              <a:rPr lang="sl-SI" sz="2400" dirty="0"/>
              <a:t> </a:t>
            </a:r>
            <a:r>
              <a:rPr lang="sl-SI" sz="2400" dirty="0" err="1"/>
              <a:t>about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final</a:t>
            </a:r>
            <a:r>
              <a:rPr lang="sl-SI" sz="2400" dirty="0"/>
              <a:t> </a:t>
            </a:r>
            <a:r>
              <a:rPr lang="sl-SI" sz="2400" dirty="0" err="1"/>
              <a:t>destination</a:t>
            </a:r>
            <a:r>
              <a:rPr lang="sl-SI" sz="24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sz="2600" dirty="0" err="1"/>
              <a:t>Control</a:t>
            </a:r>
            <a:r>
              <a:rPr lang="sl-SI" sz="2600" dirty="0"/>
              <a:t> </a:t>
            </a:r>
            <a:r>
              <a:rPr lang="sl-SI" sz="2600" dirty="0" err="1"/>
              <a:t>over</a:t>
            </a:r>
            <a:r>
              <a:rPr lang="sl-SI" sz="2600" dirty="0"/>
              <a:t> </a:t>
            </a:r>
            <a:r>
              <a:rPr lang="sl-SI" sz="2600" dirty="0" err="1"/>
              <a:t>migrants</a:t>
            </a:r>
            <a:r>
              <a:rPr lang="sl-SI" sz="2600" dirty="0"/>
              <a:t> at </a:t>
            </a:r>
            <a:r>
              <a:rPr lang="sl-SI" sz="2600" dirty="0" err="1"/>
              <a:t>the</a:t>
            </a:r>
            <a:r>
              <a:rPr lang="sl-SI" sz="2600" dirty="0"/>
              <a:t> </a:t>
            </a:r>
            <a:r>
              <a:rPr lang="sl-SI" sz="2600" dirty="0" err="1"/>
              <a:t>final</a:t>
            </a:r>
            <a:r>
              <a:rPr lang="sl-SI" sz="2600" dirty="0"/>
              <a:t> </a:t>
            </a:r>
            <a:r>
              <a:rPr lang="sl-SI" sz="2600" dirty="0" err="1"/>
              <a:t>destination</a:t>
            </a:r>
            <a:r>
              <a:rPr lang="sl-SI" sz="2600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migrants</a:t>
            </a:r>
            <a:r>
              <a:rPr lang="sl-SI" sz="2400" dirty="0"/>
              <a:t> </a:t>
            </a:r>
            <a:r>
              <a:rPr lang="sl-SI" sz="2400" dirty="0" err="1"/>
              <a:t>forced</a:t>
            </a:r>
            <a:r>
              <a:rPr lang="sl-SI" sz="2400" dirty="0"/>
              <a:t> </a:t>
            </a:r>
            <a:r>
              <a:rPr lang="sl-SI" sz="2400" dirty="0" err="1"/>
              <a:t>by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guards</a:t>
            </a:r>
            <a:r>
              <a:rPr lang="sl-SI" sz="2400" dirty="0"/>
              <a:t> to </a:t>
            </a:r>
            <a:r>
              <a:rPr lang="sl-SI" sz="2400" dirty="0" err="1"/>
              <a:t>cross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border</a:t>
            </a:r>
            <a:r>
              <a:rPr lang="sl-SI" sz="2400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guards</a:t>
            </a:r>
            <a:r>
              <a:rPr lang="sl-SI" sz="2400" dirty="0"/>
              <a:t> </a:t>
            </a:r>
            <a:r>
              <a:rPr lang="sl-SI" sz="2400" dirty="0" err="1"/>
              <a:t>preventing</a:t>
            </a:r>
            <a:r>
              <a:rPr lang="sl-SI" sz="2400" dirty="0"/>
              <a:t> </a:t>
            </a:r>
            <a:r>
              <a:rPr lang="sl-SI" sz="2400" dirty="0" err="1"/>
              <a:t>migrants</a:t>
            </a:r>
            <a:r>
              <a:rPr lang="sl-SI" sz="2400" dirty="0"/>
              <a:t> to </a:t>
            </a:r>
            <a:r>
              <a:rPr lang="sl-SI" sz="2400" dirty="0" err="1"/>
              <a:t>travel</a:t>
            </a:r>
            <a:r>
              <a:rPr lang="sl-SI" sz="2400" dirty="0"/>
              <a:t> </a:t>
            </a:r>
            <a:r>
              <a:rPr lang="sl-SI" sz="2400" dirty="0" err="1"/>
              <a:t>inside</a:t>
            </a:r>
            <a:r>
              <a:rPr lang="sl-SI" sz="2400" dirty="0"/>
              <a:t> </a:t>
            </a:r>
            <a:r>
              <a:rPr lang="sl-SI" sz="2400" dirty="0" err="1"/>
              <a:t>Belarus</a:t>
            </a:r>
            <a:r>
              <a:rPr lang="sl-SI" sz="2400" dirty="0"/>
              <a:t> </a:t>
            </a:r>
            <a:r>
              <a:rPr lang="sl-SI" sz="2400" dirty="0" err="1"/>
              <a:t>or</a:t>
            </a:r>
            <a:r>
              <a:rPr lang="sl-SI" sz="2400" dirty="0"/>
              <a:t> </a:t>
            </a:r>
            <a:r>
              <a:rPr lang="sl-SI" sz="2400" dirty="0" err="1"/>
              <a:t>return</a:t>
            </a:r>
            <a:r>
              <a:rPr lang="sl-SI" sz="2400" dirty="0"/>
              <a:t> home?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 err="1"/>
              <a:t>awareness</a:t>
            </a:r>
            <a:r>
              <a:rPr lang="sl-SI" sz="2400" dirty="0"/>
              <a:t> </a:t>
            </a:r>
            <a:r>
              <a:rPr lang="sl-SI" sz="2400" dirty="0" err="1"/>
              <a:t>of</a:t>
            </a:r>
            <a:r>
              <a:rPr lang="sl-SI" sz="2400" dirty="0"/>
              <a:t> </a:t>
            </a:r>
            <a:r>
              <a:rPr lang="sl-SI" sz="2400" dirty="0" err="1"/>
              <a:t>smugglers</a:t>
            </a:r>
            <a:r>
              <a:rPr lang="sl-SI" sz="2400" dirty="0"/>
              <a:t> </a:t>
            </a:r>
            <a:r>
              <a:rPr lang="sl-SI" sz="2400" dirty="0" err="1"/>
              <a:t>about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situation</a:t>
            </a:r>
            <a:r>
              <a:rPr lang="sl-SI" sz="2400" dirty="0"/>
              <a:t> at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border</a:t>
            </a:r>
            <a:r>
              <a:rPr lang="sl-SI" sz="2400" dirty="0"/>
              <a:t> </a:t>
            </a:r>
            <a:r>
              <a:rPr lang="sl-SI" sz="2400" dirty="0" err="1"/>
              <a:t>crossing</a:t>
            </a:r>
            <a:r>
              <a:rPr lang="sl-SI" sz="2400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400" dirty="0"/>
              <a:t>violence used </a:t>
            </a:r>
            <a:r>
              <a:rPr lang="sl-SI" sz="2400" dirty="0" err="1"/>
              <a:t>by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guards</a:t>
            </a:r>
            <a:r>
              <a:rPr lang="sl-SI" sz="2400" dirty="0"/>
              <a:t> (</a:t>
            </a:r>
            <a:r>
              <a:rPr lang="sl-SI" sz="2400" dirty="0" err="1"/>
              <a:t>and</a:t>
            </a:r>
            <a:r>
              <a:rPr lang="sl-SI" sz="2400" dirty="0"/>
              <a:t> </a:t>
            </a:r>
            <a:r>
              <a:rPr lang="sl-SI" sz="2400" dirty="0" err="1"/>
              <a:t>its</a:t>
            </a:r>
            <a:r>
              <a:rPr lang="sl-SI" sz="2400" dirty="0"/>
              <a:t> </a:t>
            </a:r>
            <a:r>
              <a:rPr lang="sl-SI" sz="2400" dirty="0" err="1"/>
              <a:t>extent</a:t>
            </a:r>
            <a:r>
              <a:rPr lang="sl-SI" sz="2400" dirty="0"/>
              <a:t>)?</a:t>
            </a:r>
          </a:p>
          <a:p>
            <a:pPr marL="310896" lvl="2" indent="0">
              <a:buNone/>
            </a:pPr>
            <a:endParaRPr lang="sl-SI" sz="2400" dirty="0"/>
          </a:p>
          <a:p>
            <a:pPr lvl="2">
              <a:buFont typeface="Arial" panose="020B0604020202020204" pitchFamily="34" charset="0"/>
              <a:buChar char="•"/>
            </a:pPr>
            <a:endParaRPr lang="sl-SI" sz="1800" dirty="0"/>
          </a:p>
          <a:p>
            <a:pPr>
              <a:buFont typeface="Arial" panose="020B0604020202020204" pitchFamily="34" charset="0"/>
              <a:buChar char="•"/>
            </a:pPr>
            <a:endParaRPr lang="sl-SI" sz="2600" dirty="0"/>
          </a:p>
          <a:p>
            <a:endParaRPr lang="sl-SI" sz="2600" dirty="0"/>
          </a:p>
        </p:txBody>
      </p:sp>
    </p:spTree>
    <p:extLst>
      <p:ext uri="{BB962C8B-B14F-4D97-AF65-F5344CB8AC3E}">
        <p14:creationId xmlns:p14="http://schemas.microsoft.com/office/powerpoint/2010/main" val="992983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179</TotalTime>
  <Words>994</Words>
  <Application>Microsoft Office PowerPoint</Application>
  <PresentationFormat>Panoramiczny</PresentationFormat>
  <Paragraphs>96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Tw Cen MT</vt:lpstr>
      <vt:lpstr>Tw Cen MT Condensed</vt:lpstr>
      <vt:lpstr>Wingdings</vt:lpstr>
      <vt:lpstr>Wingdings 3</vt:lpstr>
      <vt:lpstr>Integral</vt:lpstr>
      <vt:lpstr>The Poland-Belarus Border Crisis and Trafficking in Human Beings - A Criminal Law Perspective </vt:lpstr>
      <vt:lpstr>Poland-belarus border crisis in a nutshell - timesheet</vt:lpstr>
      <vt:lpstr>Border crisis in numbers – data</vt:lpstr>
      <vt:lpstr>Human Trafficking</vt:lpstr>
      <vt:lpstr>Human Trafficking</vt:lpstr>
      <vt:lpstr>Human Smuggling</vt:lpstr>
      <vt:lpstr>Human Smuggling</vt:lpstr>
      <vt:lpstr>WHY IS THE DIVISION IMPORTANT?</vt:lpstr>
      <vt:lpstr>In search of the dividing line Between human smuggling and Trafficking</vt:lpstr>
      <vt:lpstr>In search of the dividing line Between human smuggling and Trafficking</vt:lpstr>
      <vt:lpstr>Discussion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Poland-Belarus Border Crisis and Trafficking in Human Beings - A Criminal Law Perspective</dc:title>
  <dc:creator>Jan Stajnko</dc:creator>
  <cp:lastModifiedBy>Michał Wawrzyńczak</cp:lastModifiedBy>
  <cp:revision>15</cp:revision>
  <dcterms:created xsi:type="dcterms:W3CDTF">2025-05-12T20:21:11Z</dcterms:created>
  <dcterms:modified xsi:type="dcterms:W3CDTF">2025-05-13T14:35:03Z</dcterms:modified>
</cp:coreProperties>
</file>